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2" r:id="rId7"/>
    <p:sldId id="261" r:id="rId8"/>
    <p:sldId id="264" r:id="rId9"/>
    <p:sldId id="263" r:id="rId10"/>
    <p:sldId id="280"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A0097-D1EF-9B4E-93C1-D1A2604A4B05}" type="doc">
      <dgm:prSet loTypeId="urn:microsoft.com/office/officeart/2005/8/layout/pyramid1" loCatId="pyramid" qsTypeId="urn:microsoft.com/office/officeart/2005/8/quickstyle/simple4" qsCatId="simple" csTypeId="urn:microsoft.com/office/officeart/2005/8/colors/accent1_2" csCatId="accent1" phldr="1"/>
      <dgm:spPr/>
      <dgm:t>
        <a:bodyPr/>
        <a:lstStyle/>
        <a:p>
          <a:endParaRPr lang="en-US"/>
        </a:p>
      </dgm:t>
    </dgm:pt>
    <dgm:pt modelId="{EF08A2F2-C288-7840-9616-0176C1A06E6E}">
      <dgm:prSet phldrT="[Text]" custT="1"/>
      <dgm:spPr/>
      <dgm:t>
        <a:bodyPr/>
        <a:lstStyle/>
        <a:p>
          <a:r>
            <a:rPr lang="en-US" sz="2400" dirty="0" smtClean="0"/>
            <a:t>1</a:t>
          </a:r>
          <a:r>
            <a:rPr lang="en-US" sz="2400" baseline="30000" dirty="0" smtClean="0"/>
            <a:t>st</a:t>
          </a:r>
          <a:r>
            <a:rPr lang="en-US" sz="2400" dirty="0" smtClean="0"/>
            <a:t> estate</a:t>
          </a:r>
          <a:endParaRPr lang="en-US" sz="2400" dirty="0"/>
        </a:p>
      </dgm:t>
    </dgm:pt>
    <dgm:pt modelId="{EE6F5D0F-6CEF-2A42-986F-0A6C788804EA}" type="parTrans" cxnId="{D714871C-7C47-7F45-BAEC-CDA7C0928A1A}">
      <dgm:prSet/>
      <dgm:spPr/>
      <dgm:t>
        <a:bodyPr/>
        <a:lstStyle/>
        <a:p>
          <a:endParaRPr lang="en-US"/>
        </a:p>
      </dgm:t>
    </dgm:pt>
    <dgm:pt modelId="{6985BFB7-328E-BE40-9830-71E1FDB34EEF}" type="sibTrans" cxnId="{D714871C-7C47-7F45-BAEC-CDA7C0928A1A}">
      <dgm:prSet/>
      <dgm:spPr/>
      <dgm:t>
        <a:bodyPr/>
        <a:lstStyle/>
        <a:p>
          <a:endParaRPr lang="en-US"/>
        </a:p>
      </dgm:t>
    </dgm:pt>
    <dgm:pt modelId="{906A934F-E5F8-614F-80FC-2C6DEBDA1EF9}">
      <dgm:prSet phldrT="[Text]" custT="1"/>
      <dgm:spPr/>
      <dgm:t>
        <a:bodyPr/>
        <a:lstStyle/>
        <a:p>
          <a:r>
            <a:rPr lang="en-US" sz="2400" dirty="0" smtClean="0"/>
            <a:t>2</a:t>
          </a:r>
          <a:r>
            <a:rPr lang="en-US" sz="2400" baseline="30000" dirty="0" smtClean="0"/>
            <a:t>nd</a:t>
          </a:r>
          <a:r>
            <a:rPr lang="en-US" sz="2400" dirty="0" smtClean="0"/>
            <a:t> estate</a:t>
          </a:r>
          <a:endParaRPr lang="en-US" sz="2400" dirty="0"/>
        </a:p>
      </dgm:t>
    </dgm:pt>
    <dgm:pt modelId="{C2A4D13C-7823-7F4D-B221-4DAC95C12C07}" type="parTrans" cxnId="{FC5291EC-670B-6D42-8181-FC8789120DF2}">
      <dgm:prSet/>
      <dgm:spPr/>
      <dgm:t>
        <a:bodyPr/>
        <a:lstStyle/>
        <a:p>
          <a:endParaRPr lang="en-US"/>
        </a:p>
      </dgm:t>
    </dgm:pt>
    <dgm:pt modelId="{80B30CF8-A55F-FD47-921E-90C1EAAD75BE}" type="sibTrans" cxnId="{FC5291EC-670B-6D42-8181-FC8789120DF2}">
      <dgm:prSet/>
      <dgm:spPr/>
      <dgm:t>
        <a:bodyPr/>
        <a:lstStyle/>
        <a:p>
          <a:endParaRPr lang="en-US"/>
        </a:p>
      </dgm:t>
    </dgm:pt>
    <dgm:pt modelId="{C9217A3D-E98D-6949-80C3-D5A108ED234B}">
      <dgm:prSet phldrT="[Text]" custT="1"/>
      <dgm:spPr/>
      <dgm:t>
        <a:bodyPr/>
        <a:lstStyle/>
        <a:p>
          <a:r>
            <a:rPr lang="en-US" sz="2400" dirty="0" smtClean="0"/>
            <a:t>3</a:t>
          </a:r>
          <a:r>
            <a:rPr lang="en-US" sz="2400" baseline="30000" dirty="0" smtClean="0"/>
            <a:t>rd</a:t>
          </a:r>
          <a:r>
            <a:rPr lang="en-US" sz="2400" dirty="0" smtClean="0"/>
            <a:t> Estate</a:t>
          </a:r>
          <a:endParaRPr lang="en-US" sz="2400" dirty="0"/>
        </a:p>
      </dgm:t>
    </dgm:pt>
    <dgm:pt modelId="{19B0138C-9327-1841-BDA3-1E202035E591}" type="parTrans" cxnId="{35E9244B-38E7-9E44-B33A-FDD5B3CCD1CB}">
      <dgm:prSet/>
      <dgm:spPr/>
      <dgm:t>
        <a:bodyPr/>
        <a:lstStyle/>
        <a:p>
          <a:endParaRPr lang="en-US"/>
        </a:p>
      </dgm:t>
    </dgm:pt>
    <dgm:pt modelId="{4563646F-F4B2-7642-ABAE-3ADBBF27F3FF}" type="sibTrans" cxnId="{35E9244B-38E7-9E44-B33A-FDD5B3CCD1CB}">
      <dgm:prSet/>
      <dgm:spPr/>
      <dgm:t>
        <a:bodyPr/>
        <a:lstStyle/>
        <a:p>
          <a:endParaRPr lang="en-US"/>
        </a:p>
      </dgm:t>
    </dgm:pt>
    <dgm:pt modelId="{15DA4681-398D-4F47-A7EF-F8E62BF5D24C}" type="pres">
      <dgm:prSet presAssocID="{C4AA0097-D1EF-9B4E-93C1-D1A2604A4B05}" presName="Name0" presStyleCnt="0">
        <dgm:presLayoutVars>
          <dgm:dir/>
          <dgm:animLvl val="lvl"/>
          <dgm:resizeHandles val="exact"/>
        </dgm:presLayoutVars>
      </dgm:prSet>
      <dgm:spPr/>
      <dgm:t>
        <a:bodyPr/>
        <a:lstStyle/>
        <a:p>
          <a:endParaRPr lang="en-US"/>
        </a:p>
      </dgm:t>
    </dgm:pt>
    <dgm:pt modelId="{9895257E-A060-9F49-AF06-FBACF702A964}" type="pres">
      <dgm:prSet presAssocID="{EF08A2F2-C288-7840-9616-0176C1A06E6E}" presName="Name8" presStyleCnt="0"/>
      <dgm:spPr/>
    </dgm:pt>
    <dgm:pt modelId="{F313DF38-7E1C-4347-8550-A5E46584CB73}" type="pres">
      <dgm:prSet presAssocID="{EF08A2F2-C288-7840-9616-0176C1A06E6E}" presName="level" presStyleLbl="node1" presStyleIdx="0" presStyleCnt="3" custScaleY="80008">
        <dgm:presLayoutVars>
          <dgm:chMax val="1"/>
          <dgm:bulletEnabled val="1"/>
        </dgm:presLayoutVars>
      </dgm:prSet>
      <dgm:spPr/>
      <dgm:t>
        <a:bodyPr/>
        <a:lstStyle/>
        <a:p>
          <a:endParaRPr lang="en-US"/>
        </a:p>
      </dgm:t>
    </dgm:pt>
    <dgm:pt modelId="{7BDFEDB3-9966-BF47-AA8C-1B659D5A8F6F}" type="pres">
      <dgm:prSet presAssocID="{EF08A2F2-C288-7840-9616-0176C1A06E6E}" presName="levelTx" presStyleLbl="revTx" presStyleIdx="0" presStyleCnt="0">
        <dgm:presLayoutVars>
          <dgm:chMax val="1"/>
          <dgm:bulletEnabled val="1"/>
        </dgm:presLayoutVars>
      </dgm:prSet>
      <dgm:spPr/>
      <dgm:t>
        <a:bodyPr/>
        <a:lstStyle/>
        <a:p>
          <a:endParaRPr lang="en-US"/>
        </a:p>
      </dgm:t>
    </dgm:pt>
    <dgm:pt modelId="{3360922E-CE1B-7D43-9E94-5C2E75D72DE3}" type="pres">
      <dgm:prSet presAssocID="{906A934F-E5F8-614F-80FC-2C6DEBDA1EF9}" presName="Name8" presStyleCnt="0"/>
      <dgm:spPr/>
    </dgm:pt>
    <dgm:pt modelId="{85A9D7F4-E1AC-8743-9D5A-376E479D1690}" type="pres">
      <dgm:prSet presAssocID="{906A934F-E5F8-614F-80FC-2C6DEBDA1EF9}" presName="level" presStyleLbl="node1" presStyleIdx="1" presStyleCnt="3" custScaleY="60973" custLinFactNeighborY="2254">
        <dgm:presLayoutVars>
          <dgm:chMax val="1"/>
          <dgm:bulletEnabled val="1"/>
        </dgm:presLayoutVars>
      </dgm:prSet>
      <dgm:spPr/>
      <dgm:t>
        <a:bodyPr/>
        <a:lstStyle/>
        <a:p>
          <a:endParaRPr lang="en-US"/>
        </a:p>
      </dgm:t>
    </dgm:pt>
    <dgm:pt modelId="{8DBF51B3-7C2B-5D43-A5CB-5B7AF2C7CF27}" type="pres">
      <dgm:prSet presAssocID="{906A934F-E5F8-614F-80FC-2C6DEBDA1EF9}" presName="levelTx" presStyleLbl="revTx" presStyleIdx="0" presStyleCnt="0">
        <dgm:presLayoutVars>
          <dgm:chMax val="1"/>
          <dgm:bulletEnabled val="1"/>
        </dgm:presLayoutVars>
      </dgm:prSet>
      <dgm:spPr/>
      <dgm:t>
        <a:bodyPr/>
        <a:lstStyle/>
        <a:p>
          <a:endParaRPr lang="en-US"/>
        </a:p>
      </dgm:t>
    </dgm:pt>
    <dgm:pt modelId="{D6650970-368A-804C-BD6F-BC2AA3DA0D21}" type="pres">
      <dgm:prSet presAssocID="{C9217A3D-E98D-6949-80C3-D5A108ED234B}" presName="Name8" presStyleCnt="0"/>
      <dgm:spPr/>
    </dgm:pt>
    <dgm:pt modelId="{DEAF0178-FA66-1642-80B7-90E566A91F62}" type="pres">
      <dgm:prSet presAssocID="{C9217A3D-E98D-6949-80C3-D5A108ED234B}" presName="level" presStyleLbl="node1" presStyleIdx="2" presStyleCnt="3">
        <dgm:presLayoutVars>
          <dgm:chMax val="1"/>
          <dgm:bulletEnabled val="1"/>
        </dgm:presLayoutVars>
      </dgm:prSet>
      <dgm:spPr/>
      <dgm:t>
        <a:bodyPr/>
        <a:lstStyle/>
        <a:p>
          <a:endParaRPr lang="en-US"/>
        </a:p>
      </dgm:t>
    </dgm:pt>
    <dgm:pt modelId="{0FBFC38A-5FE1-D243-BC48-AF8A2B2F3292}" type="pres">
      <dgm:prSet presAssocID="{C9217A3D-E98D-6949-80C3-D5A108ED234B}" presName="levelTx" presStyleLbl="revTx" presStyleIdx="0" presStyleCnt="0">
        <dgm:presLayoutVars>
          <dgm:chMax val="1"/>
          <dgm:bulletEnabled val="1"/>
        </dgm:presLayoutVars>
      </dgm:prSet>
      <dgm:spPr/>
      <dgm:t>
        <a:bodyPr/>
        <a:lstStyle/>
        <a:p>
          <a:endParaRPr lang="en-US"/>
        </a:p>
      </dgm:t>
    </dgm:pt>
  </dgm:ptLst>
  <dgm:cxnLst>
    <dgm:cxn modelId="{6511D9B6-BB16-2B4C-B505-F4F7C5DED5E9}" type="presOf" srcId="{C9217A3D-E98D-6949-80C3-D5A108ED234B}" destId="{DEAF0178-FA66-1642-80B7-90E566A91F62}" srcOrd="0" destOrd="0" presId="urn:microsoft.com/office/officeart/2005/8/layout/pyramid1"/>
    <dgm:cxn modelId="{D714871C-7C47-7F45-BAEC-CDA7C0928A1A}" srcId="{C4AA0097-D1EF-9B4E-93C1-D1A2604A4B05}" destId="{EF08A2F2-C288-7840-9616-0176C1A06E6E}" srcOrd="0" destOrd="0" parTransId="{EE6F5D0F-6CEF-2A42-986F-0A6C788804EA}" sibTransId="{6985BFB7-328E-BE40-9830-71E1FDB34EEF}"/>
    <dgm:cxn modelId="{2B048402-4AA3-9F46-AE74-764E3E827388}" type="presOf" srcId="{C9217A3D-E98D-6949-80C3-D5A108ED234B}" destId="{0FBFC38A-5FE1-D243-BC48-AF8A2B2F3292}" srcOrd="1" destOrd="0" presId="urn:microsoft.com/office/officeart/2005/8/layout/pyramid1"/>
    <dgm:cxn modelId="{8CCB34AB-1740-D046-BBC9-E23B4B3AC8C4}" type="presOf" srcId="{EF08A2F2-C288-7840-9616-0176C1A06E6E}" destId="{F313DF38-7E1C-4347-8550-A5E46584CB73}" srcOrd="0" destOrd="0" presId="urn:microsoft.com/office/officeart/2005/8/layout/pyramid1"/>
    <dgm:cxn modelId="{DA1EF1C6-7DBF-DD4A-93B9-4D25FFDC8A0F}" type="presOf" srcId="{906A934F-E5F8-614F-80FC-2C6DEBDA1EF9}" destId="{8DBF51B3-7C2B-5D43-A5CB-5B7AF2C7CF27}" srcOrd="1" destOrd="0" presId="urn:microsoft.com/office/officeart/2005/8/layout/pyramid1"/>
    <dgm:cxn modelId="{9D0CABF4-3842-AE4A-8FE3-C4F2D5ACF7ED}" type="presOf" srcId="{906A934F-E5F8-614F-80FC-2C6DEBDA1EF9}" destId="{85A9D7F4-E1AC-8743-9D5A-376E479D1690}" srcOrd="0" destOrd="0" presId="urn:microsoft.com/office/officeart/2005/8/layout/pyramid1"/>
    <dgm:cxn modelId="{FC5291EC-670B-6D42-8181-FC8789120DF2}" srcId="{C4AA0097-D1EF-9B4E-93C1-D1A2604A4B05}" destId="{906A934F-E5F8-614F-80FC-2C6DEBDA1EF9}" srcOrd="1" destOrd="0" parTransId="{C2A4D13C-7823-7F4D-B221-4DAC95C12C07}" sibTransId="{80B30CF8-A55F-FD47-921E-90C1EAAD75BE}"/>
    <dgm:cxn modelId="{35E9244B-38E7-9E44-B33A-FDD5B3CCD1CB}" srcId="{C4AA0097-D1EF-9B4E-93C1-D1A2604A4B05}" destId="{C9217A3D-E98D-6949-80C3-D5A108ED234B}" srcOrd="2" destOrd="0" parTransId="{19B0138C-9327-1841-BDA3-1E202035E591}" sibTransId="{4563646F-F4B2-7642-ABAE-3ADBBF27F3FF}"/>
    <dgm:cxn modelId="{234155D7-D04E-5F4D-8122-F28A24749219}" type="presOf" srcId="{C4AA0097-D1EF-9B4E-93C1-D1A2604A4B05}" destId="{15DA4681-398D-4F47-A7EF-F8E62BF5D24C}" srcOrd="0" destOrd="0" presId="urn:microsoft.com/office/officeart/2005/8/layout/pyramid1"/>
    <dgm:cxn modelId="{2C026EE4-53A4-F04C-ABC4-4D6F8705D779}" type="presOf" srcId="{EF08A2F2-C288-7840-9616-0176C1A06E6E}" destId="{7BDFEDB3-9966-BF47-AA8C-1B659D5A8F6F}" srcOrd="1" destOrd="0" presId="urn:microsoft.com/office/officeart/2005/8/layout/pyramid1"/>
    <dgm:cxn modelId="{2023A10E-9603-8240-AF1D-8508E13A9194}" type="presParOf" srcId="{15DA4681-398D-4F47-A7EF-F8E62BF5D24C}" destId="{9895257E-A060-9F49-AF06-FBACF702A964}" srcOrd="0" destOrd="0" presId="urn:microsoft.com/office/officeart/2005/8/layout/pyramid1"/>
    <dgm:cxn modelId="{535720AB-6510-2748-B677-5D0CD2677208}" type="presParOf" srcId="{9895257E-A060-9F49-AF06-FBACF702A964}" destId="{F313DF38-7E1C-4347-8550-A5E46584CB73}" srcOrd="0" destOrd="0" presId="urn:microsoft.com/office/officeart/2005/8/layout/pyramid1"/>
    <dgm:cxn modelId="{7BF7BAFD-4CEC-1049-AE17-5D8444452430}" type="presParOf" srcId="{9895257E-A060-9F49-AF06-FBACF702A964}" destId="{7BDFEDB3-9966-BF47-AA8C-1B659D5A8F6F}" srcOrd="1" destOrd="0" presId="urn:microsoft.com/office/officeart/2005/8/layout/pyramid1"/>
    <dgm:cxn modelId="{09B5CD25-92E9-C741-96EE-4F2593BCCEF3}" type="presParOf" srcId="{15DA4681-398D-4F47-A7EF-F8E62BF5D24C}" destId="{3360922E-CE1B-7D43-9E94-5C2E75D72DE3}" srcOrd="1" destOrd="0" presId="urn:microsoft.com/office/officeart/2005/8/layout/pyramid1"/>
    <dgm:cxn modelId="{D98C891C-67AF-434F-9943-6E5FE5E2DC5B}" type="presParOf" srcId="{3360922E-CE1B-7D43-9E94-5C2E75D72DE3}" destId="{85A9D7F4-E1AC-8743-9D5A-376E479D1690}" srcOrd="0" destOrd="0" presId="urn:microsoft.com/office/officeart/2005/8/layout/pyramid1"/>
    <dgm:cxn modelId="{07739105-C9C5-C54F-9710-CE0B6A91F98B}" type="presParOf" srcId="{3360922E-CE1B-7D43-9E94-5C2E75D72DE3}" destId="{8DBF51B3-7C2B-5D43-A5CB-5B7AF2C7CF27}" srcOrd="1" destOrd="0" presId="urn:microsoft.com/office/officeart/2005/8/layout/pyramid1"/>
    <dgm:cxn modelId="{8B61DB53-48D1-AD44-AA8B-7E8F3BCF1387}" type="presParOf" srcId="{15DA4681-398D-4F47-A7EF-F8E62BF5D24C}" destId="{D6650970-368A-804C-BD6F-BC2AA3DA0D21}" srcOrd="2" destOrd="0" presId="urn:microsoft.com/office/officeart/2005/8/layout/pyramid1"/>
    <dgm:cxn modelId="{7E62FDC8-DD4C-8A4B-B5CC-6C24D7AAA933}" type="presParOf" srcId="{D6650970-368A-804C-BD6F-BC2AA3DA0D21}" destId="{DEAF0178-FA66-1642-80B7-90E566A91F62}" srcOrd="0" destOrd="0" presId="urn:microsoft.com/office/officeart/2005/8/layout/pyramid1"/>
    <dgm:cxn modelId="{60412FE5-F0AD-2B45-A82D-BE54E2DE32EB}" type="presParOf" srcId="{D6650970-368A-804C-BD6F-BC2AA3DA0D21}" destId="{0FBFC38A-5FE1-D243-BC48-AF8A2B2F329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350F8-FCEB-084D-8409-8616A3BB3B4E}" type="datetimeFigureOut">
              <a:rPr lang="en-US" smtClean="0"/>
              <a:t>9/22/2013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53D9E-AA6F-7A47-8B58-531851FCC915}" type="slidenum">
              <a:rPr lang="en-US" smtClean="0"/>
              <a:t>‹#›</a:t>
            </a:fld>
            <a:endParaRPr lang="en-US"/>
          </a:p>
        </p:txBody>
      </p:sp>
    </p:spTree>
    <p:extLst>
      <p:ext uri="{BB962C8B-B14F-4D97-AF65-F5344CB8AC3E}">
        <p14:creationId xmlns:p14="http://schemas.microsoft.com/office/powerpoint/2010/main" val="39044675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80E69364-925F-D74F-80BE-D23597829620}" type="slidenum">
              <a:rPr lang="en-US"/>
              <a:pPr/>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245459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0A152F4B-AF49-5649-B1D9-1B2173B0C502}" type="slidenum">
              <a:rPr lang="en-US"/>
              <a:pPr/>
              <a:t>21</a:t>
            </a:fld>
            <a:endParaRPr lang="en-US"/>
          </a:p>
        </p:txBody>
      </p:sp>
      <p:sp>
        <p:nvSpPr>
          <p:cNvPr id="38915"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miter lim="800000"/>
            <a:headEnd/>
            <a:tailEnd/>
          </a:ln>
        </p:spPr>
        <p:txBody>
          <a:bodyPr lIns="88587" tIns="44294" rIns="88587" bIns="44294"/>
          <a:lstStyle/>
          <a:p>
            <a:pPr eaLnBrk="1" hangingPunct="1"/>
            <a:endParaRPr lang="en-US">
              <a:latin typeface="Times New Roman" charset="0"/>
            </a:endParaRPr>
          </a:p>
        </p:txBody>
      </p:sp>
    </p:spTree>
    <p:extLst>
      <p:ext uri="{BB962C8B-B14F-4D97-AF65-F5344CB8AC3E}">
        <p14:creationId xmlns:p14="http://schemas.microsoft.com/office/powerpoint/2010/main" val="161677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63436735-5540-F448-AA09-37597309246F}" type="slidenum">
              <a:rPr lang="en-US"/>
              <a:pPr/>
              <a:t>13</a:t>
            </a:fld>
            <a:endParaRPr lang="en-US"/>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338988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884E1582-F50D-0C4D-B3CE-1ED51621391D}" type="slidenum">
              <a:rPr lang="en-US"/>
              <a:pPr/>
              <a:t>14</a:t>
            </a:fld>
            <a:endParaRPr lang="en-US"/>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08704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D0EBCEB3-A3F1-CD4B-A83F-AAE6602A1E59}" type="slidenum">
              <a:rPr lang="en-US"/>
              <a:pPr/>
              <a:t>15</a:t>
            </a:fld>
            <a:endParaRPr lang="en-US"/>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740661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131B4A8C-CF95-7040-8E14-6B53B75D9167}" type="slidenum">
              <a:rPr lang="en-US"/>
              <a:pPr/>
              <a:t>16</a:t>
            </a:fld>
            <a:endParaRPr lang="en-US"/>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570880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69DA1C90-B9AF-5C4E-BA80-4B10C7094119}" type="slidenum">
              <a:rPr lang="en-US"/>
              <a:pPr/>
              <a:t>17</a:t>
            </a:fld>
            <a:endParaRPr lang="en-US"/>
          </a:p>
        </p:txBody>
      </p:sp>
      <p:sp>
        <p:nvSpPr>
          <p:cNvPr id="34819"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lIns="88587" tIns="44294" rIns="88587" bIns="44294"/>
          <a:lstStyle/>
          <a:p>
            <a:pPr eaLnBrk="1" hangingPunct="1"/>
            <a:endParaRPr lang="en-US">
              <a:latin typeface="Times New Roman" charset="0"/>
            </a:endParaRPr>
          </a:p>
        </p:txBody>
      </p:sp>
    </p:spTree>
    <p:extLst>
      <p:ext uri="{BB962C8B-B14F-4D97-AF65-F5344CB8AC3E}">
        <p14:creationId xmlns:p14="http://schemas.microsoft.com/office/powerpoint/2010/main" val="1569723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422D9D5-7623-034D-9F9B-ED38656EDE71}" type="slidenum">
              <a:rPr lang="en-US"/>
              <a:pPr/>
              <a:t>18</a:t>
            </a:fld>
            <a:endParaRPr lang="en-US"/>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364407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9B43C576-634E-AA40-BD2E-E71F2E0AA24E}" type="slidenum">
              <a:rPr lang="en-US"/>
              <a:pPr/>
              <a:t>19</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968938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9224E4EF-F7FC-604A-BA58-B46CF9D4231F}" type="slidenum">
              <a:rPr lang="en-US"/>
              <a:pPr/>
              <a:t>20</a:t>
            </a:fld>
            <a:endParaRPr lang="en-US"/>
          </a:p>
        </p:txBody>
      </p:sp>
      <p:sp>
        <p:nvSpPr>
          <p:cNvPr id="378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1" tIns="45716" rIns="91431" bIns="45716" anchor="b">
            <a:prstTxWarp prst="textNoShape">
              <a:avLst/>
            </a:prstTxWarp>
          </a:bodyPr>
          <a:lstStyle/>
          <a:p>
            <a:pPr algn="r" defTabSz="912813"/>
            <a:fld id="{32A78F2F-E02E-6E47-A577-BA31B8BD2D75}" type="slidenum">
              <a:rPr lang="en-US" sz="1200"/>
              <a:pPr algn="r" defTabSz="912813"/>
              <a:t>20</a:t>
            </a:fld>
            <a:endParaRPr lang="en-US" sz="1200"/>
          </a:p>
        </p:txBody>
      </p:sp>
      <p:sp>
        <p:nvSpPr>
          <p:cNvPr id="37892"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37893" name="Rectangle 3"/>
          <p:cNvSpPr>
            <a:spLocks noGrp="1" noChangeArrowheads="1"/>
          </p:cNvSpPr>
          <p:nvPr>
            <p:ph type="body" idx="1"/>
          </p:nvPr>
        </p:nvSpPr>
        <p:spPr>
          <a:solidFill>
            <a:srgbClr val="FFFFFF"/>
          </a:solidFill>
          <a:ln>
            <a:solidFill>
              <a:srgbClr val="000000"/>
            </a:solidFill>
            <a:miter lim="800000"/>
            <a:headEnd/>
            <a:tailEnd/>
          </a:ln>
        </p:spPr>
        <p:txBody>
          <a:bodyPr lIns="91431" tIns="45716" rIns="91431" bIns="45716"/>
          <a:lstStyle/>
          <a:p>
            <a:pPr eaLnBrk="1" hangingPunct="1"/>
            <a:endParaRPr lang="en-US">
              <a:latin typeface="Times New Roman" charset="0"/>
            </a:endParaRPr>
          </a:p>
        </p:txBody>
      </p:sp>
    </p:spTree>
    <p:extLst>
      <p:ext uri="{BB962C8B-B14F-4D97-AF65-F5344CB8AC3E}">
        <p14:creationId xmlns:p14="http://schemas.microsoft.com/office/powerpoint/2010/main" val="842269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5C11D5-8C50-AA4D-8EE9-84BA53C2D501}"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C11D5-8C50-AA4D-8EE9-84BA53C2D501}"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C11D5-8C50-AA4D-8EE9-84BA53C2D501}"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C11D5-8C50-AA4D-8EE9-84BA53C2D501}"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5C11D5-8C50-AA4D-8EE9-84BA53C2D501}"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5C11D5-8C50-AA4D-8EE9-84BA53C2D501}"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5C11D5-8C50-AA4D-8EE9-84BA53C2D501}" type="datetimeFigureOut">
              <a:rPr lang="en-US" smtClean="0"/>
              <a:t>9/22/2013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5C11D5-8C50-AA4D-8EE9-84BA53C2D501}" type="datetimeFigureOut">
              <a:rPr lang="en-US" smtClean="0"/>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C11D5-8C50-AA4D-8EE9-84BA53C2D501}" type="datetimeFigureOut">
              <a:rPr lang="en-US" smtClean="0"/>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C11D5-8C50-AA4D-8EE9-84BA53C2D501}"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C11D5-8C50-AA4D-8EE9-84BA53C2D501}"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975D-1B9B-8746-9CAA-329EAC36D1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C11D5-8C50-AA4D-8EE9-84BA53C2D501}" type="datetimeFigureOut">
              <a:rPr lang="en-US" smtClean="0"/>
              <a:t>9/22/2013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E975D-1B9B-8746-9CAA-329EAC36D1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rds.yahoo.com/_ylt=A2KJkK75mohOh3wA_z6jzbkF;_ylu=X3oDMTBpcGszamw0BHNlYwNmcC1pbWcEc2xrA2ltZw--/SIG=14rs82nc5/EXP=1317604217/**http:/www.mtholyoke.edu/courses/rschwart/hist151/French%20Revolution%20II/album/slides/night%20of%20August%204%201789.htm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rds.yahoo.com/_ylt=A2KJkK75mohOh3wA_z6jzbkF;_ylu=X3oDMTBpcGszamw0BHNlYwNmcC1pbWcEc2xrA2ltZw--/SIG=14rs82nc5/EXP=1317604217/**http:/www.mtholyoke.edu/courses/rschwart/hist151/French%20Revolution%20II/album/slides/night%20of%20August%204%201789.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mbafrance-uk.org/IMG/jpg_declaration.jp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quizlet.com/26492895/french-revolution-vocabulary-flash-car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lTTvKwCylF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French Revolution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8" y="552450"/>
            <a:ext cx="7743825" cy="575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70857" y="783771"/>
            <a:ext cx="1545772" cy="923330"/>
          </a:xfrm>
          <a:prstGeom prst="rect">
            <a:avLst/>
          </a:prstGeom>
          <a:noFill/>
        </p:spPr>
        <p:txBody>
          <a:bodyPr wrap="square" rtlCol="0">
            <a:spAutoFit/>
          </a:bodyPr>
          <a:lstStyle/>
          <a:p>
            <a:r>
              <a:rPr lang="en-US" dirty="0" smtClean="0"/>
              <a:t>Add all this information in your page</a:t>
            </a:r>
            <a:endParaRPr lang="en-US" dirty="0"/>
          </a:p>
        </p:txBody>
      </p:sp>
    </p:spTree>
    <p:extLst>
      <p:ext uri="{BB962C8B-B14F-4D97-AF65-F5344CB8AC3E}">
        <p14:creationId xmlns:p14="http://schemas.microsoft.com/office/powerpoint/2010/main" val="3545503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884" y="275651"/>
            <a:ext cx="4640716" cy="6582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4171" y="674914"/>
            <a:ext cx="1981200" cy="646331"/>
          </a:xfrm>
          <a:prstGeom prst="rect">
            <a:avLst/>
          </a:prstGeom>
          <a:noFill/>
        </p:spPr>
        <p:txBody>
          <a:bodyPr wrap="square" rtlCol="0">
            <a:spAutoFit/>
          </a:bodyPr>
          <a:lstStyle/>
          <a:p>
            <a:r>
              <a:rPr lang="en-US" dirty="0" smtClean="0"/>
              <a:t>Write the causes in the next column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sz="7200" dirty="0"/>
              <a:t>French Revolution</a:t>
            </a:r>
          </a:p>
        </p:txBody>
      </p:sp>
      <p:sp>
        <p:nvSpPr>
          <p:cNvPr id="2051" name="Rectangle 3"/>
          <p:cNvSpPr>
            <a:spLocks noGrp="1" noChangeArrowheads="1"/>
          </p:cNvSpPr>
          <p:nvPr>
            <p:ph type="subTitle" idx="1"/>
          </p:nvPr>
        </p:nvSpPr>
        <p:spPr>
          <a:xfrm>
            <a:off x="1295400" y="3352800"/>
            <a:ext cx="7239000" cy="1600200"/>
          </a:xfrm>
          <a:solidFill>
            <a:schemeClr val="tx1"/>
          </a:solidFill>
        </p:spPr>
        <p:txBody>
          <a:bodyPr/>
          <a:lstStyle/>
          <a:p>
            <a:pPr eaLnBrk="1" hangingPunct="1"/>
            <a:r>
              <a:rPr lang="en-US" sz="9600" b="1" dirty="0">
                <a:solidFill>
                  <a:srgbClr val="FF3300"/>
                </a:solidFill>
                <a:latin typeface="Agency FB" pitchFamily="34" charset="0"/>
              </a:rPr>
              <a:t>Storyboard</a:t>
            </a:r>
          </a:p>
        </p:txBody>
      </p:sp>
      <p:sp>
        <p:nvSpPr>
          <p:cNvPr id="2" name="TextBox 1"/>
          <p:cNvSpPr txBox="1"/>
          <p:nvPr/>
        </p:nvSpPr>
        <p:spPr>
          <a:xfrm>
            <a:off x="957942" y="163286"/>
            <a:ext cx="7053943" cy="2308324"/>
          </a:xfrm>
          <a:prstGeom prst="rect">
            <a:avLst/>
          </a:prstGeom>
          <a:noFill/>
        </p:spPr>
        <p:txBody>
          <a:bodyPr wrap="square" rtlCol="0">
            <a:spAutoFit/>
          </a:bodyPr>
          <a:lstStyle/>
          <a:p>
            <a:r>
              <a:rPr lang="en-US" dirty="0" smtClean="0"/>
              <a:t>Create a new page and title French Revolution Story board. Now on your page create a story board with nine slides. You may insert table with 1 column and 9 rows. ( just a suggestion). </a:t>
            </a:r>
          </a:p>
          <a:p>
            <a:r>
              <a:rPr lang="en-US" dirty="0" smtClean="0"/>
              <a:t>After you create the story board frame, write the story of the French Revolution. I have given you the pictures and they are in order of the event. Your task is to paste the pictures in each frame and write the events of the story that matches your picture. You must read the </a:t>
            </a:r>
            <a:r>
              <a:rPr lang="en-US" dirty="0" err="1" smtClean="0"/>
              <a:t>pdf</a:t>
            </a:r>
            <a:r>
              <a:rPr lang="en-US" dirty="0" smtClean="0"/>
              <a:t> file to get the information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990600"/>
            <a:ext cx="7772400" cy="4953000"/>
          </a:xfrm>
          <a:solidFill>
            <a:srgbClr val="FF3300"/>
          </a:solidFill>
        </p:spPr>
        <p:txBody>
          <a:bodyPr/>
          <a:lstStyle/>
          <a:p>
            <a:pPr eaLnBrk="1" hangingPunct="1"/>
            <a:r>
              <a:rPr lang="en-US" sz="25000" dirty="0">
                <a:solidFill>
                  <a:schemeClr val="bg1"/>
                </a:solidFill>
              </a:rPr>
              <a:t>1</a:t>
            </a:r>
            <a:r>
              <a:rPr lang="en-US" sz="25000" dirty="0">
                <a:solidFill>
                  <a:schemeClr val="tx1"/>
                </a:solidFill>
              </a:rPr>
              <a:t>7</a:t>
            </a:r>
            <a:r>
              <a:rPr lang="en-US" sz="25000" dirty="0">
                <a:solidFill>
                  <a:schemeClr val="bg1"/>
                </a:solidFill>
              </a:rPr>
              <a:t>8</a:t>
            </a:r>
            <a:r>
              <a:rPr lang="en-US" sz="25000" dirty="0">
                <a:solidFill>
                  <a:schemeClr val="tx1"/>
                </a:solidFill>
              </a:rPr>
              <a:t>9</a:t>
            </a:r>
          </a:p>
        </p:txBody>
      </p:sp>
      <p:sp>
        <p:nvSpPr>
          <p:cNvPr id="2" name="TextBox 1"/>
          <p:cNvSpPr txBox="1"/>
          <p:nvPr/>
        </p:nvSpPr>
        <p:spPr>
          <a:xfrm>
            <a:off x="533400" y="6106886"/>
            <a:ext cx="8001000" cy="646331"/>
          </a:xfrm>
          <a:prstGeom prst="rect">
            <a:avLst/>
          </a:prstGeom>
          <a:noFill/>
        </p:spPr>
        <p:txBody>
          <a:bodyPr wrap="square" rtlCol="0">
            <a:spAutoFit/>
          </a:bodyPr>
          <a:lstStyle/>
          <a:p>
            <a:r>
              <a:rPr lang="en-US" i="1" dirty="0" smtClean="0"/>
              <a:t>In 1789, France….. (write all that was happening (causes) and also the king’s decision to tax the nobles)</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55"/>
          <p:cNvPicPr>
            <a:picLocks noChangeAspect="1" noChangeArrowheads="1"/>
          </p:cNvPicPr>
          <p:nvPr/>
        </p:nvPicPr>
        <p:blipFill>
          <a:blip r:embed="rId3"/>
          <a:srcRect/>
          <a:stretch>
            <a:fillRect/>
          </a:stretch>
        </p:blipFill>
        <p:spPr bwMode="auto">
          <a:xfrm>
            <a:off x="1066800" y="1371600"/>
            <a:ext cx="7086600" cy="4582886"/>
          </a:xfrm>
          <a:prstGeom prst="rect">
            <a:avLst/>
          </a:prstGeom>
          <a:noFill/>
          <a:ln w="9525">
            <a:noFill/>
            <a:miter lim="800000"/>
            <a:headEnd/>
            <a:tailEnd/>
          </a:ln>
        </p:spPr>
      </p:pic>
      <p:sp>
        <p:nvSpPr>
          <p:cNvPr id="4099" name="Rectangle 3"/>
          <p:cNvSpPr>
            <a:spLocks noGrp="1" noChangeArrowheads="1"/>
          </p:cNvSpPr>
          <p:nvPr>
            <p:ph type="title"/>
          </p:nvPr>
        </p:nvSpPr>
        <p:spPr>
          <a:xfrm>
            <a:off x="484707" y="228600"/>
            <a:ext cx="8404822" cy="905715"/>
          </a:xfrm>
        </p:spPr>
        <p:txBody>
          <a:bodyPr>
            <a:normAutofit fontScale="90000"/>
          </a:bodyPr>
          <a:lstStyle/>
          <a:p>
            <a:pPr eaLnBrk="1" hangingPunct="1"/>
            <a:r>
              <a:rPr lang="en-US" sz="5400" dirty="0">
                <a:latin typeface="Agency FB" pitchFamily="34" charset="0"/>
              </a:rPr>
              <a:t>The Estates General May 5</a:t>
            </a:r>
            <a:r>
              <a:rPr lang="en-US" sz="5400" baseline="30000" dirty="0">
                <a:latin typeface="Agency FB" pitchFamily="34" charset="0"/>
              </a:rPr>
              <a:t>th</a:t>
            </a:r>
            <a:r>
              <a:rPr lang="en-US" sz="5400" dirty="0">
                <a:latin typeface="Agency FB" pitchFamily="34" charset="0"/>
              </a:rPr>
              <a:t>, 1789</a:t>
            </a:r>
          </a:p>
        </p:txBody>
      </p:sp>
      <p:sp>
        <p:nvSpPr>
          <p:cNvPr id="3" name="TextBox 2"/>
          <p:cNvSpPr txBox="1"/>
          <p:nvPr/>
        </p:nvSpPr>
        <p:spPr>
          <a:xfrm>
            <a:off x="979714" y="6226629"/>
            <a:ext cx="7097486" cy="646331"/>
          </a:xfrm>
          <a:prstGeom prst="rect">
            <a:avLst/>
          </a:prstGeom>
          <a:noFill/>
        </p:spPr>
        <p:txBody>
          <a:bodyPr wrap="square" rtlCol="0">
            <a:spAutoFit/>
          </a:bodyPr>
          <a:lstStyle/>
          <a:p>
            <a:r>
              <a:rPr lang="en-US" dirty="0" smtClean="0"/>
              <a:t>Explain why the Estate General was </a:t>
            </a:r>
            <a:r>
              <a:rPr lang="en-US" dirty="0" err="1" smtClean="0"/>
              <a:t>clalled</a:t>
            </a:r>
            <a:r>
              <a:rPr lang="en-US" dirty="0" smtClean="0"/>
              <a:t>? Don’t forget to mention dates in your story.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281155"/>
            <a:ext cx="8458200" cy="1143000"/>
          </a:xfrm>
        </p:spPr>
        <p:txBody>
          <a:bodyPr>
            <a:normAutofit/>
          </a:bodyPr>
          <a:lstStyle/>
          <a:p>
            <a:pPr eaLnBrk="1" hangingPunct="1"/>
            <a:r>
              <a:rPr lang="en-US" sz="4800" dirty="0">
                <a:latin typeface="Agency FB" pitchFamily="34" charset="0"/>
              </a:rPr>
              <a:t>National Assembly Formed June 17</a:t>
            </a:r>
            <a:r>
              <a:rPr lang="en-US" sz="4800" baseline="30000" dirty="0">
                <a:latin typeface="Agency FB" pitchFamily="34" charset="0"/>
              </a:rPr>
              <a:t>th</a:t>
            </a:r>
            <a:r>
              <a:rPr lang="en-US" sz="4800" dirty="0">
                <a:latin typeface="Agency FB" pitchFamily="34" charset="0"/>
              </a:rPr>
              <a:t>, 1789</a:t>
            </a:r>
          </a:p>
        </p:txBody>
      </p:sp>
      <p:sp>
        <p:nvSpPr>
          <p:cNvPr id="5123" name="Rectangle 3"/>
          <p:cNvSpPr>
            <a:spLocks noChangeArrowheads="1"/>
          </p:cNvSpPr>
          <p:nvPr/>
        </p:nvSpPr>
        <p:spPr bwMode="auto">
          <a:xfrm>
            <a:off x="-3175" y="2252663"/>
            <a:ext cx="9144000" cy="0"/>
          </a:xfrm>
          <a:prstGeom prst="rect">
            <a:avLst/>
          </a:prstGeom>
          <a:solidFill>
            <a:srgbClr val="FFFFFF"/>
          </a:solidFill>
          <a:ln w="9525">
            <a:noFill/>
            <a:miter lim="800000"/>
            <a:headEnd/>
            <a:tailEnd/>
          </a:ln>
          <a:effectLst/>
        </p:spPr>
        <p:txBody>
          <a:bodyPr lIns="0" tIns="0" rIns="0" bIns="0">
            <a:prstTxWarp prst="textNoShape">
              <a:avLst/>
            </a:prstTxWarp>
            <a:spAutoFit/>
          </a:bodyPr>
          <a:lstStyle/>
          <a:p>
            <a:endParaRPr lang="en-US"/>
          </a:p>
        </p:txBody>
      </p:sp>
      <p:sp>
        <p:nvSpPr>
          <p:cNvPr id="5124" name="Rectangle 4"/>
          <p:cNvSpPr>
            <a:spLocks noChangeArrowheads="1"/>
          </p:cNvSpPr>
          <p:nvPr/>
        </p:nvSpPr>
        <p:spPr bwMode="auto">
          <a:xfrm>
            <a:off x="1927225" y="1839913"/>
            <a:ext cx="2560638" cy="365125"/>
          </a:xfrm>
          <a:prstGeom prst="rect">
            <a:avLst/>
          </a:prstGeom>
          <a:noFill/>
          <a:ln w="9525">
            <a:noFill/>
            <a:miter lim="800000"/>
            <a:headEnd/>
            <a:tailEnd/>
          </a:ln>
          <a:effectLst/>
        </p:spPr>
        <p:txBody>
          <a:bodyPr lIns="0" tIns="0" rIns="0" bIns="0">
            <a:prstTxWarp prst="textNoShape">
              <a:avLst/>
            </a:prstTxWarp>
            <a:spAutoFit/>
          </a:bodyPr>
          <a:lstStyle/>
          <a:p>
            <a:r>
              <a:rPr lang="en-US"/>
              <a:t> </a:t>
            </a:r>
          </a:p>
        </p:txBody>
      </p:sp>
      <p:pic>
        <p:nvPicPr>
          <p:cNvPr id="5125" name="Picture 5" descr="Image Detail">
            <a:hlinkClick r:id="rId3"/>
          </p:cNvPr>
          <p:cNvPicPr>
            <a:picLocks noChangeAspect="1" noChangeArrowheads="1"/>
          </p:cNvPicPr>
          <p:nvPr/>
        </p:nvPicPr>
        <p:blipFill>
          <a:blip r:embed="rId4"/>
          <a:srcRect/>
          <a:stretch>
            <a:fillRect/>
          </a:stretch>
        </p:blipFill>
        <p:spPr bwMode="auto">
          <a:xfrm>
            <a:off x="1143000" y="1600201"/>
            <a:ext cx="6934200" cy="3886200"/>
          </a:xfrm>
          <a:prstGeom prst="rect">
            <a:avLst/>
          </a:prstGeom>
          <a:noFill/>
          <a:ln w="9525">
            <a:noFill/>
            <a:miter lim="800000"/>
            <a:headEnd/>
            <a:tailEnd/>
          </a:ln>
        </p:spPr>
      </p:pic>
      <p:sp>
        <p:nvSpPr>
          <p:cNvPr id="2" name="TextBox 1"/>
          <p:cNvSpPr txBox="1"/>
          <p:nvPr/>
        </p:nvSpPr>
        <p:spPr>
          <a:xfrm>
            <a:off x="685800" y="5998029"/>
            <a:ext cx="6618514" cy="369332"/>
          </a:xfrm>
          <a:prstGeom prst="rect">
            <a:avLst/>
          </a:prstGeom>
          <a:noFill/>
        </p:spPr>
        <p:txBody>
          <a:bodyPr wrap="square" rtlCol="0">
            <a:spAutoFit/>
          </a:bodyPr>
          <a:lstStyle/>
          <a:p>
            <a:r>
              <a:rPr lang="en-US" dirty="0" smtClean="0"/>
              <a:t>Explain why the National assembly was formed (Reading)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45425"/>
            <a:ext cx="7772400" cy="1143000"/>
          </a:xfrm>
        </p:spPr>
        <p:txBody>
          <a:bodyPr>
            <a:normAutofit/>
          </a:bodyPr>
          <a:lstStyle/>
          <a:p>
            <a:pPr eaLnBrk="1" hangingPunct="1"/>
            <a:r>
              <a:rPr lang="en-US" sz="5400" dirty="0">
                <a:latin typeface="Agency FB" pitchFamily="34" charset="0"/>
              </a:rPr>
              <a:t>Tennis Court Oath June 20</a:t>
            </a:r>
            <a:r>
              <a:rPr lang="en-US" sz="5400" baseline="30000" dirty="0">
                <a:latin typeface="Agency FB" pitchFamily="34" charset="0"/>
              </a:rPr>
              <a:t>th</a:t>
            </a:r>
            <a:r>
              <a:rPr lang="en-US" sz="5400" dirty="0">
                <a:latin typeface="Agency FB" pitchFamily="34" charset="0"/>
              </a:rPr>
              <a:t>, 1789</a:t>
            </a:r>
          </a:p>
        </p:txBody>
      </p:sp>
      <p:pic>
        <p:nvPicPr>
          <p:cNvPr id="6147" name="Picture 3" descr="Serment_du_jeu_de_paume"/>
          <p:cNvPicPr>
            <a:picLocks noChangeAspect="1" noChangeArrowheads="1"/>
          </p:cNvPicPr>
          <p:nvPr/>
        </p:nvPicPr>
        <p:blipFill>
          <a:blip r:embed="rId3"/>
          <a:srcRect/>
          <a:stretch>
            <a:fillRect/>
          </a:stretch>
        </p:blipFill>
        <p:spPr bwMode="auto">
          <a:xfrm>
            <a:off x="914400" y="1447800"/>
            <a:ext cx="7315200" cy="4702629"/>
          </a:xfrm>
          <a:prstGeom prst="rect">
            <a:avLst/>
          </a:prstGeom>
          <a:noFill/>
          <a:ln w="9525">
            <a:noFill/>
            <a:miter lim="800000"/>
            <a:headEnd/>
            <a:tailEnd/>
          </a:ln>
        </p:spPr>
      </p:pic>
      <p:sp>
        <p:nvSpPr>
          <p:cNvPr id="2" name="TextBox 1"/>
          <p:cNvSpPr txBox="1"/>
          <p:nvPr/>
        </p:nvSpPr>
        <p:spPr>
          <a:xfrm>
            <a:off x="685800" y="6281057"/>
            <a:ext cx="6858000" cy="369332"/>
          </a:xfrm>
          <a:prstGeom prst="rect">
            <a:avLst/>
          </a:prstGeom>
          <a:noFill/>
        </p:spPr>
        <p:txBody>
          <a:bodyPr wrap="square" rtlCol="0">
            <a:spAutoFit/>
          </a:bodyPr>
          <a:lstStyle/>
          <a:p>
            <a:r>
              <a:rPr lang="en-US" dirty="0" smtClean="0"/>
              <a:t>Explain this event in detail. Don’t forget the dates.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101978-004-1ED1897A"/>
          <p:cNvPicPr>
            <a:picLocks noChangeAspect="1" noChangeArrowheads="1"/>
          </p:cNvPicPr>
          <p:nvPr/>
        </p:nvPicPr>
        <p:blipFill>
          <a:blip r:embed="rId3"/>
          <a:srcRect/>
          <a:stretch>
            <a:fillRect/>
          </a:stretch>
        </p:blipFill>
        <p:spPr bwMode="auto">
          <a:xfrm>
            <a:off x="609600" y="1295400"/>
            <a:ext cx="7924800" cy="4691743"/>
          </a:xfrm>
          <a:prstGeom prst="rect">
            <a:avLst/>
          </a:prstGeom>
          <a:noFill/>
          <a:ln w="9525">
            <a:noFill/>
            <a:miter lim="800000"/>
            <a:headEnd/>
            <a:tailEnd/>
          </a:ln>
        </p:spPr>
      </p:pic>
      <p:sp>
        <p:nvSpPr>
          <p:cNvPr id="7171" name="Rectangle 3"/>
          <p:cNvSpPr>
            <a:spLocks noGrp="1" noChangeArrowheads="1"/>
          </p:cNvSpPr>
          <p:nvPr>
            <p:ph type="title"/>
          </p:nvPr>
        </p:nvSpPr>
        <p:spPr>
          <a:xfrm>
            <a:off x="457200" y="228600"/>
            <a:ext cx="8077200" cy="1143000"/>
          </a:xfrm>
        </p:spPr>
        <p:txBody>
          <a:bodyPr>
            <a:normAutofit/>
          </a:bodyPr>
          <a:lstStyle/>
          <a:p>
            <a:pPr eaLnBrk="1" hangingPunct="1"/>
            <a:r>
              <a:rPr lang="en-US" sz="5400">
                <a:latin typeface="Agency FB" pitchFamily="34" charset="0"/>
              </a:rPr>
              <a:t>Storming The Bastille July 14</a:t>
            </a:r>
            <a:r>
              <a:rPr lang="en-US" sz="5400" baseline="30000">
                <a:latin typeface="Agency FB" pitchFamily="34" charset="0"/>
              </a:rPr>
              <a:t>th</a:t>
            </a:r>
            <a:r>
              <a:rPr lang="en-US" sz="5400">
                <a:latin typeface="Agency FB" pitchFamily="34" charset="0"/>
              </a:rPr>
              <a:t>, 1789</a:t>
            </a:r>
          </a:p>
        </p:txBody>
      </p:sp>
      <p:sp>
        <p:nvSpPr>
          <p:cNvPr id="2" name="TextBox 1"/>
          <p:cNvSpPr txBox="1"/>
          <p:nvPr/>
        </p:nvSpPr>
        <p:spPr>
          <a:xfrm>
            <a:off x="609600" y="6161314"/>
            <a:ext cx="6738257" cy="369332"/>
          </a:xfrm>
          <a:prstGeom prst="rect">
            <a:avLst/>
          </a:prstGeom>
          <a:noFill/>
        </p:spPr>
        <p:txBody>
          <a:bodyPr wrap="square" rtlCol="0">
            <a:spAutoFit/>
          </a:bodyPr>
          <a:lstStyle/>
          <a:p>
            <a:r>
              <a:rPr lang="en-US" dirty="0" smtClean="0"/>
              <a:t>Elaborate the details of this event. Don’t forget the date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228600"/>
            <a:ext cx="8001000" cy="1143000"/>
          </a:xfrm>
        </p:spPr>
        <p:txBody>
          <a:bodyPr>
            <a:normAutofit/>
          </a:bodyPr>
          <a:lstStyle/>
          <a:p>
            <a:pPr eaLnBrk="1" hangingPunct="1"/>
            <a:r>
              <a:rPr lang="en-US" sz="4800">
                <a:latin typeface="Agency FB" pitchFamily="34" charset="0"/>
              </a:rPr>
              <a:t>The Great Fear July 20</a:t>
            </a:r>
            <a:r>
              <a:rPr lang="en-US" sz="4800" baseline="30000">
                <a:latin typeface="Agency FB" pitchFamily="34" charset="0"/>
              </a:rPr>
              <a:t>th</a:t>
            </a:r>
            <a:r>
              <a:rPr lang="en-US" sz="4800">
                <a:latin typeface="Agency FB" pitchFamily="34" charset="0"/>
              </a:rPr>
              <a:t>,-August 5</a:t>
            </a:r>
            <a:r>
              <a:rPr lang="en-US" sz="4800" baseline="30000">
                <a:latin typeface="Agency FB" pitchFamily="34" charset="0"/>
              </a:rPr>
              <a:t>th</a:t>
            </a:r>
            <a:r>
              <a:rPr lang="en-US" sz="4800">
                <a:latin typeface="Agency FB" pitchFamily="34" charset="0"/>
              </a:rPr>
              <a:t>,1789</a:t>
            </a:r>
          </a:p>
        </p:txBody>
      </p:sp>
      <p:pic>
        <p:nvPicPr>
          <p:cNvPr id="8195" name="Picture 3" descr="greatfear"/>
          <p:cNvPicPr>
            <a:picLocks noChangeAspect="1" noChangeArrowheads="1"/>
          </p:cNvPicPr>
          <p:nvPr/>
        </p:nvPicPr>
        <p:blipFill>
          <a:blip r:embed="rId3"/>
          <a:srcRect/>
          <a:stretch>
            <a:fillRect/>
          </a:stretch>
        </p:blipFill>
        <p:spPr bwMode="auto">
          <a:xfrm>
            <a:off x="762000" y="1371600"/>
            <a:ext cx="7696200" cy="4071257"/>
          </a:xfrm>
          <a:prstGeom prst="rect">
            <a:avLst/>
          </a:prstGeom>
          <a:noFill/>
          <a:ln w="9525">
            <a:noFill/>
            <a:miter lim="800000"/>
            <a:headEnd/>
            <a:tailEnd/>
          </a:ln>
        </p:spPr>
      </p:pic>
      <p:sp>
        <p:nvSpPr>
          <p:cNvPr id="2" name="TextBox 1"/>
          <p:cNvSpPr txBox="1"/>
          <p:nvPr/>
        </p:nvSpPr>
        <p:spPr>
          <a:xfrm>
            <a:off x="533400" y="5812971"/>
            <a:ext cx="7282543" cy="369332"/>
          </a:xfrm>
          <a:prstGeom prst="rect">
            <a:avLst/>
          </a:prstGeom>
          <a:noFill/>
        </p:spPr>
        <p:txBody>
          <a:bodyPr wrap="square" rtlCol="0">
            <a:spAutoFit/>
          </a:bodyPr>
          <a:lstStyle/>
          <a:p>
            <a:r>
              <a:rPr lang="en-US" dirty="0" smtClean="0"/>
              <a:t>Explain the Great Fear. </a:t>
            </a:r>
            <a:r>
              <a:rPr lang="en-US" dirty="0" err="1" smtClean="0"/>
              <a:t>Chech</a:t>
            </a:r>
            <a:r>
              <a:rPr lang="en-US" dirty="0" smtClean="0"/>
              <a:t> your reading. Don’t forget the date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457200"/>
            <a:ext cx="8458200" cy="1143000"/>
          </a:xfrm>
        </p:spPr>
        <p:txBody>
          <a:bodyPr>
            <a:normAutofit/>
          </a:bodyPr>
          <a:lstStyle/>
          <a:p>
            <a:pPr eaLnBrk="1" hangingPunct="1"/>
            <a:r>
              <a:rPr lang="en-US" sz="4800">
                <a:latin typeface="Agency FB" pitchFamily="34" charset="0"/>
              </a:rPr>
              <a:t>National Assembly Official August 4</a:t>
            </a:r>
            <a:r>
              <a:rPr lang="en-US" sz="4800" baseline="30000">
                <a:latin typeface="Agency FB" pitchFamily="34" charset="0"/>
              </a:rPr>
              <a:t>th</a:t>
            </a:r>
            <a:r>
              <a:rPr lang="en-US" sz="4800">
                <a:latin typeface="Agency FB" pitchFamily="34" charset="0"/>
              </a:rPr>
              <a:t>, 1789</a:t>
            </a:r>
          </a:p>
        </p:txBody>
      </p:sp>
      <p:sp>
        <p:nvSpPr>
          <p:cNvPr id="9219" name="Rectangle 3"/>
          <p:cNvSpPr>
            <a:spLocks noChangeArrowheads="1"/>
          </p:cNvSpPr>
          <p:nvPr/>
        </p:nvSpPr>
        <p:spPr bwMode="auto">
          <a:xfrm>
            <a:off x="-3175" y="2252663"/>
            <a:ext cx="9144000" cy="0"/>
          </a:xfrm>
          <a:prstGeom prst="rect">
            <a:avLst/>
          </a:prstGeom>
          <a:solidFill>
            <a:srgbClr val="FFFFFF"/>
          </a:solidFill>
          <a:ln w="9525">
            <a:noFill/>
            <a:miter lim="800000"/>
            <a:headEnd/>
            <a:tailEnd/>
          </a:ln>
          <a:effectLst/>
        </p:spPr>
        <p:txBody>
          <a:bodyPr lIns="0" tIns="0" rIns="0" bIns="0">
            <a:prstTxWarp prst="textNoShape">
              <a:avLst/>
            </a:prstTxWarp>
            <a:spAutoFit/>
          </a:bodyPr>
          <a:lstStyle/>
          <a:p>
            <a:endParaRPr lang="en-US"/>
          </a:p>
        </p:txBody>
      </p:sp>
      <p:sp>
        <p:nvSpPr>
          <p:cNvPr id="9220" name="Rectangle 4"/>
          <p:cNvSpPr>
            <a:spLocks noChangeArrowheads="1"/>
          </p:cNvSpPr>
          <p:nvPr/>
        </p:nvSpPr>
        <p:spPr bwMode="auto">
          <a:xfrm>
            <a:off x="1927225" y="1839913"/>
            <a:ext cx="2560638" cy="365125"/>
          </a:xfrm>
          <a:prstGeom prst="rect">
            <a:avLst/>
          </a:prstGeom>
          <a:noFill/>
          <a:ln w="9525">
            <a:noFill/>
            <a:miter lim="800000"/>
            <a:headEnd/>
            <a:tailEnd/>
          </a:ln>
          <a:effectLst/>
        </p:spPr>
        <p:txBody>
          <a:bodyPr lIns="0" tIns="0" rIns="0" bIns="0">
            <a:prstTxWarp prst="textNoShape">
              <a:avLst/>
            </a:prstTxWarp>
            <a:spAutoFit/>
          </a:bodyPr>
          <a:lstStyle/>
          <a:p>
            <a:r>
              <a:rPr lang="en-US"/>
              <a:t> </a:t>
            </a:r>
          </a:p>
        </p:txBody>
      </p:sp>
      <p:pic>
        <p:nvPicPr>
          <p:cNvPr id="9221" name="Picture 5" descr="Image Detail">
            <a:hlinkClick r:id="rId3"/>
          </p:cNvPr>
          <p:cNvPicPr>
            <a:picLocks noChangeAspect="1" noChangeArrowheads="1"/>
          </p:cNvPicPr>
          <p:nvPr/>
        </p:nvPicPr>
        <p:blipFill>
          <a:blip r:embed="rId4"/>
          <a:srcRect/>
          <a:stretch>
            <a:fillRect/>
          </a:stretch>
        </p:blipFill>
        <p:spPr bwMode="auto">
          <a:xfrm>
            <a:off x="1143000" y="1600200"/>
            <a:ext cx="6934200" cy="4169229"/>
          </a:xfrm>
          <a:prstGeom prst="rect">
            <a:avLst/>
          </a:prstGeom>
          <a:noFill/>
          <a:ln w="9525">
            <a:noFill/>
            <a:miter lim="800000"/>
            <a:headEnd/>
            <a:tailEnd/>
          </a:ln>
        </p:spPr>
      </p:pic>
      <p:sp>
        <p:nvSpPr>
          <p:cNvPr id="2" name="TextBox 1"/>
          <p:cNvSpPr txBox="1"/>
          <p:nvPr/>
        </p:nvSpPr>
        <p:spPr>
          <a:xfrm>
            <a:off x="696686" y="6019800"/>
            <a:ext cx="7239000" cy="369332"/>
          </a:xfrm>
          <a:prstGeom prst="rect">
            <a:avLst/>
          </a:prstGeom>
          <a:noFill/>
        </p:spPr>
        <p:txBody>
          <a:bodyPr wrap="square" rtlCol="0">
            <a:spAutoFit/>
          </a:bodyPr>
          <a:lstStyle/>
          <a:p>
            <a:r>
              <a:rPr lang="en-US" dirty="0" smtClean="0"/>
              <a:t>Here, explain what happens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Recap –French Revolution</a:t>
            </a:r>
          </a:p>
          <a:p>
            <a:pPr marL="514350" indent="-514350">
              <a:buAutoNum type="arabicPeriod"/>
            </a:pPr>
            <a:r>
              <a:rPr lang="en-US" dirty="0" smtClean="0"/>
              <a:t>Vocabulary Review</a:t>
            </a:r>
          </a:p>
          <a:p>
            <a:pPr marL="514350" indent="-514350">
              <a:buAutoNum type="arabicPeriod"/>
            </a:pPr>
            <a:r>
              <a:rPr lang="en-US" dirty="0" smtClean="0"/>
              <a:t>Crash Course French Revolution</a:t>
            </a:r>
          </a:p>
          <a:p>
            <a:pPr marL="514350" indent="-514350">
              <a:buAutoNum type="arabicPeriod"/>
            </a:pPr>
            <a:r>
              <a:rPr lang="en-US" dirty="0" smtClean="0"/>
              <a:t>Guided Reading: Revolution Threatens the French King</a:t>
            </a:r>
          </a:p>
          <a:p>
            <a:pPr marL="514350" indent="-514350">
              <a:buAutoNum type="arabicPeriod"/>
            </a:pPr>
            <a:r>
              <a:rPr lang="en-US" dirty="0" smtClean="0"/>
              <a:t>French Revolution Storyboard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52400" y="152400"/>
            <a:ext cx="8763000" cy="1143000"/>
          </a:xfrm>
        </p:spPr>
        <p:txBody>
          <a:bodyPr>
            <a:normAutofit/>
          </a:bodyPr>
          <a:lstStyle/>
          <a:p>
            <a:pPr eaLnBrk="1" hangingPunct="1"/>
            <a:r>
              <a:rPr lang="en-US" sz="6000" b="1">
                <a:latin typeface="Agency FB" pitchFamily="34" charset="0"/>
              </a:rPr>
              <a:t>Declaration Of The Rights Of Man</a:t>
            </a:r>
          </a:p>
        </p:txBody>
      </p:sp>
      <p:sp>
        <p:nvSpPr>
          <p:cNvPr id="10243" name="Rectangle 4"/>
          <p:cNvSpPr>
            <a:spLocks noGrp="1" noChangeArrowheads="1"/>
          </p:cNvSpPr>
          <p:nvPr>
            <p:ph type="body" sz="half" idx="4294967295"/>
          </p:nvPr>
        </p:nvSpPr>
        <p:spPr>
          <a:xfrm>
            <a:off x="4114800" y="3048000"/>
            <a:ext cx="4876800" cy="1066800"/>
          </a:xfrm>
        </p:spPr>
        <p:txBody>
          <a:bodyPr>
            <a:normAutofit/>
          </a:bodyPr>
          <a:lstStyle/>
          <a:p>
            <a:pPr algn="ctr" eaLnBrk="1" hangingPunct="1">
              <a:buFontTx/>
              <a:buNone/>
            </a:pPr>
            <a:r>
              <a:rPr lang="en-US" sz="6000" b="1">
                <a:latin typeface="Agency FB" pitchFamily="34" charset="0"/>
              </a:rPr>
              <a:t>August 26</a:t>
            </a:r>
            <a:r>
              <a:rPr lang="en-US" sz="6000" b="1" baseline="30000">
                <a:latin typeface="Agency FB" pitchFamily="34" charset="0"/>
              </a:rPr>
              <a:t>th</a:t>
            </a:r>
            <a:r>
              <a:rPr lang="en-US" sz="6000" b="1">
                <a:latin typeface="Agency FB" pitchFamily="34" charset="0"/>
              </a:rPr>
              <a:t>, 1789</a:t>
            </a:r>
          </a:p>
        </p:txBody>
      </p:sp>
      <p:pic>
        <p:nvPicPr>
          <p:cNvPr id="10244" name="Picture 5" descr="jpg_thbdeclaration">
            <a:hlinkClick r:id="rId3"/>
          </p:cNvPr>
          <p:cNvPicPr>
            <a:picLocks noGrp="1" noChangeAspect="1" noChangeArrowheads="1"/>
          </p:cNvPicPr>
          <p:nvPr>
            <p:ph type="clipArt" sz="half" idx="4294967295"/>
          </p:nvPr>
        </p:nvPicPr>
        <p:blipFill>
          <a:blip r:embed="rId4"/>
          <a:srcRect/>
          <a:stretch>
            <a:fillRect/>
          </a:stretch>
        </p:blipFill>
        <p:spPr>
          <a:xfrm>
            <a:off x="457200" y="1447800"/>
            <a:ext cx="3506788" cy="5181600"/>
          </a:xfrm>
        </p:spPr>
      </p:pic>
      <p:sp>
        <p:nvSpPr>
          <p:cNvPr id="10245"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C63B3CA1-B64D-C349-8ACF-B2A75A309460}" type="slidenum">
              <a:rPr lang="en-US" sz="1400"/>
              <a:pPr algn="r"/>
              <a:t>20</a:t>
            </a:fld>
            <a:endParaRPr lang="en-US" sz="1400"/>
          </a:p>
        </p:txBody>
      </p:sp>
      <p:sp>
        <p:nvSpPr>
          <p:cNvPr id="2" name="TextBox 1"/>
          <p:cNvSpPr txBox="1"/>
          <p:nvPr/>
        </p:nvSpPr>
        <p:spPr>
          <a:xfrm>
            <a:off x="4561114" y="4811486"/>
            <a:ext cx="4582886" cy="646331"/>
          </a:xfrm>
          <a:prstGeom prst="rect">
            <a:avLst/>
          </a:prstGeom>
          <a:noFill/>
        </p:spPr>
        <p:txBody>
          <a:bodyPr wrap="square" rtlCol="0">
            <a:spAutoFit/>
          </a:bodyPr>
          <a:lstStyle/>
          <a:p>
            <a:r>
              <a:rPr lang="en-US" dirty="0" smtClean="0"/>
              <a:t>Don’t forget to explain  the what happens to the king’s rule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warn600span"/>
          <p:cNvPicPr>
            <a:picLocks noChangeAspect="1" noChangeArrowheads="1"/>
          </p:cNvPicPr>
          <p:nvPr/>
        </p:nvPicPr>
        <p:blipFill>
          <a:blip r:embed="rId3"/>
          <a:srcRect/>
          <a:stretch>
            <a:fillRect/>
          </a:stretch>
        </p:blipFill>
        <p:spPr bwMode="auto">
          <a:xfrm>
            <a:off x="838200" y="1295400"/>
            <a:ext cx="7391400" cy="4561114"/>
          </a:xfrm>
          <a:prstGeom prst="rect">
            <a:avLst/>
          </a:prstGeom>
          <a:noFill/>
          <a:ln w="9525">
            <a:noFill/>
            <a:miter lim="800000"/>
            <a:headEnd/>
            <a:tailEnd/>
          </a:ln>
        </p:spPr>
      </p:pic>
      <p:sp>
        <p:nvSpPr>
          <p:cNvPr id="11267" name="Rectangle 3"/>
          <p:cNvSpPr>
            <a:spLocks noGrp="1" noChangeArrowheads="1"/>
          </p:cNvSpPr>
          <p:nvPr>
            <p:ph type="title"/>
          </p:nvPr>
        </p:nvSpPr>
        <p:spPr>
          <a:xfrm>
            <a:off x="457200" y="228600"/>
            <a:ext cx="8229600" cy="1143000"/>
          </a:xfrm>
        </p:spPr>
        <p:txBody>
          <a:bodyPr>
            <a:normAutofit/>
          </a:bodyPr>
          <a:lstStyle/>
          <a:p>
            <a:pPr eaLnBrk="1" hangingPunct="1"/>
            <a:r>
              <a:rPr lang="en-US" sz="5400">
                <a:latin typeface="Agency FB" pitchFamily="34" charset="0"/>
              </a:rPr>
              <a:t>March To Versailles October 5</a:t>
            </a:r>
            <a:r>
              <a:rPr lang="en-US" sz="5400" baseline="30000">
                <a:latin typeface="Agency FB" pitchFamily="34" charset="0"/>
              </a:rPr>
              <a:t>th</a:t>
            </a:r>
            <a:r>
              <a:rPr lang="en-US" sz="5400">
                <a:latin typeface="Agency FB" pitchFamily="34" charset="0"/>
              </a:rPr>
              <a:t>, 1789</a:t>
            </a:r>
          </a:p>
        </p:txBody>
      </p:sp>
      <p:sp>
        <p:nvSpPr>
          <p:cNvPr id="2" name="TextBox 1"/>
          <p:cNvSpPr txBox="1"/>
          <p:nvPr/>
        </p:nvSpPr>
        <p:spPr>
          <a:xfrm>
            <a:off x="457200" y="6096000"/>
            <a:ext cx="7456714" cy="646331"/>
          </a:xfrm>
          <a:prstGeom prst="rect">
            <a:avLst/>
          </a:prstGeom>
          <a:noFill/>
        </p:spPr>
        <p:txBody>
          <a:bodyPr wrap="square" rtlCol="0">
            <a:spAutoFit/>
          </a:bodyPr>
          <a:lstStyle/>
          <a:p>
            <a:r>
              <a:rPr lang="en-US" dirty="0" smtClean="0"/>
              <a:t>Make this part of the story interesting and don’t forget the quote “If you don’t have bread then eat cake” –Queen Mary Antoinette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Storyboard</a:t>
            </a:r>
            <a:endParaRPr lang="en-US" dirty="0"/>
          </a:p>
        </p:txBody>
      </p:sp>
      <p:sp>
        <p:nvSpPr>
          <p:cNvPr id="3" name="Content Placeholder 2"/>
          <p:cNvSpPr>
            <a:spLocks noGrp="1"/>
          </p:cNvSpPr>
          <p:nvPr>
            <p:ph idx="1"/>
          </p:nvPr>
        </p:nvSpPr>
        <p:spPr/>
        <p:txBody>
          <a:bodyPr/>
          <a:lstStyle/>
          <a:p>
            <a:r>
              <a:rPr lang="en-US" dirty="0" smtClean="0"/>
              <a:t>As we read and learn more about the French Revolution, we are going to be making multiple storyboards.  You are going to be required to copy down the text for each box, and to produce an illustration, with color, for each box.</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5"/>
            <a:ext cx="8229600" cy="455665"/>
          </a:xfrm>
        </p:spPr>
        <p:txBody>
          <a:bodyPr>
            <a:normAutofit fontScale="90000"/>
          </a:bodyPr>
          <a:lstStyle/>
          <a:p>
            <a:r>
              <a:rPr lang="en-US" dirty="0" smtClean="0"/>
              <a:t/>
            </a:r>
            <a:br>
              <a:rPr lang="en-US" dirty="0" smtClean="0"/>
            </a:br>
            <a:r>
              <a:rPr lang="en-US" dirty="0" smtClean="0"/>
              <a:t>Some sample script to jump start your story </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890" y="712328"/>
            <a:ext cx="8919110" cy="6434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dirty="0" smtClean="0"/>
              <a:t>During block days, we completed vocabulary about the French Revolution.  During the unit we will see these vocabulary words in action.  The better you understand the vocabulary, the better you will understand the French Revolution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Review</a:t>
            </a:r>
            <a:endParaRPr lang="en-US" dirty="0"/>
          </a:p>
        </p:txBody>
      </p:sp>
      <p:sp>
        <p:nvSpPr>
          <p:cNvPr id="3" name="Content Placeholder 2"/>
          <p:cNvSpPr>
            <a:spLocks noGrp="1"/>
          </p:cNvSpPr>
          <p:nvPr>
            <p:ph idx="1"/>
          </p:nvPr>
        </p:nvSpPr>
        <p:spPr/>
        <p:txBody>
          <a:bodyPr/>
          <a:lstStyle/>
          <a:p>
            <a:r>
              <a:rPr lang="en-US" dirty="0">
                <a:hlinkClick r:id="rId2"/>
              </a:rPr>
              <a:t>http://quizlet.com/26492895/french-revolution-vocabulary-flash-cards</a:t>
            </a:r>
            <a:r>
              <a:rPr lang="en-US" dirty="0" smtClean="0">
                <a:hlinkClick r:id="rId2"/>
              </a:rPr>
              <a:t>/</a:t>
            </a:r>
            <a:endParaRPr lang="en-US" dirty="0" smtClean="0"/>
          </a:p>
          <a:p>
            <a:endParaRPr lang="en-US" dirty="0" smtClean="0"/>
          </a:p>
          <a:p>
            <a:r>
              <a:rPr lang="en-US" dirty="0" smtClean="0"/>
              <a:t>Vocabulary Test on Monday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lstStyle/>
          <a:p>
            <a:r>
              <a:rPr lang="en-US" dirty="0" smtClean="0"/>
              <a:t>Overview of the French Revolution: </a:t>
            </a:r>
            <a:r>
              <a:rPr lang="en-US" dirty="0" smtClean="0">
                <a:hlinkClick r:id="rId2"/>
              </a:rPr>
              <a:t>http://www.youtube.com/watch?v=lTTvKwCylFY</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OneNote book</a:t>
            </a:r>
            <a:endParaRPr lang="en-US" dirty="0"/>
          </a:p>
        </p:txBody>
      </p:sp>
      <p:sp>
        <p:nvSpPr>
          <p:cNvPr id="3" name="Content Placeholder 2"/>
          <p:cNvSpPr>
            <a:spLocks noGrp="1"/>
          </p:cNvSpPr>
          <p:nvPr>
            <p:ph idx="1"/>
          </p:nvPr>
        </p:nvSpPr>
        <p:spPr/>
        <p:txBody>
          <a:bodyPr/>
          <a:lstStyle/>
          <a:p>
            <a:r>
              <a:rPr lang="en-US" dirty="0" smtClean="0"/>
              <a:t>Title the page “</a:t>
            </a:r>
            <a:r>
              <a:rPr lang="en-US" b="1" dirty="0" smtClean="0"/>
              <a:t>Three Estates and Causes of the Revolution</a:t>
            </a:r>
            <a:r>
              <a:rPr lang="en-US" dirty="0" smtClean="0"/>
              <a:t>” and draw a line to split the page in half.  Copy down the graphic organizers on the page.  One in each section of the page.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2886492311"/>
              </p:ext>
            </p:extLst>
          </p:nvPr>
        </p:nvGraphicFramePr>
        <p:xfrm>
          <a:off x="164800" y="185280"/>
          <a:ext cx="5438414" cy="6494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2"/>
          </p:nvPr>
        </p:nvSpPr>
        <p:spPr>
          <a:xfrm>
            <a:off x="5835874" y="185280"/>
            <a:ext cx="3308125" cy="6672720"/>
          </a:xfrm>
          <a:ln w="76200" cmpd="sng">
            <a:solidFill>
              <a:schemeClr val="tx1">
                <a:alpha val="52000"/>
              </a:schemeClr>
            </a:solidFill>
          </a:ln>
        </p:spPr>
        <p:txBody>
          <a:bodyPr/>
          <a:lstStyle/>
          <a:p>
            <a:pPr>
              <a:buNone/>
            </a:pPr>
            <a:r>
              <a:rPr lang="en-US" dirty="0" smtClean="0"/>
              <a:t>Causes of the Revolution:</a:t>
            </a:r>
            <a:endParaRPr lang="en-US" dirty="0"/>
          </a:p>
        </p:txBody>
      </p:sp>
      <p:sp>
        <p:nvSpPr>
          <p:cNvPr id="3" name="TextBox 2"/>
          <p:cNvSpPr txBox="1"/>
          <p:nvPr/>
        </p:nvSpPr>
        <p:spPr>
          <a:xfrm>
            <a:off x="566057" y="435429"/>
            <a:ext cx="1469572" cy="2308324"/>
          </a:xfrm>
          <a:prstGeom prst="rect">
            <a:avLst/>
          </a:prstGeom>
          <a:noFill/>
        </p:spPr>
        <p:txBody>
          <a:bodyPr wrap="square" rtlCol="0">
            <a:spAutoFit/>
          </a:bodyPr>
          <a:lstStyle/>
          <a:p>
            <a:r>
              <a:rPr lang="en-US" dirty="0" smtClean="0"/>
              <a:t>Divide your page into two parts. One side the graph and the other side Causes of Revolution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Guided Reading</a:t>
            </a:r>
            <a:endParaRPr lang="en-US" dirty="0"/>
          </a:p>
        </p:txBody>
      </p:sp>
      <p:sp>
        <p:nvSpPr>
          <p:cNvPr id="6" name="Content Placeholder 5"/>
          <p:cNvSpPr>
            <a:spLocks noGrp="1"/>
          </p:cNvSpPr>
          <p:nvPr>
            <p:ph idx="1"/>
          </p:nvPr>
        </p:nvSpPr>
        <p:spPr/>
        <p:txBody>
          <a:bodyPr/>
          <a:lstStyle/>
          <a:p>
            <a:pPr marL="0" indent="0">
              <a:buNone/>
            </a:pPr>
            <a:endParaRPr lang="en-US" dirty="0" smtClean="0"/>
          </a:p>
          <a:p>
            <a:r>
              <a:rPr lang="en-US" dirty="0" smtClean="0"/>
              <a:t>Now open the Seven Summaries PDF File. As you  are reading, pay attention We are going to be reading </a:t>
            </a:r>
            <a:r>
              <a:rPr lang="en-US" b="1" dirty="0" smtClean="0"/>
              <a:t>Section 1: Revolution Threatens the French King</a:t>
            </a:r>
            <a:r>
              <a:rPr lang="en-US" dirty="0" smtClean="0"/>
              <a:t>.</a:t>
            </a:r>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8" y="414338"/>
            <a:ext cx="7972425" cy="602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72886" y="674914"/>
            <a:ext cx="2079171" cy="646331"/>
          </a:xfrm>
          <a:prstGeom prst="rect">
            <a:avLst/>
          </a:prstGeom>
          <a:noFill/>
        </p:spPr>
        <p:txBody>
          <a:bodyPr wrap="square" rtlCol="0">
            <a:spAutoFit/>
          </a:bodyPr>
          <a:lstStyle/>
          <a:p>
            <a:r>
              <a:rPr lang="en-US" dirty="0" smtClean="0"/>
              <a:t>Now fill your graphic organizer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TotalTime>
  <Words>571</Words>
  <Application>Microsoft Office PowerPoint</Application>
  <PresentationFormat>On-screen Show (4:3)</PresentationFormat>
  <Paragraphs>68</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Agency FB</vt:lpstr>
      <vt:lpstr>Arial</vt:lpstr>
      <vt:lpstr>Calibri</vt:lpstr>
      <vt:lpstr>Times New Roman</vt:lpstr>
      <vt:lpstr>Office Theme</vt:lpstr>
      <vt:lpstr>Introduction to the French Revolution</vt:lpstr>
      <vt:lpstr>Agenda</vt:lpstr>
      <vt:lpstr>Recap</vt:lpstr>
      <vt:lpstr>Vocabulary Review</vt:lpstr>
      <vt:lpstr>Video Clip</vt:lpstr>
      <vt:lpstr>In Your OneNote book</vt:lpstr>
      <vt:lpstr>PowerPoint Presentation</vt:lpstr>
      <vt:lpstr>Guided Reading</vt:lpstr>
      <vt:lpstr>PowerPoint Presentation</vt:lpstr>
      <vt:lpstr>PowerPoint Presentation</vt:lpstr>
      <vt:lpstr>PowerPoint Presentation</vt:lpstr>
      <vt:lpstr>French Revolution</vt:lpstr>
      <vt:lpstr>1789</vt:lpstr>
      <vt:lpstr>The Estates General May 5th, 1789</vt:lpstr>
      <vt:lpstr>National Assembly Formed June 17th, 1789</vt:lpstr>
      <vt:lpstr>Tennis Court Oath June 20th, 1789</vt:lpstr>
      <vt:lpstr>Storming The Bastille July 14th, 1789</vt:lpstr>
      <vt:lpstr>The Great Fear July 20th,-August 5th,1789</vt:lpstr>
      <vt:lpstr>National Assembly Official August 4th, 1789</vt:lpstr>
      <vt:lpstr>Declaration Of The Rights Of Man</vt:lpstr>
      <vt:lpstr>March To Versailles October 5th, 1789</vt:lpstr>
      <vt:lpstr>French Revolution Storyboard</vt:lpstr>
      <vt:lpstr> Some sample script to jump start your story </vt:lpstr>
    </vt:vector>
  </TitlesOfParts>
  <Company>Summit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Reid  Luszeck</dc:creator>
  <cp:lastModifiedBy>Noor Khan</cp:lastModifiedBy>
  <cp:revision>8</cp:revision>
  <dcterms:created xsi:type="dcterms:W3CDTF">2013-09-15T02:22:32Z</dcterms:created>
  <dcterms:modified xsi:type="dcterms:W3CDTF">2013-09-23T06:26:46Z</dcterms:modified>
</cp:coreProperties>
</file>