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4" r:id="rId2"/>
    <p:sldMasterId id="2147483696" r:id="rId3"/>
  </p:sldMasterIdLst>
  <p:sldIdLst>
    <p:sldId id="257" r:id="rId4"/>
    <p:sldId id="259" r:id="rId5"/>
    <p:sldId id="260" r:id="rId6"/>
    <p:sldId id="288" r:id="rId7"/>
    <p:sldId id="290" r:id="rId8"/>
    <p:sldId id="292" r:id="rId9"/>
    <p:sldId id="29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3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471856B-D5F9-7C4A-A2B1-4BEC3FEE5B6C}" type="datetimeFigureOut">
              <a:rPr lang="en-US" smtClean="0"/>
              <a:pPr/>
              <a:t>1/20/2015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D40CF27-26C2-6D4C-8E51-B0DC9522B13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71856B-D5F9-7C4A-A2B1-4BEC3FEE5B6C}"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0CF27-26C2-6D4C-8E51-B0DC9522B1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71856B-D5F9-7C4A-A2B1-4BEC3FEE5B6C}"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0CF27-26C2-6D4C-8E51-B0DC9522B13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7893509-990A-BB47-80CC-0D22846A7B7F}" type="datetimeFigureOut">
              <a:rPr lang="en-US" smtClean="0"/>
              <a:pPr/>
              <a:t>1/20/2015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85AD4FB-B065-6A48-9A43-6727FA150F18}" type="slidenum">
              <a:rPr lang="en-US" smtClean="0">
                <a:solidFill>
                  <a:srgbClr val="8CADAE">
                    <a:shade val="75000"/>
                  </a:srgbClr>
                </a:solidFill>
              </a:rPr>
              <a:pPr/>
              <a:t>‹#›</a:t>
            </a:fld>
            <a:endParaRPr lang="en-US">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76046215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893509-990A-BB47-80CC-0D22846A7B7F}"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85AD4FB-B065-6A48-9A43-6727FA150F18}" type="slidenum">
              <a:rPr lang="en-US" smtClean="0">
                <a:solidFill>
                  <a:srgbClr val="8CADAE">
                    <a:shade val="75000"/>
                  </a:srgbClr>
                </a:solidFill>
              </a:rPr>
              <a:pPr/>
              <a:t>‹#›</a:t>
            </a:fld>
            <a:endParaRPr lang="en-US">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69971410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7893509-990A-BB47-80CC-0D22846A7B7F}" type="datetimeFigureOut">
              <a:rPr lang="en-US" smtClean="0"/>
              <a:pPr/>
              <a:t>1/20/2015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85AD4FB-B065-6A48-9A43-6727FA150F18}"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76813382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7893509-990A-BB47-80CC-0D22846A7B7F}" type="datetimeFigureOut">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AD4FB-B065-6A48-9A43-6727FA150F18}" type="slidenum">
              <a:rPr lang="en-US" smtClean="0">
                <a:solidFill>
                  <a:srgbClr val="8CADAE">
                    <a:shade val="75000"/>
                  </a:srgbClr>
                </a:solidFill>
              </a:rPr>
              <a:pPr/>
              <a:t>‹#›</a:t>
            </a:fld>
            <a:endParaRPr lang="en-US">
              <a:solidFill>
                <a:srgbClr val="8CADAE">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76223308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7893509-990A-BB47-80CC-0D22846A7B7F}" type="datetimeFigureOut">
              <a:rPr lang="en-US" smtClean="0"/>
              <a:pPr/>
              <a:t>1/20/2015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85AD4FB-B065-6A48-9A43-6727FA150F18}" type="slidenum">
              <a:rPr lang="en-US" smtClean="0">
                <a:solidFill>
                  <a:srgbClr val="8CADAE">
                    <a:shade val="75000"/>
                  </a:srgbClr>
                </a:solidFill>
              </a:rPr>
              <a:pPr/>
              <a:t>‹#›</a:t>
            </a:fld>
            <a:endParaRPr lang="en-US">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119256772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893509-990A-BB47-80CC-0D22846A7B7F}" type="datetimeFigureOut">
              <a:rPr lang="en-US" smtClean="0"/>
              <a:pPr/>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85AD4FB-B065-6A48-9A43-6727FA150F18}"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5632569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B7893509-990A-BB47-80CC-0D22846A7B7F}" type="datetimeFigureOut">
              <a:rPr lang="en-US" smtClean="0"/>
              <a:pPr/>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85AD4FB-B065-6A48-9A43-6727FA150F18}" type="slidenum">
              <a:rPr lang="en-US" smtClean="0"/>
              <a:pPr/>
              <a:t>‹#›</a:t>
            </a:fld>
            <a:endParaRPr lang="en-US"/>
          </a:p>
        </p:txBody>
      </p:sp>
    </p:spTree>
    <p:extLst>
      <p:ext uri="{BB962C8B-B14F-4D97-AF65-F5344CB8AC3E}">
        <p14:creationId xmlns:p14="http://schemas.microsoft.com/office/powerpoint/2010/main" val="27079309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85AD4FB-B065-6A48-9A43-6727FA150F18}" type="slidenum">
              <a:rPr lang="en-US" smtClean="0">
                <a:solidFill>
                  <a:srgbClr val="8CADAE">
                    <a:shade val="75000"/>
                  </a:srgbClr>
                </a:solidFill>
              </a:rPr>
              <a:pPr/>
              <a:t>‹#›</a:t>
            </a:fld>
            <a:endParaRPr lang="en-US">
              <a:solidFill>
                <a:srgbClr val="8CADAE">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B7893509-990A-BB47-80CC-0D22846A7B7F}" type="datetimeFigureOut">
              <a:rPr lang="en-US" smtClean="0"/>
              <a:pPr/>
              <a:t>1/20/2015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extLst>
      <p:ext uri="{BB962C8B-B14F-4D97-AF65-F5344CB8AC3E}">
        <p14:creationId xmlns:p14="http://schemas.microsoft.com/office/powerpoint/2010/main" val="412995104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471856B-D5F9-7C4A-A2B1-4BEC3FEE5B6C}"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0CF27-26C2-6D4C-8E51-B0DC9522B13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B85AD4FB-B065-6A48-9A43-6727FA150F18}"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B7893509-990A-BB47-80CC-0D22846A7B7F}" type="datetimeFigureOut">
              <a:rPr lang="en-US" smtClean="0"/>
              <a:pPr/>
              <a:t>1/20/2015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extLst>
      <p:ext uri="{BB962C8B-B14F-4D97-AF65-F5344CB8AC3E}">
        <p14:creationId xmlns:p14="http://schemas.microsoft.com/office/powerpoint/2010/main" val="24577221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93509-990A-BB47-80CC-0D22846A7B7F}"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AD4FB-B065-6A48-9A43-6727FA150F18}"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76430007"/>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B85AD4FB-B065-6A48-9A43-6727FA150F18}" type="slidenum">
              <a:rPr lang="en-US" smtClean="0">
                <a:solidFill>
                  <a:srgbClr val="8CADAE">
                    <a:shade val="75000"/>
                  </a:srgbClr>
                </a:solidFill>
              </a:rPr>
              <a:pPr/>
              <a:t>‹#›</a:t>
            </a:fld>
            <a:endParaRPr lang="en-US">
              <a:solidFill>
                <a:srgbClr val="8CADAE">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93509-990A-BB47-80CC-0D22846A7B7F}"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4212202756"/>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471856B-D5F9-7C4A-A2B1-4BEC3FEE5B6C}" type="datetimeFigureOut">
              <a:rPr lang="en-US" smtClean="0">
                <a:solidFill>
                  <a:srgbClr val="696464"/>
                </a:solidFill>
              </a:rPr>
              <a:pPr/>
              <a:t>1/20/2015</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D40CF27-26C2-6D4C-8E51-B0DC9522B13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990788681"/>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471856B-D5F9-7C4A-A2B1-4BEC3FEE5B6C}" type="datetimeFigureOut">
              <a:rPr lang="en-US" smtClean="0">
                <a:solidFill>
                  <a:srgbClr val="696464"/>
                </a:solidFill>
              </a:rPr>
              <a:pPr/>
              <a:t>1/20/2015</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FD40CF27-26C2-6D4C-8E51-B0DC9522B13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9494256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71856B-D5F9-7C4A-A2B1-4BEC3FEE5B6C}" type="datetimeFigureOut">
              <a:rPr lang="en-US" smtClean="0">
                <a:solidFill>
                  <a:srgbClr val="696464"/>
                </a:solidFill>
              </a:rPr>
              <a:pPr/>
              <a:t>1/20/2015</a:t>
            </a:fld>
            <a:endParaRPr lang="en-US">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FD40CF27-26C2-6D4C-8E51-B0DC9522B135}" type="slidenum">
              <a:rPr lang="en-US" smtClean="0"/>
              <a:pPr/>
              <a:t>‹#›</a:t>
            </a:fld>
            <a:endParaRPr lang="en-US"/>
          </a:p>
        </p:txBody>
      </p:sp>
    </p:spTree>
    <p:extLst>
      <p:ext uri="{BB962C8B-B14F-4D97-AF65-F5344CB8AC3E}">
        <p14:creationId xmlns:p14="http://schemas.microsoft.com/office/powerpoint/2010/main" val="1032298217"/>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471856B-D5F9-7C4A-A2B1-4BEC3FEE5B6C}" type="datetimeFigureOut">
              <a:rPr lang="en-US" smtClean="0">
                <a:solidFill>
                  <a:srgbClr val="696464"/>
                </a:solidFill>
              </a:rPr>
              <a:pPr/>
              <a:t>1/20/2015</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FD40CF27-26C2-6D4C-8E51-B0DC9522B13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8842980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471856B-D5F9-7C4A-A2B1-4BEC3FEE5B6C}" type="datetimeFigureOut">
              <a:rPr lang="en-US" smtClean="0">
                <a:solidFill>
                  <a:srgbClr val="696464"/>
                </a:solidFill>
              </a:rPr>
              <a:pPr/>
              <a:t>1/20/2015</a:t>
            </a:fld>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FD40CF27-26C2-6D4C-8E51-B0DC9522B13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2837653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71856B-D5F9-7C4A-A2B1-4BEC3FEE5B6C}" type="datetimeFigureOut">
              <a:rPr lang="en-US" smtClean="0">
                <a:solidFill>
                  <a:srgbClr val="696464"/>
                </a:solidFill>
              </a:rPr>
              <a:pPr/>
              <a:t>1/20/2015</a:t>
            </a:fld>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FD40CF27-26C2-6D4C-8E51-B0DC9522B135}" type="slidenum">
              <a:rPr lang="en-US" smtClean="0"/>
              <a:pPr/>
              <a:t>‹#›</a:t>
            </a:fld>
            <a:endParaRPr lang="en-US"/>
          </a:p>
        </p:txBody>
      </p:sp>
    </p:spTree>
    <p:extLst>
      <p:ext uri="{BB962C8B-B14F-4D97-AF65-F5344CB8AC3E}">
        <p14:creationId xmlns:p14="http://schemas.microsoft.com/office/powerpoint/2010/main" val="21632690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1856B-D5F9-7C4A-A2B1-4BEC3FEE5B6C}" type="datetimeFigureOut">
              <a:rPr lang="en-US" smtClean="0">
                <a:solidFill>
                  <a:srgbClr val="696464"/>
                </a:solidFill>
              </a:rPr>
              <a:pPr/>
              <a:t>1/20/2015</a:t>
            </a:fld>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FD40CF27-26C2-6D4C-8E51-B0DC9522B135}" type="slidenum">
              <a:rPr lang="en-US" smtClean="0"/>
              <a:pPr/>
              <a:t>‹#›</a:t>
            </a:fld>
            <a:endParaRPr lang="en-US"/>
          </a:p>
        </p:txBody>
      </p:sp>
    </p:spTree>
    <p:extLst>
      <p:ext uri="{BB962C8B-B14F-4D97-AF65-F5344CB8AC3E}">
        <p14:creationId xmlns:p14="http://schemas.microsoft.com/office/powerpoint/2010/main" val="598558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71856B-D5F9-7C4A-A2B1-4BEC3FEE5B6C}" type="datetimeFigureOut">
              <a:rPr lang="en-US" smtClean="0"/>
              <a:pPr/>
              <a:t>1/20/2015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D40CF27-26C2-6D4C-8E51-B0DC9522B1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71856B-D5F9-7C4A-A2B1-4BEC3FEE5B6C}" type="datetimeFigureOut">
              <a:rPr lang="en-US" smtClean="0">
                <a:solidFill>
                  <a:srgbClr val="696464"/>
                </a:solidFill>
              </a:rPr>
              <a:pPr/>
              <a:t>1/20/2015</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FD40CF27-26C2-6D4C-8E51-B0DC9522B13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8155902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71856B-D5F9-7C4A-A2B1-4BEC3FEE5B6C}" type="datetimeFigureOut">
              <a:rPr lang="en-US" smtClean="0">
                <a:solidFill>
                  <a:srgbClr val="696464"/>
                </a:solidFill>
              </a:rPr>
              <a:pPr/>
              <a:t>1/20/2015</a:t>
            </a:fld>
            <a:endParaRPr lang="en-US">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FD40CF27-26C2-6D4C-8E51-B0DC9522B13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3501961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71856B-D5F9-7C4A-A2B1-4BEC3FEE5B6C}" type="datetimeFigureOut">
              <a:rPr lang="en-US" smtClean="0">
                <a:solidFill>
                  <a:srgbClr val="696464"/>
                </a:solidFill>
              </a:rPr>
              <a:pPr/>
              <a:t>1/20/2015</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FD40CF27-26C2-6D4C-8E51-B0DC9522B135}" type="slidenum">
              <a:rPr lang="en-US" smtClean="0"/>
              <a:pPr/>
              <a:t>‹#›</a:t>
            </a:fld>
            <a:endParaRPr lang="en-US"/>
          </a:p>
        </p:txBody>
      </p:sp>
    </p:spTree>
    <p:extLst>
      <p:ext uri="{BB962C8B-B14F-4D97-AF65-F5344CB8AC3E}">
        <p14:creationId xmlns:p14="http://schemas.microsoft.com/office/powerpoint/2010/main" val="22075632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71856B-D5F9-7C4A-A2B1-4BEC3FEE5B6C}" type="datetimeFigureOut">
              <a:rPr lang="en-US" smtClean="0">
                <a:solidFill>
                  <a:srgbClr val="696464"/>
                </a:solidFill>
              </a:rPr>
              <a:pPr/>
              <a:t>1/20/2015</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FD40CF27-26C2-6D4C-8E51-B0DC9522B135}" type="slidenum">
              <a:rPr lang="en-US" smtClean="0"/>
              <a:pPr/>
              <a:t>‹#›</a:t>
            </a:fld>
            <a:endParaRPr lang="en-US"/>
          </a:p>
        </p:txBody>
      </p:sp>
    </p:spTree>
    <p:extLst>
      <p:ext uri="{BB962C8B-B14F-4D97-AF65-F5344CB8AC3E}">
        <p14:creationId xmlns:p14="http://schemas.microsoft.com/office/powerpoint/2010/main" val="88602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471856B-D5F9-7C4A-A2B1-4BEC3FEE5B6C}" type="datetimeFigureOut">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0CF27-26C2-6D4C-8E51-B0DC9522B13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471856B-D5F9-7C4A-A2B1-4BEC3FEE5B6C}" type="datetimeFigureOut">
              <a:rPr lang="en-US" smtClean="0"/>
              <a:pPr/>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0CF27-26C2-6D4C-8E51-B0DC9522B13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71856B-D5F9-7C4A-A2B1-4BEC3FEE5B6C}" type="datetimeFigureOut">
              <a:rPr lang="en-US" smtClean="0"/>
              <a:pPr/>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0CF27-26C2-6D4C-8E51-B0DC9522B1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1856B-D5F9-7C4A-A2B1-4BEC3FEE5B6C}" type="datetimeFigureOut">
              <a:rPr lang="en-US" smtClean="0"/>
              <a:pPr/>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0CF27-26C2-6D4C-8E51-B0DC9522B1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71856B-D5F9-7C4A-A2B1-4BEC3FEE5B6C}" type="datetimeFigureOut">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0CF27-26C2-6D4C-8E51-B0DC9522B13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71856B-D5F9-7C4A-A2B1-4BEC3FEE5B6C}" type="datetimeFigureOut">
              <a:rPr lang="en-US" smtClean="0"/>
              <a:pPr/>
              <a:t>1/20/2015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D40CF27-26C2-6D4C-8E51-B0DC9522B13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471856B-D5F9-7C4A-A2B1-4BEC3FEE5B6C}" type="datetimeFigureOut">
              <a:rPr lang="en-US" smtClean="0"/>
              <a:pPr/>
              <a:t>1/20/2015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D40CF27-26C2-6D4C-8E51-B0DC9522B1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7893509-990A-BB47-80CC-0D22846A7B7F}" type="datetimeFigureOut">
              <a:rPr lang="en-US" smtClean="0"/>
              <a:pPr/>
              <a:t>1/20/2015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85AD4FB-B065-6A48-9A43-6727FA150F18}" type="slidenum">
              <a:rPr lang="en-US" smtClean="0">
                <a:solidFill>
                  <a:srgbClr val="8CADAE">
                    <a:shade val="75000"/>
                  </a:srgbClr>
                </a:solidFill>
              </a:rPr>
              <a:pPr/>
              <a:t>‹#›</a:t>
            </a:fld>
            <a:endParaRPr lang="en-US">
              <a:solidFill>
                <a:srgbClr val="8CADAE">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9462756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471856B-D5F9-7C4A-A2B1-4BEC3FEE5B6C}" type="datetimeFigureOut">
              <a:rPr lang="en-US" smtClean="0">
                <a:solidFill>
                  <a:srgbClr val="696464"/>
                </a:solidFill>
              </a:rPr>
              <a:pPr/>
              <a:t>1/20/2015</a:t>
            </a:fld>
            <a:endParaRPr lang="en-US">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solidFill>
                <a:srgbClr val="696464"/>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D40CF27-26C2-6D4C-8E51-B0DC9522B135}" type="slidenum">
              <a:rPr lang="en-US" smtClean="0"/>
              <a:pPr/>
              <a:t>‹#›</a:t>
            </a:fld>
            <a:endParaRPr lang="en-US"/>
          </a:p>
        </p:txBody>
      </p:sp>
    </p:spTree>
    <p:extLst>
      <p:ext uri="{BB962C8B-B14F-4D97-AF65-F5344CB8AC3E}">
        <p14:creationId xmlns:p14="http://schemas.microsoft.com/office/powerpoint/2010/main" val="320453017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_XPZQ0LAlR4"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lstStyle/>
          <a:p>
            <a:pPr marL="514350" indent="-514350">
              <a:buAutoNum type="arabicPeriod"/>
            </a:pPr>
            <a:r>
              <a:rPr lang="en-US" dirty="0" smtClean="0"/>
              <a:t>Quick Review of Classroom Procedures</a:t>
            </a:r>
          </a:p>
          <a:p>
            <a:pPr marL="514350" indent="-514350">
              <a:buAutoNum type="arabicPeriod"/>
            </a:pPr>
            <a:r>
              <a:rPr lang="en-US" dirty="0" smtClean="0"/>
              <a:t>Setup Interactive Notebooks</a:t>
            </a:r>
          </a:p>
          <a:p>
            <a:pPr marL="514350" indent="-514350">
              <a:buAutoNum type="arabicPeriod"/>
            </a:pPr>
            <a:r>
              <a:rPr lang="en-US" dirty="0" smtClean="0"/>
              <a:t>Vocabulary: World War I</a:t>
            </a:r>
          </a:p>
          <a:p>
            <a:pPr marL="514350" indent="-514350">
              <a:buAutoNum type="arabicPeriod"/>
            </a:pPr>
            <a:r>
              <a:rPr lang="en-US" dirty="0" smtClean="0"/>
              <a:t>MAIN Causes of World War I Group Poster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295" y="274638"/>
            <a:ext cx="8559928" cy="801507"/>
          </a:xfrm>
        </p:spPr>
        <p:txBody>
          <a:bodyPr/>
          <a:lstStyle/>
          <a:p>
            <a:r>
              <a:rPr lang="en-US" dirty="0" smtClean="0"/>
              <a:t>Class Information</a:t>
            </a:r>
            <a:endParaRPr lang="en-US" dirty="0"/>
          </a:p>
        </p:txBody>
      </p:sp>
      <p:sp>
        <p:nvSpPr>
          <p:cNvPr id="3" name="Content Placeholder 2"/>
          <p:cNvSpPr>
            <a:spLocks noGrp="1"/>
          </p:cNvSpPr>
          <p:nvPr>
            <p:ph sz="quarter" idx="1"/>
          </p:nvPr>
        </p:nvSpPr>
        <p:spPr>
          <a:xfrm>
            <a:off x="339295" y="1076145"/>
            <a:ext cx="8559928" cy="5487369"/>
          </a:xfrm>
        </p:spPr>
        <p:txBody>
          <a:bodyPr/>
          <a:lstStyle/>
          <a:p>
            <a:r>
              <a:rPr lang="en-US" dirty="0" smtClean="0"/>
              <a:t>This class is broken down into Units.  Our first Unit will be World War I, and there will be 5-6 units this semester.</a:t>
            </a:r>
          </a:p>
          <a:p>
            <a:r>
              <a:rPr lang="en-US" dirty="0" smtClean="0"/>
              <a:t>Each unit will have a Unit Test, Unit Quiz, and a Notebook Check</a:t>
            </a:r>
          </a:p>
          <a:p>
            <a:r>
              <a:rPr lang="en-US" dirty="0" smtClean="0"/>
              <a:t>There will be a few projects this semester as well.</a:t>
            </a:r>
          </a:p>
          <a:p>
            <a:r>
              <a:rPr lang="en-US" dirty="0" smtClean="0"/>
              <a:t>70% of your grade is compiled from the scores you get on the Unit Tests and Projects</a:t>
            </a:r>
          </a:p>
          <a:p>
            <a:r>
              <a:rPr lang="en-US" dirty="0" smtClean="0"/>
              <a:t>30% of your grade is compiled from the scores you get on the Unit Quiz, Notebook Checks, and class work assignments you turn in.</a:t>
            </a:r>
          </a:p>
          <a:p>
            <a:r>
              <a:rPr lang="en-US" dirty="0" smtClean="0"/>
              <a:t>Know the retake policy</a:t>
            </a:r>
          </a:p>
          <a:p>
            <a:r>
              <a:rPr lang="en-US" dirty="0" smtClean="0"/>
              <a:t>You need to have a spiral notebook, exclusively for this class, on Wednesday or Thursday (depending on when you have this class).</a:t>
            </a:r>
          </a:p>
          <a:p>
            <a:r>
              <a:rPr lang="en-US" dirty="0" smtClean="0"/>
              <a:t>Notebook will be for sale if you need one.  The cost is $.50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36" y="274638"/>
            <a:ext cx="8415364" cy="849982"/>
          </a:xfrm>
        </p:spPr>
        <p:txBody>
          <a:bodyPr/>
          <a:lstStyle/>
          <a:p>
            <a:r>
              <a:rPr lang="en-US" dirty="0" smtClean="0"/>
              <a:t>Class Expectations</a:t>
            </a:r>
            <a:endParaRPr lang="en-US" dirty="0"/>
          </a:p>
        </p:txBody>
      </p:sp>
      <p:sp>
        <p:nvSpPr>
          <p:cNvPr id="3" name="Content Placeholder 2"/>
          <p:cNvSpPr>
            <a:spLocks noGrp="1"/>
          </p:cNvSpPr>
          <p:nvPr>
            <p:ph sz="quarter" idx="1"/>
          </p:nvPr>
        </p:nvSpPr>
        <p:spPr>
          <a:xfrm>
            <a:off x="542871" y="1447799"/>
            <a:ext cx="8366045" cy="4815169"/>
          </a:xfrm>
        </p:spPr>
        <p:txBody>
          <a:bodyPr>
            <a:normAutofit lnSpcReduction="10000"/>
          </a:bodyPr>
          <a:lstStyle/>
          <a:p>
            <a:r>
              <a:rPr lang="en-US" dirty="0" smtClean="0"/>
              <a:t>This class is necessary for high school graduation and college admittance.</a:t>
            </a:r>
          </a:p>
          <a:p>
            <a:r>
              <a:rPr lang="en-US" dirty="0" smtClean="0"/>
              <a:t>I expect you to pretend like you are doing something.</a:t>
            </a:r>
          </a:p>
          <a:p>
            <a:r>
              <a:rPr lang="en-US" dirty="0" smtClean="0"/>
              <a:t>I expect you to respect your fellow classmates right to learn.</a:t>
            </a:r>
          </a:p>
          <a:p>
            <a:r>
              <a:rPr lang="en-US" dirty="0" smtClean="0"/>
              <a:t>If it is in your DNA that you have to act like a jerk or an A-HOLE, take this period off.  Take a break from being a jerk every time you walk into this classroom</a:t>
            </a:r>
          </a:p>
          <a:p>
            <a:r>
              <a:rPr lang="en-US" dirty="0" smtClean="0"/>
              <a:t>I expect you to listen when you are supposed to listen and talk when you are supposed to talk.  The class is setup so that every period you will have time to work and talk.  It is not the same amount of time everyday, but do know, I don’t plan to be speaking every second of every class period.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Crash Course World War I</a:t>
            </a:r>
            <a:endParaRPr lang="en-US" dirty="0"/>
          </a:p>
        </p:txBody>
      </p:sp>
      <p:sp>
        <p:nvSpPr>
          <p:cNvPr id="3" name="Content Placeholder 2"/>
          <p:cNvSpPr>
            <a:spLocks noGrp="1"/>
          </p:cNvSpPr>
          <p:nvPr>
            <p:ph sz="quarter" idx="1"/>
          </p:nvPr>
        </p:nvSpPr>
        <p:spPr/>
        <p:txBody>
          <a:bodyPr/>
          <a:lstStyle/>
          <a:p>
            <a:r>
              <a:rPr lang="en-US" dirty="0" smtClean="0">
                <a:hlinkClick r:id="rId2"/>
              </a:rPr>
              <a:t>This is going to give us an overview of World War I</a:t>
            </a:r>
          </a:p>
          <a:p>
            <a:endParaRPr lang="en-US" dirty="0">
              <a:hlinkClick r:id="rId2"/>
            </a:endParaRPr>
          </a:p>
          <a:p>
            <a:endParaRPr lang="en-US" dirty="0" smtClean="0">
              <a:hlinkClick r:id="rId2"/>
            </a:endParaRPr>
          </a:p>
          <a:p>
            <a:r>
              <a:rPr lang="en-US" dirty="0" smtClean="0">
                <a:hlinkClick r:id="rId2"/>
              </a:rPr>
              <a:t>https://www.youtube.com/watch?v=_XPZQ0LAlR4</a:t>
            </a:r>
            <a:endParaRPr lang="en-US" dirty="0" smtClean="0"/>
          </a:p>
          <a:p>
            <a:endParaRPr lang="en-US" dirty="0"/>
          </a:p>
        </p:txBody>
      </p:sp>
    </p:spTree>
    <p:extLst>
      <p:ext uri="{BB962C8B-B14F-4D97-AF65-F5344CB8AC3E}">
        <p14:creationId xmlns:p14="http://schemas.microsoft.com/office/powerpoint/2010/main" val="2105709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122238"/>
            <a:ext cx="8632371" cy="487362"/>
          </a:xfrm>
        </p:spPr>
        <p:txBody>
          <a:bodyPr>
            <a:normAutofit fontScale="90000"/>
          </a:bodyPr>
          <a:lstStyle/>
          <a:p>
            <a:r>
              <a:rPr lang="en-US" dirty="0" smtClean="0"/>
              <a:t>MAIN Causes of World War I—Group Poster</a:t>
            </a:r>
            <a:endParaRPr lang="en-US" dirty="0"/>
          </a:p>
        </p:txBody>
      </p:sp>
      <p:sp>
        <p:nvSpPr>
          <p:cNvPr id="3" name="Content Placeholder 2"/>
          <p:cNvSpPr>
            <a:spLocks noGrp="1"/>
          </p:cNvSpPr>
          <p:nvPr>
            <p:ph sz="quarter" idx="1"/>
          </p:nvPr>
        </p:nvSpPr>
        <p:spPr>
          <a:xfrm>
            <a:off x="174171" y="609600"/>
            <a:ext cx="8762999" cy="6085113"/>
          </a:xfrm>
        </p:spPr>
        <p:txBody>
          <a:bodyPr>
            <a:normAutofit fontScale="92500"/>
          </a:bodyPr>
          <a:lstStyle/>
          <a:p>
            <a:pPr>
              <a:buFont typeface="Arial" panose="020B0604020202020204" pitchFamily="34" charset="0"/>
              <a:buChar char="•"/>
            </a:pPr>
            <a:r>
              <a:rPr lang="en-US" dirty="0" smtClean="0"/>
              <a:t>You can work on this in groups of four.  If you have a group of 4, everyone could be responsible for 1 box.  If you have less than 4, more people have to do more work.  </a:t>
            </a:r>
            <a:r>
              <a:rPr lang="en-US" b="1" dirty="0" smtClean="0"/>
              <a:t>YOU CANNOT HAVE MORE THAN 4 PEOPLE IN YOUR GROUP FOR THIS ASSIGNMENT.  </a:t>
            </a:r>
            <a:r>
              <a:rPr lang="en-US" dirty="0" smtClean="0"/>
              <a:t>Make sure you use markers.</a:t>
            </a:r>
            <a:endParaRPr lang="en-US" b="1" dirty="0" smtClean="0"/>
          </a:p>
          <a:p>
            <a:pPr>
              <a:buFont typeface="Arial" panose="020B0604020202020204" pitchFamily="34" charset="0"/>
              <a:buChar char="•"/>
            </a:pPr>
            <a:r>
              <a:rPr lang="en-US" dirty="0" smtClean="0"/>
              <a:t>You are going to receive a packet with 4 sheets of paper.  Each page is going to have information that corresponds with each box on the poster.  1.  Industrialization 2.  Nationalism 3.  Arms Race (Militarism) 4.Alliances</a:t>
            </a:r>
          </a:p>
          <a:p>
            <a:pPr>
              <a:buFont typeface="Arial" panose="020B0604020202020204" pitchFamily="34" charset="0"/>
              <a:buChar char="•"/>
            </a:pPr>
            <a:r>
              <a:rPr lang="en-US" dirty="0" smtClean="0"/>
              <a:t>1.  Industrialization (pgs. 3-4): Why did Industrialization lead to war? </a:t>
            </a:r>
            <a:r>
              <a:rPr lang="en-US" b="1" dirty="0" smtClean="0"/>
              <a:t>Create</a:t>
            </a:r>
            <a:r>
              <a:rPr lang="en-US" dirty="0" smtClean="0"/>
              <a:t> </a:t>
            </a:r>
            <a:r>
              <a:rPr lang="en-US" b="1" dirty="0" smtClean="0"/>
              <a:t>4 bullet points and 1 drawing</a:t>
            </a:r>
          </a:p>
          <a:p>
            <a:pPr>
              <a:buFont typeface="Arial" panose="020B0604020202020204" pitchFamily="34" charset="0"/>
              <a:buChar char="•"/>
            </a:pPr>
            <a:r>
              <a:rPr lang="en-US" dirty="0" smtClean="0"/>
              <a:t>2.  Nationalism (pgs. 4-5):  Why did Nationalism lead to war? </a:t>
            </a:r>
            <a:r>
              <a:rPr lang="en-US" b="1" dirty="0"/>
              <a:t>Create</a:t>
            </a:r>
            <a:r>
              <a:rPr lang="en-US" dirty="0"/>
              <a:t> </a:t>
            </a:r>
            <a:r>
              <a:rPr lang="en-US" b="1" dirty="0"/>
              <a:t>4 bullet points and 1 </a:t>
            </a:r>
            <a:r>
              <a:rPr lang="en-US" b="1" dirty="0" smtClean="0"/>
              <a:t>drawing</a:t>
            </a:r>
          </a:p>
          <a:p>
            <a:pPr>
              <a:buFont typeface="Arial" panose="020B0604020202020204" pitchFamily="34" charset="0"/>
              <a:buChar char="•"/>
            </a:pPr>
            <a:r>
              <a:rPr lang="en-US" dirty="0" smtClean="0"/>
              <a:t>3.  Militarism/Arms Race (pgs. 5-6):  Why did Militarism lead to war? </a:t>
            </a:r>
            <a:r>
              <a:rPr lang="en-US" b="1" dirty="0"/>
              <a:t>Create</a:t>
            </a:r>
            <a:r>
              <a:rPr lang="en-US" dirty="0"/>
              <a:t> </a:t>
            </a:r>
            <a:r>
              <a:rPr lang="en-US" b="1" dirty="0"/>
              <a:t>4 bullet points and 1 </a:t>
            </a:r>
            <a:r>
              <a:rPr lang="en-US" b="1" dirty="0" smtClean="0"/>
              <a:t>drawing</a:t>
            </a:r>
          </a:p>
          <a:p>
            <a:pPr>
              <a:buFont typeface="Arial" panose="020B0604020202020204" pitchFamily="34" charset="0"/>
              <a:buChar char="•"/>
            </a:pPr>
            <a:r>
              <a:rPr lang="en-US" dirty="0" smtClean="0"/>
              <a:t>4.  Alliances (pgs. 7-8): How did the Alliances lead to war? </a:t>
            </a:r>
            <a:r>
              <a:rPr lang="en-US" b="1" dirty="0"/>
              <a:t>Create</a:t>
            </a:r>
            <a:r>
              <a:rPr lang="en-US" dirty="0"/>
              <a:t> </a:t>
            </a:r>
            <a:r>
              <a:rPr lang="en-US" b="1" dirty="0"/>
              <a:t>4 bullet points and 1 drawing</a:t>
            </a:r>
          </a:p>
          <a:p>
            <a:pPr marL="0" indent="0">
              <a:buNone/>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090911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6571" y="381000"/>
            <a:ext cx="8501743" cy="6183086"/>
          </a:xfrm>
        </p:spPr>
        <p:txBody>
          <a:bodyPr/>
          <a:lstStyle/>
          <a:p>
            <a:r>
              <a:rPr lang="en-US" dirty="0" smtClean="0"/>
              <a:t>We are going to narrow down the important information even more.</a:t>
            </a:r>
          </a:p>
          <a:p>
            <a:r>
              <a:rPr lang="en-US" dirty="0" smtClean="0"/>
              <a:t>We are going to hang all of the posters in the halls</a:t>
            </a:r>
          </a:p>
          <a:p>
            <a:r>
              <a:rPr lang="en-US" dirty="0" smtClean="0"/>
              <a:t>In your interactive notebook, you are going to have to write down 3 bullet points for each MAIN cause and a drawing.</a:t>
            </a:r>
          </a:p>
          <a:p>
            <a:r>
              <a:rPr lang="en-US" dirty="0" smtClean="0"/>
              <a:t>You </a:t>
            </a:r>
            <a:r>
              <a:rPr lang="en-US" b="1" dirty="0" smtClean="0"/>
              <a:t>CANNNOT</a:t>
            </a:r>
            <a:r>
              <a:rPr lang="en-US" dirty="0" smtClean="0"/>
              <a:t> write down the same bullet points and have the same picture from your poster.  You must look at other posters and drawings.  That way, you can learn more information and see what other groups thought was important.</a:t>
            </a:r>
            <a:endParaRPr lang="en-US" dirty="0"/>
          </a:p>
        </p:txBody>
      </p:sp>
    </p:spTree>
    <p:extLst>
      <p:ext uri="{BB962C8B-B14F-4D97-AF65-F5344CB8AC3E}">
        <p14:creationId xmlns:p14="http://schemas.microsoft.com/office/powerpoint/2010/main" val="3516691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13" y="89580"/>
            <a:ext cx="8730343" cy="498249"/>
          </a:xfrm>
        </p:spPr>
        <p:txBody>
          <a:bodyPr>
            <a:normAutofit fontScale="90000"/>
          </a:bodyPr>
          <a:lstStyle/>
          <a:p>
            <a:r>
              <a:rPr lang="en-US" dirty="0" smtClean="0"/>
              <a:t>3.  MAIN CAUSES of WWI</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27800882"/>
              </p:ext>
            </p:extLst>
          </p:nvPr>
        </p:nvGraphicFramePr>
        <p:xfrm>
          <a:off x="391884" y="718457"/>
          <a:ext cx="8251372" cy="5802086"/>
        </p:xfrm>
        <a:graphic>
          <a:graphicData uri="http://schemas.openxmlformats.org/drawingml/2006/table">
            <a:tbl>
              <a:tblPr firstRow="1" bandRow="1">
                <a:tableStyleId>{5940675A-B579-460E-94D1-54222C63F5DA}</a:tableStyleId>
              </a:tblPr>
              <a:tblGrid>
                <a:gridCol w="4125686"/>
                <a:gridCol w="4125686"/>
              </a:tblGrid>
              <a:tr h="2888419">
                <a:tc>
                  <a:txBody>
                    <a:bodyPr/>
                    <a:lstStyle/>
                    <a:p>
                      <a:r>
                        <a:rPr lang="en-US" dirty="0" smtClean="0"/>
                        <a:t>Militarism</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Bullet Point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Bullet Point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Bullet Point</a:t>
                      </a:r>
                      <a:endParaRPr lang="en-US" dirty="0"/>
                    </a:p>
                  </a:txBody>
                  <a:tcPr/>
                </a:tc>
                <a:tc>
                  <a:txBody>
                    <a:bodyPr/>
                    <a:lstStyle/>
                    <a:p>
                      <a:r>
                        <a:rPr lang="en-US" dirty="0" smtClean="0"/>
                        <a:t>Alliances</a:t>
                      </a:r>
                    </a:p>
                    <a:p>
                      <a:endParaRPr lang="en-US" dirty="0" smtClean="0"/>
                    </a:p>
                    <a:p>
                      <a:pPr marL="285750" indent="-285750">
                        <a:buFont typeface="Arial" panose="020B0604020202020204" pitchFamily="34" charset="0"/>
                        <a:buChar char="•"/>
                      </a:pPr>
                      <a:r>
                        <a:rPr lang="en-US" dirty="0" smtClean="0"/>
                        <a:t>Bullet Point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Bullet Point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Bullet Point</a:t>
                      </a:r>
                    </a:p>
                    <a:p>
                      <a:endParaRPr lang="en-US" dirty="0"/>
                    </a:p>
                  </a:txBody>
                  <a:tcPr/>
                </a:tc>
              </a:tr>
              <a:tr h="2913667">
                <a:tc>
                  <a:txBody>
                    <a:bodyPr/>
                    <a:lstStyle/>
                    <a:p>
                      <a:r>
                        <a:rPr lang="en-US" dirty="0" smtClean="0"/>
                        <a:t>Industrialization/Imperialism</a:t>
                      </a:r>
                    </a:p>
                    <a:p>
                      <a:endParaRPr lang="en-US" dirty="0" smtClean="0"/>
                    </a:p>
                    <a:p>
                      <a:pPr marL="285750" indent="-285750">
                        <a:buFont typeface="Arial" panose="020B0604020202020204" pitchFamily="34" charset="0"/>
                        <a:buChar char="•"/>
                      </a:pPr>
                      <a:r>
                        <a:rPr lang="en-US" dirty="0" smtClean="0"/>
                        <a:t>Bullet Point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Bullet Point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Bullet Point</a:t>
                      </a:r>
                    </a:p>
                    <a:p>
                      <a:endParaRPr lang="en-US" dirty="0"/>
                    </a:p>
                  </a:txBody>
                  <a:tcPr/>
                </a:tc>
                <a:tc>
                  <a:txBody>
                    <a:bodyPr/>
                    <a:lstStyle/>
                    <a:p>
                      <a:r>
                        <a:rPr lang="en-US" dirty="0" smtClean="0"/>
                        <a:t>Nationalism</a:t>
                      </a:r>
                    </a:p>
                    <a:p>
                      <a:endParaRPr lang="en-US" dirty="0" smtClean="0"/>
                    </a:p>
                    <a:p>
                      <a:pPr marL="285750" indent="-285750">
                        <a:buFont typeface="Arial" panose="020B0604020202020204" pitchFamily="34" charset="0"/>
                        <a:buChar char="•"/>
                      </a:pPr>
                      <a:r>
                        <a:rPr lang="en-US" dirty="0" smtClean="0"/>
                        <a:t>Bullet Point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Bullet Point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Bullet Point</a:t>
                      </a:r>
                    </a:p>
                    <a:p>
                      <a:endParaRPr lang="en-US" dirty="0"/>
                    </a:p>
                  </a:txBody>
                  <a:tcPr/>
                </a:tc>
              </a:tr>
            </a:tbl>
          </a:graphicData>
        </a:graphic>
      </p:graphicFrame>
      <p:sp>
        <p:nvSpPr>
          <p:cNvPr id="5" name="TextBox 4"/>
          <p:cNvSpPr txBox="1"/>
          <p:nvPr/>
        </p:nvSpPr>
        <p:spPr>
          <a:xfrm>
            <a:off x="2993571" y="2122714"/>
            <a:ext cx="1469572" cy="1477328"/>
          </a:xfrm>
          <a:prstGeom prst="rect">
            <a:avLst/>
          </a:prstGeom>
          <a:noFill/>
          <a:ln>
            <a:solidFill>
              <a:schemeClr val="tx1"/>
            </a:solidFill>
          </a:ln>
        </p:spPr>
        <p:txBody>
          <a:bodyPr wrap="square" rtlCol="0">
            <a:spAutoFit/>
          </a:bodyPr>
          <a:lstStyle/>
          <a:p>
            <a:r>
              <a:rPr lang="en-US" dirty="0" smtClean="0"/>
              <a:t>Drawing</a:t>
            </a:r>
          </a:p>
          <a:p>
            <a:endParaRPr lang="en-US" dirty="0"/>
          </a:p>
          <a:p>
            <a:endParaRPr lang="en-US" dirty="0" smtClean="0"/>
          </a:p>
          <a:p>
            <a:endParaRPr lang="en-US" dirty="0"/>
          </a:p>
          <a:p>
            <a:endParaRPr lang="en-US" dirty="0"/>
          </a:p>
        </p:txBody>
      </p:sp>
      <p:sp>
        <p:nvSpPr>
          <p:cNvPr id="6" name="TextBox 5"/>
          <p:cNvSpPr txBox="1"/>
          <p:nvPr/>
        </p:nvSpPr>
        <p:spPr>
          <a:xfrm>
            <a:off x="7173684" y="2122714"/>
            <a:ext cx="1469572" cy="1477328"/>
          </a:xfrm>
          <a:prstGeom prst="rect">
            <a:avLst/>
          </a:prstGeom>
          <a:noFill/>
          <a:ln>
            <a:solidFill>
              <a:schemeClr val="tx1"/>
            </a:solidFill>
          </a:ln>
        </p:spPr>
        <p:txBody>
          <a:bodyPr wrap="square" rtlCol="0">
            <a:spAutoFit/>
          </a:bodyPr>
          <a:lstStyle/>
          <a:p>
            <a:r>
              <a:rPr lang="en-US" dirty="0" smtClean="0"/>
              <a:t>Drawing</a:t>
            </a:r>
          </a:p>
          <a:p>
            <a:endParaRPr lang="en-US" dirty="0"/>
          </a:p>
          <a:p>
            <a:endParaRPr lang="en-US" dirty="0" smtClean="0"/>
          </a:p>
          <a:p>
            <a:endParaRPr lang="en-US" dirty="0"/>
          </a:p>
          <a:p>
            <a:endParaRPr lang="en-US" dirty="0"/>
          </a:p>
        </p:txBody>
      </p:sp>
      <p:sp>
        <p:nvSpPr>
          <p:cNvPr id="7" name="TextBox 6"/>
          <p:cNvSpPr txBox="1"/>
          <p:nvPr/>
        </p:nvSpPr>
        <p:spPr>
          <a:xfrm>
            <a:off x="2993571" y="5032329"/>
            <a:ext cx="1469572" cy="1477328"/>
          </a:xfrm>
          <a:prstGeom prst="rect">
            <a:avLst/>
          </a:prstGeom>
          <a:noFill/>
          <a:ln>
            <a:solidFill>
              <a:schemeClr val="tx1"/>
            </a:solidFill>
          </a:ln>
        </p:spPr>
        <p:txBody>
          <a:bodyPr wrap="square" rtlCol="0">
            <a:spAutoFit/>
          </a:bodyPr>
          <a:lstStyle/>
          <a:p>
            <a:r>
              <a:rPr lang="en-US" dirty="0" smtClean="0"/>
              <a:t>Drawing</a:t>
            </a:r>
          </a:p>
          <a:p>
            <a:endParaRPr lang="en-US" dirty="0"/>
          </a:p>
          <a:p>
            <a:endParaRPr lang="en-US" dirty="0" smtClean="0"/>
          </a:p>
          <a:p>
            <a:endParaRPr lang="en-US" dirty="0"/>
          </a:p>
          <a:p>
            <a:endParaRPr lang="en-US" dirty="0"/>
          </a:p>
        </p:txBody>
      </p:sp>
      <p:sp>
        <p:nvSpPr>
          <p:cNvPr id="8" name="TextBox 7"/>
          <p:cNvSpPr txBox="1"/>
          <p:nvPr/>
        </p:nvSpPr>
        <p:spPr>
          <a:xfrm>
            <a:off x="7173684" y="5032329"/>
            <a:ext cx="1469572" cy="1477328"/>
          </a:xfrm>
          <a:prstGeom prst="rect">
            <a:avLst/>
          </a:prstGeom>
          <a:noFill/>
          <a:ln>
            <a:solidFill>
              <a:schemeClr val="tx1"/>
            </a:solidFill>
          </a:ln>
        </p:spPr>
        <p:txBody>
          <a:bodyPr wrap="square" rtlCol="0">
            <a:spAutoFit/>
          </a:bodyPr>
          <a:lstStyle/>
          <a:p>
            <a:r>
              <a:rPr lang="en-US" dirty="0" smtClean="0"/>
              <a:t>Drawing</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11458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167</TotalTime>
  <Words>657</Words>
  <Application>Microsoft Office PowerPoint</Application>
  <PresentationFormat>On-screen Show (4:3)</PresentationFormat>
  <Paragraphs>77</Paragraphs>
  <Slides>7</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Franklin Gothic Book</vt:lpstr>
      <vt:lpstr>Georgia</vt:lpstr>
      <vt:lpstr>Perpetua</vt:lpstr>
      <vt:lpstr>Wingdings</vt:lpstr>
      <vt:lpstr>Wingdings 2</vt:lpstr>
      <vt:lpstr>Equity</vt:lpstr>
      <vt:lpstr>Civic</vt:lpstr>
      <vt:lpstr>1_Equity</vt:lpstr>
      <vt:lpstr>Agenda</vt:lpstr>
      <vt:lpstr>Class Information</vt:lpstr>
      <vt:lpstr>Class Expectations</vt:lpstr>
      <vt:lpstr>Crash Course World War I</vt:lpstr>
      <vt:lpstr>MAIN Causes of World War I—Group Poster</vt:lpstr>
      <vt:lpstr>PowerPoint Presentation</vt:lpstr>
      <vt:lpstr>3.  MAIN CAUSES of WWI</vt:lpstr>
    </vt:vector>
  </TitlesOfParts>
  <Company>Summit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Reid  Luszeck</dc:creator>
  <cp:lastModifiedBy>Noor M. Khan</cp:lastModifiedBy>
  <cp:revision>18</cp:revision>
  <dcterms:created xsi:type="dcterms:W3CDTF">2015-01-12T05:51:53Z</dcterms:created>
  <dcterms:modified xsi:type="dcterms:W3CDTF">2015-01-20T14:46:16Z</dcterms:modified>
</cp:coreProperties>
</file>