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</p:sldMasterIdLst>
  <p:notesMasterIdLst>
    <p:notesMasterId r:id="rId51"/>
  </p:notesMasterIdLst>
  <p:sldIdLst>
    <p:sldId id="319" r:id="rId5"/>
    <p:sldId id="263" r:id="rId6"/>
    <p:sldId id="257" r:id="rId7"/>
    <p:sldId id="286" r:id="rId8"/>
    <p:sldId id="321" r:id="rId9"/>
    <p:sldId id="287" r:id="rId10"/>
    <p:sldId id="290" r:id="rId11"/>
    <p:sldId id="288" r:id="rId12"/>
    <p:sldId id="289" r:id="rId13"/>
    <p:sldId id="323" r:id="rId14"/>
    <p:sldId id="267" r:id="rId15"/>
    <p:sldId id="330" r:id="rId16"/>
    <p:sldId id="283" r:id="rId17"/>
    <p:sldId id="329" r:id="rId18"/>
    <p:sldId id="295" r:id="rId19"/>
    <p:sldId id="300" r:id="rId20"/>
    <p:sldId id="279" r:id="rId21"/>
    <p:sldId id="325" r:id="rId22"/>
    <p:sldId id="281" r:id="rId23"/>
    <p:sldId id="327" r:id="rId24"/>
    <p:sldId id="331" r:id="rId25"/>
    <p:sldId id="280" r:id="rId26"/>
    <p:sldId id="277" r:id="rId27"/>
    <p:sldId id="332" r:id="rId28"/>
    <p:sldId id="301" r:id="rId29"/>
    <p:sldId id="276" r:id="rId30"/>
    <p:sldId id="328" r:id="rId31"/>
    <p:sldId id="298" r:id="rId32"/>
    <p:sldId id="335" r:id="rId33"/>
    <p:sldId id="333" r:id="rId34"/>
    <p:sldId id="275" r:id="rId35"/>
    <p:sldId id="274" r:id="rId36"/>
    <p:sldId id="273" r:id="rId37"/>
    <p:sldId id="302" r:id="rId38"/>
    <p:sldId id="318" r:id="rId39"/>
    <p:sldId id="336" r:id="rId40"/>
    <p:sldId id="272" r:id="rId41"/>
    <p:sldId id="303" r:id="rId42"/>
    <p:sldId id="271" r:id="rId43"/>
    <p:sldId id="314" r:id="rId44"/>
    <p:sldId id="315" r:id="rId45"/>
    <p:sldId id="316" r:id="rId46"/>
    <p:sldId id="269" r:id="rId47"/>
    <p:sldId id="313" r:id="rId48"/>
    <p:sldId id="317" r:id="rId49"/>
    <p:sldId id="28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CC6600"/>
    <a:srgbClr val="CC3300"/>
    <a:srgbClr val="FFCC00"/>
    <a:srgbClr val="990033"/>
    <a:srgbClr val="24486C"/>
    <a:srgbClr val="29292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87" d="100"/>
          <a:sy n="87" d="100"/>
        </p:scale>
        <p:origin x="15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A485357-D828-4D2D-8288-2E38FDA6D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8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007" algn="l" defTabSz="914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08" algn="l" defTabSz="914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10" algn="l" defTabSz="914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11" algn="l" defTabSz="914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359B1-2C7B-4395-9E6A-FC64E89C3482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523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00A50E-783E-4EDA-88B3-FB9D75CF907D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238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2FB9FE-0A81-4892-94C9-2EF6DE342EF9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191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8A19EB-221E-4650-AFEC-26D51FC53723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352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796936-0619-4B5D-8BB3-79F48FEF1E25}" type="slidenum">
              <a:rPr lang="en-US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05150"/>
            <a:ext cx="9144000" cy="552450"/>
          </a:xfrm>
        </p:spPr>
        <p:txBody>
          <a:bodyPr/>
          <a:lstStyle>
            <a:lvl1pPr>
              <a:defRPr sz="6600">
                <a:solidFill>
                  <a:srgbClr val="292929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9144000" cy="381000"/>
          </a:xfrm>
        </p:spPr>
        <p:txBody>
          <a:bodyPr/>
          <a:lstStyle>
            <a:lvl1pPr marL="0" indent="0" algn="ctr"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fld id="{CC231F1F-C0D9-47F8-A281-A031B2B66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43282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2070B-B33C-4000-88CA-1E1715A45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9693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" y="0"/>
            <a:ext cx="67056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BB637-46D9-4149-BF81-8B3689949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14990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4" y="990600"/>
            <a:ext cx="4191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4" y="990600"/>
            <a:ext cx="4191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ED304-D151-4207-A7D1-F9544FF7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12072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4" y="990600"/>
            <a:ext cx="4191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4" y="990600"/>
            <a:ext cx="4191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4" y="3848100"/>
            <a:ext cx="4191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B68D1-3F13-4C13-8DCF-CE5C83AA1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49353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4" y="990600"/>
            <a:ext cx="85344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4" y="3848100"/>
            <a:ext cx="85344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4207-F58A-4250-9F80-652A4E9E4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99992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4" y="990600"/>
            <a:ext cx="4191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4" y="3848100"/>
            <a:ext cx="41910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4" y="990600"/>
            <a:ext cx="4191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5A173-AFF9-4183-972E-24BC530E6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28778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8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8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73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6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5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129FA3-84CD-411A-BAE4-70B737697E4A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E65520-5B05-4709-A4FB-61D2AAE51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22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5C5361-11E7-49BD-9B59-222071A78A43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E0B5A6-197F-4A8B-ADC5-CC8BC1FAE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1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94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893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840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7869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733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680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6272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573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68B4D7-0B81-48BA-9BC4-2159409CEC4F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54968B-3C9C-4C92-94BA-8DA584B01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9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3303A2-8F4A-44B8-A993-946062F76E0D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C35F29-5DC1-46D8-BB96-BDC79A247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2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346F3-0FE4-4099-90DD-04FBA85B1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87504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4675" indent="0">
              <a:buNone/>
              <a:defRPr sz="1300" b="1"/>
            </a:lvl2pPr>
            <a:lvl3pPr marL="589349" indent="0">
              <a:buNone/>
              <a:defRPr sz="1200" b="1"/>
            </a:lvl3pPr>
            <a:lvl4pPr marL="884024" indent="0">
              <a:buNone/>
              <a:defRPr sz="1000" b="1"/>
            </a:lvl4pPr>
            <a:lvl5pPr marL="1178698" indent="0">
              <a:buNone/>
              <a:defRPr sz="1000" b="1"/>
            </a:lvl5pPr>
            <a:lvl6pPr marL="1473373" indent="0">
              <a:buNone/>
              <a:defRPr sz="1000" b="1"/>
            </a:lvl6pPr>
            <a:lvl7pPr marL="1768047" indent="0">
              <a:buNone/>
              <a:defRPr sz="1000" b="1"/>
            </a:lvl7pPr>
            <a:lvl8pPr marL="2062722" indent="0">
              <a:buNone/>
              <a:defRPr sz="1000" b="1"/>
            </a:lvl8pPr>
            <a:lvl9pPr marL="2357396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4675" indent="0">
              <a:buNone/>
              <a:defRPr sz="1300" b="1"/>
            </a:lvl2pPr>
            <a:lvl3pPr marL="589349" indent="0">
              <a:buNone/>
              <a:defRPr sz="1200" b="1"/>
            </a:lvl3pPr>
            <a:lvl4pPr marL="884024" indent="0">
              <a:buNone/>
              <a:defRPr sz="1000" b="1"/>
            </a:lvl4pPr>
            <a:lvl5pPr marL="1178698" indent="0">
              <a:buNone/>
              <a:defRPr sz="1000" b="1"/>
            </a:lvl5pPr>
            <a:lvl6pPr marL="1473373" indent="0">
              <a:buNone/>
              <a:defRPr sz="1000" b="1"/>
            </a:lvl6pPr>
            <a:lvl7pPr marL="1768047" indent="0">
              <a:buNone/>
              <a:defRPr sz="1000" b="1"/>
            </a:lvl7pPr>
            <a:lvl8pPr marL="2062722" indent="0">
              <a:buNone/>
              <a:defRPr sz="1000" b="1"/>
            </a:lvl8pPr>
            <a:lvl9pPr marL="2357396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8CECF1-F19E-403F-9A5D-729CF68673D6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B9DE90-8B31-441D-A454-1172FF0F2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90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8A8C1D-1234-435B-8A53-59D6C079A0E2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F44192-D3A8-4D8D-826F-6D91C2B49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64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1CDEEE-600F-48A3-9E51-E7A2A0951BFD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B897D3-EB1B-4F50-8598-93A496475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0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6"/>
            <a:ext cx="3008313" cy="4691063"/>
          </a:xfrm>
        </p:spPr>
        <p:txBody>
          <a:bodyPr/>
          <a:lstStyle>
            <a:lvl1pPr marL="0" indent="0">
              <a:buNone/>
              <a:defRPr sz="900"/>
            </a:lvl1pPr>
            <a:lvl2pPr marL="294675" indent="0">
              <a:buNone/>
              <a:defRPr sz="800"/>
            </a:lvl2pPr>
            <a:lvl3pPr marL="589349" indent="0">
              <a:buNone/>
              <a:defRPr sz="600"/>
            </a:lvl3pPr>
            <a:lvl4pPr marL="884024" indent="0">
              <a:buNone/>
              <a:defRPr sz="600"/>
            </a:lvl4pPr>
            <a:lvl5pPr marL="1178698" indent="0">
              <a:buNone/>
              <a:defRPr sz="600"/>
            </a:lvl5pPr>
            <a:lvl6pPr marL="1473373" indent="0">
              <a:buNone/>
              <a:defRPr sz="600"/>
            </a:lvl6pPr>
            <a:lvl7pPr marL="1768047" indent="0">
              <a:buNone/>
              <a:defRPr sz="600"/>
            </a:lvl7pPr>
            <a:lvl8pPr marL="2062722" indent="0">
              <a:buNone/>
              <a:defRPr sz="600"/>
            </a:lvl8pPr>
            <a:lvl9pPr marL="2357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D28D4C-E6CC-4A29-A687-2D986571AE9B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762352-A981-49E9-B788-21A3A5416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5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294675" indent="0">
              <a:buNone/>
              <a:defRPr sz="1800"/>
            </a:lvl2pPr>
            <a:lvl3pPr marL="589349" indent="0">
              <a:buNone/>
              <a:defRPr sz="1500"/>
            </a:lvl3pPr>
            <a:lvl4pPr marL="884024" indent="0">
              <a:buNone/>
              <a:defRPr sz="1300"/>
            </a:lvl4pPr>
            <a:lvl5pPr marL="1178698" indent="0">
              <a:buNone/>
              <a:defRPr sz="1300"/>
            </a:lvl5pPr>
            <a:lvl6pPr marL="1473373" indent="0">
              <a:buNone/>
              <a:defRPr sz="1300"/>
            </a:lvl6pPr>
            <a:lvl7pPr marL="1768047" indent="0">
              <a:buNone/>
              <a:defRPr sz="1300"/>
            </a:lvl7pPr>
            <a:lvl8pPr marL="2062722" indent="0">
              <a:buNone/>
              <a:defRPr sz="1300"/>
            </a:lvl8pPr>
            <a:lvl9pPr marL="2357396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00"/>
            </a:lvl1pPr>
            <a:lvl2pPr marL="294675" indent="0">
              <a:buNone/>
              <a:defRPr sz="800"/>
            </a:lvl2pPr>
            <a:lvl3pPr marL="589349" indent="0">
              <a:buNone/>
              <a:defRPr sz="600"/>
            </a:lvl3pPr>
            <a:lvl4pPr marL="884024" indent="0">
              <a:buNone/>
              <a:defRPr sz="600"/>
            </a:lvl4pPr>
            <a:lvl5pPr marL="1178698" indent="0">
              <a:buNone/>
              <a:defRPr sz="600"/>
            </a:lvl5pPr>
            <a:lvl6pPr marL="1473373" indent="0">
              <a:buNone/>
              <a:defRPr sz="600"/>
            </a:lvl6pPr>
            <a:lvl7pPr marL="1768047" indent="0">
              <a:buNone/>
              <a:defRPr sz="600"/>
            </a:lvl7pPr>
            <a:lvl8pPr marL="2062722" indent="0">
              <a:buNone/>
              <a:defRPr sz="600"/>
            </a:lvl8pPr>
            <a:lvl9pPr marL="2357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B9AAE6-5DFA-4229-A25D-628CD437ECB5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4B5938-D7E7-4B40-B573-64E95AADA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82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3B3ADF8-B321-4F4F-994E-DF8FA86ACD7E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D4D25D-95B6-4E9F-9AF7-D4B20CBEE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97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615965-80CB-4B20-A574-B1DBCC3C4627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372222-498C-4633-853D-BD447F393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76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4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9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8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73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6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6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5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EBCA106-9177-44C5-B6AE-B932ED40BEB1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D424B5-0194-4D80-A370-D2C550C5C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6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5D5C48-BA0A-4153-A0AA-8EEA959FAB91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9E462F-9B11-4A97-98B5-814878998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13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947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89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842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789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7369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6843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631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579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6B5132-4802-4375-BEBE-953EE7581C1A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81B751-518B-4644-A487-2F93EF844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5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3" indent="0">
              <a:buNone/>
              <a:defRPr sz="1800"/>
            </a:lvl2pPr>
            <a:lvl3pPr marL="914004" indent="0">
              <a:buNone/>
              <a:defRPr sz="1600"/>
            </a:lvl3pPr>
            <a:lvl4pPr marL="1371004" indent="0">
              <a:buNone/>
              <a:defRPr sz="1400"/>
            </a:lvl4pPr>
            <a:lvl5pPr marL="1828006" indent="0">
              <a:buNone/>
              <a:defRPr sz="1400"/>
            </a:lvl5pPr>
            <a:lvl6pPr marL="2285007" indent="0">
              <a:buNone/>
              <a:defRPr sz="1400"/>
            </a:lvl6pPr>
            <a:lvl7pPr marL="2742008" indent="0">
              <a:buNone/>
              <a:defRPr sz="1400"/>
            </a:lvl7pPr>
            <a:lvl8pPr marL="3199010" indent="0">
              <a:buNone/>
              <a:defRPr sz="1400"/>
            </a:lvl8pPr>
            <a:lvl9pPr marL="365601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2A9B9-836E-4ABB-A3F5-EE3276705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61491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4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E94659-F501-4872-B047-CFB4A540A3F2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031EA1-EF4A-47EC-B530-349A5BEDD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4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4739" indent="0">
              <a:buNone/>
              <a:defRPr sz="1300" b="1"/>
            </a:lvl2pPr>
            <a:lvl3pPr marL="589477" indent="0">
              <a:buNone/>
              <a:defRPr sz="1200" b="1"/>
            </a:lvl3pPr>
            <a:lvl4pPr marL="884216" indent="0">
              <a:buNone/>
              <a:defRPr sz="1000" b="1"/>
            </a:lvl4pPr>
            <a:lvl5pPr marL="1178954" indent="0">
              <a:buNone/>
              <a:defRPr sz="1000" b="1"/>
            </a:lvl5pPr>
            <a:lvl6pPr marL="1473693" indent="0">
              <a:buNone/>
              <a:defRPr sz="1000" b="1"/>
            </a:lvl6pPr>
            <a:lvl7pPr marL="1768431" indent="0">
              <a:buNone/>
              <a:defRPr sz="1000" b="1"/>
            </a:lvl7pPr>
            <a:lvl8pPr marL="2063170" indent="0">
              <a:buNone/>
              <a:defRPr sz="1000" b="1"/>
            </a:lvl8pPr>
            <a:lvl9pPr marL="235790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4739" indent="0">
              <a:buNone/>
              <a:defRPr sz="1300" b="1"/>
            </a:lvl2pPr>
            <a:lvl3pPr marL="589477" indent="0">
              <a:buNone/>
              <a:defRPr sz="1200" b="1"/>
            </a:lvl3pPr>
            <a:lvl4pPr marL="884216" indent="0">
              <a:buNone/>
              <a:defRPr sz="1000" b="1"/>
            </a:lvl4pPr>
            <a:lvl5pPr marL="1178954" indent="0">
              <a:buNone/>
              <a:defRPr sz="1000" b="1"/>
            </a:lvl5pPr>
            <a:lvl6pPr marL="1473693" indent="0">
              <a:buNone/>
              <a:defRPr sz="1000" b="1"/>
            </a:lvl6pPr>
            <a:lvl7pPr marL="1768431" indent="0">
              <a:buNone/>
              <a:defRPr sz="1000" b="1"/>
            </a:lvl7pPr>
            <a:lvl8pPr marL="2063170" indent="0">
              <a:buNone/>
              <a:defRPr sz="1000" b="1"/>
            </a:lvl8pPr>
            <a:lvl9pPr marL="235790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CE4C13-B667-4B23-B424-E596D3783530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32A14F-FAAE-4FD5-B1B7-B46BAC92D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33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953314-942E-49D7-A5D0-54F592FF4E60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F33BCB-3B27-4E27-90D9-F6147E6A4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41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AE417D-BC1D-470B-B1BA-8444B42F0841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925527-7B6A-4DA2-9689-CE39745F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89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900"/>
            </a:lvl1pPr>
            <a:lvl2pPr marL="294739" indent="0">
              <a:buNone/>
              <a:defRPr sz="800"/>
            </a:lvl2pPr>
            <a:lvl3pPr marL="589477" indent="0">
              <a:buNone/>
              <a:defRPr sz="600"/>
            </a:lvl3pPr>
            <a:lvl4pPr marL="884216" indent="0">
              <a:buNone/>
              <a:defRPr sz="600"/>
            </a:lvl4pPr>
            <a:lvl5pPr marL="1178954" indent="0">
              <a:buNone/>
              <a:defRPr sz="600"/>
            </a:lvl5pPr>
            <a:lvl6pPr marL="1473693" indent="0">
              <a:buNone/>
              <a:defRPr sz="600"/>
            </a:lvl6pPr>
            <a:lvl7pPr marL="1768431" indent="0">
              <a:buNone/>
              <a:defRPr sz="600"/>
            </a:lvl7pPr>
            <a:lvl8pPr marL="2063170" indent="0">
              <a:buNone/>
              <a:defRPr sz="600"/>
            </a:lvl8pPr>
            <a:lvl9pPr marL="235790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D4201D-F9A2-4A2C-957D-A49D38744683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39B3F7-C7B9-4C0C-9CAB-88CDF9091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71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294739" indent="0">
              <a:buNone/>
              <a:defRPr sz="1800"/>
            </a:lvl2pPr>
            <a:lvl3pPr marL="589477" indent="0">
              <a:buNone/>
              <a:defRPr sz="1500"/>
            </a:lvl3pPr>
            <a:lvl4pPr marL="884216" indent="0">
              <a:buNone/>
              <a:defRPr sz="1300"/>
            </a:lvl4pPr>
            <a:lvl5pPr marL="1178954" indent="0">
              <a:buNone/>
              <a:defRPr sz="1300"/>
            </a:lvl5pPr>
            <a:lvl6pPr marL="1473693" indent="0">
              <a:buNone/>
              <a:defRPr sz="1300"/>
            </a:lvl6pPr>
            <a:lvl7pPr marL="1768431" indent="0">
              <a:buNone/>
              <a:defRPr sz="1300"/>
            </a:lvl7pPr>
            <a:lvl8pPr marL="2063170" indent="0">
              <a:buNone/>
              <a:defRPr sz="1300"/>
            </a:lvl8pPr>
            <a:lvl9pPr marL="2357908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00"/>
            </a:lvl1pPr>
            <a:lvl2pPr marL="294739" indent="0">
              <a:buNone/>
              <a:defRPr sz="800"/>
            </a:lvl2pPr>
            <a:lvl3pPr marL="589477" indent="0">
              <a:buNone/>
              <a:defRPr sz="600"/>
            </a:lvl3pPr>
            <a:lvl4pPr marL="884216" indent="0">
              <a:buNone/>
              <a:defRPr sz="600"/>
            </a:lvl4pPr>
            <a:lvl5pPr marL="1178954" indent="0">
              <a:buNone/>
              <a:defRPr sz="600"/>
            </a:lvl5pPr>
            <a:lvl6pPr marL="1473693" indent="0">
              <a:buNone/>
              <a:defRPr sz="600"/>
            </a:lvl6pPr>
            <a:lvl7pPr marL="1768431" indent="0">
              <a:buNone/>
              <a:defRPr sz="600"/>
            </a:lvl7pPr>
            <a:lvl8pPr marL="2063170" indent="0">
              <a:buNone/>
              <a:defRPr sz="600"/>
            </a:lvl8pPr>
            <a:lvl9pPr marL="235790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556A20-D3F5-4914-B3BB-3C14C8370710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2C0BC1-1752-4308-9D48-D76E6CF6F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96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775239A-CC35-4209-A8E9-4826C0EF60BD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4F9C34-FFF3-47B2-ABDF-A4270E1A5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9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DBDD1E-27F8-48AF-8EC5-B84D54BCFA56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9E0511-F6F0-4ADA-97DB-28B0E6E4D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06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4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8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9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74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6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6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5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A9D7C7-E12F-4A0C-8A3B-EB1FB2CB6AE9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6ACEA2-612B-4055-9A7E-ED992F12A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27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630037-1FE2-4FEC-92B7-AB31B551F26B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C700E2-BF6F-4F14-AD69-274085A1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6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4" y="990600"/>
            <a:ext cx="41910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4" y="990600"/>
            <a:ext cx="41910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32ED3-72AD-4EA8-81E5-71ED79433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79574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2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948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896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844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792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740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688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6361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5842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04F8AE-4E63-47E1-AAA4-C9E9A2E578AB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4B91AF-4BC3-4642-9624-7088C8641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03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966BA8-4215-462D-A062-DC01A8856A23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E88F2B-F6F6-4BFC-9D4F-A34D43CE3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29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4803" indent="0">
              <a:buNone/>
              <a:defRPr sz="1300" b="1"/>
            </a:lvl2pPr>
            <a:lvl3pPr marL="589605" indent="0">
              <a:buNone/>
              <a:defRPr sz="1200" b="1"/>
            </a:lvl3pPr>
            <a:lvl4pPr marL="884408" indent="0">
              <a:buNone/>
              <a:defRPr sz="1000" b="1"/>
            </a:lvl4pPr>
            <a:lvl5pPr marL="1179210" indent="0">
              <a:buNone/>
              <a:defRPr sz="1000" b="1"/>
            </a:lvl5pPr>
            <a:lvl6pPr marL="1474013" indent="0">
              <a:buNone/>
              <a:defRPr sz="1000" b="1"/>
            </a:lvl6pPr>
            <a:lvl7pPr marL="1768815" indent="0">
              <a:buNone/>
              <a:defRPr sz="1000" b="1"/>
            </a:lvl7pPr>
            <a:lvl8pPr marL="2063618" indent="0">
              <a:buNone/>
              <a:defRPr sz="1000" b="1"/>
            </a:lvl8pPr>
            <a:lvl9pPr marL="235842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4803" indent="0">
              <a:buNone/>
              <a:defRPr sz="1300" b="1"/>
            </a:lvl2pPr>
            <a:lvl3pPr marL="589605" indent="0">
              <a:buNone/>
              <a:defRPr sz="1200" b="1"/>
            </a:lvl3pPr>
            <a:lvl4pPr marL="884408" indent="0">
              <a:buNone/>
              <a:defRPr sz="1000" b="1"/>
            </a:lvl4pPr>
            <a:lvl5pPr marL="1179210" indent="0">
              <a:buNone/>
              <a:defRPr sz="1000" b="1"/>
            </a:lvl5pPr>
            <a:lvl6pPr marL="1474013" indent="0">
              <a:buNone/>
              <a:defRPr sz="1000" b="1"/>
            </a:lvl6pPr>
            <a:lvl7pPr marL="1768815" indent="0">
              <a:buNone/>
              <a:defRPr sz="1000" b="1"/>
            </a:lvl7pPr>
            <a:lvl8pPr marL="2063618" indent="0">
              <a:buNone/>
              <a:defRPr sz="1000" b="1"/>
            </a:lvl8pPr>
            <a:lvl9pPr marL="235842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3B9EF1-B81B-4955-9E13-84682E11CC9B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742ED3-5F76-4169-B7EE-6FA652165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25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6E6FC1-8560-4558-80FE-2ECB4794E6D6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08182FB-0696-4B26-A162-62BEBD17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669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FB6C41-A442-4B58-A693-35737F45589B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5510A1-A422-4FBC-A863-8E249957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96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900"/>
            </a:lvl1pPr>
            <a:lvl2pPr marL="294803" indent="0">
              <a:buNone/>
              <a:defRPr sz="800"/>
            </a:lvl2pPr>
            <a:lvl3pPr marL="589605" indent="0">
              <a:buNone/>
              <a:defRPr sz="600"/>
            </a:lvl3pPr>
            <a:lvl4pPr marL="884408" indent="0">
              <a:buNone/>
              <a:defRPr sz="600"/>
            </a:lvl4pPr>
            <a:lvl5pPr marL="1179210" indent="0">
              <a:buNone/>
              <a:defRPr sz="600"/>
            </a:lvl5pPr>
            <a:lvl6pPr marL="1474013" indent="0">
              <a:buNone/>
              <a:defRPr sz="600"/>
            </a:lvl6pPr>
            <a:lvl7pPr marL="1768815" indent="0">
              <a:buNone/>
              <a:defRPr sz="600"/>
            </a:lvl7pPr>
            <a:lvl8pPr marL="2063618" indent="0">
              <a:buNone/>
              <a:defRPr sz="600"/>
            </a:lvl8pPr>
            <a:lvl9pPr marL="235842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1DB0FD-E632-4744-853C-FE6BC1284F7E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653F05-F329-458F-B095-D40E3CB1C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01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294803" indent="0">
              <a:buNone/>
              <a:defRPr sz="1800"/>
            </a:lvl2pPr>
            <a:lvl3pPr marL="589605" indent="0">
              <a:buNone/>
              <a:defRPr sz="1500"/>
            </a:lvl3pPr>
            <a:lvl4pPr marL="884408" indent="0">
              <a:buNone/>
              <a:defRPr sz="1300"/>
            </a:lvl4pPr>
            <a:lvl5pPr marL="1179210" indent="0">
              <a:buNone/>
              <a:defRPr sz="1300"/>
            </a:lvl5pPr>
            <a:lvl6pPr marL="1474013" indent="0">
              <a:buNone/>
              <a:defRPr sz="1300"/>
            </a:lvl6pPr>
            <a:lvl7pPr marL="1768815" indent="0">
              <a:buNone/>
              <a:defRPr sz="1300"/>
            </a:lvl7pPr>
            <a:lvl8pPr marL="2063618" indent="0">
              <a:buNone/>
              <a:defRPr sz="1300"/>
            </a:lvl8pPr>
            <a:lvl9pPr marL="2358420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00"/>
            </a:lvl1pPr>
            <a:lvl2pPr marL="294803" indent="0">
              <a:buNone/>
              <a:defRPr sz="800"/>
            </a:lvl2pPr>
            <a:lvl3pPr marL="589605" indent="0">
              <a:buNone/>
              <a:defRPr sz="600"/>
            </a:lvl3pPr>
            <a:lvl4pPr marL="884408" indent="0">
              <a:buNone/>
              <a:defRPr sz="600"/>
            </a:lvl4pPr>
            <a:lvl5pPr marL="1179210" indent="0">
              <a:buNone/>
              <a:defRPr sz="600"/>
            </a:lvl5pPr>
            <a:lvl6pPr marL="1474013" indent="0">
              <a:buNone/>
              <a:defRPr sz="600"/>
            </a:lvl6pPr>
            <a:lvl7pPr marL="1768815" indent="0">
              <a:buNone/>
              <a:defRPr sz="600"/>
            </a:lvl7pPr>
            <a:lvl8pPr marL="2063618" indent="0">
              <a:buNone/>
              <a:defRPr sz="600"/>
            </a:lvl8pPr>
            <a:lvl9pPr marL="235842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CF8C3C-9B25-4BF2-9F57-AC1B9F0720E4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60FA64-211B-4172-AA3A-FAA1946B9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4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B8B70E-8C0D-4991-BB02-1350A4C1DE37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93C5C4-BB4A-4622-8F7F-F0973D33B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351BCF-80A8-48E9-9A4C-A8E4F1034797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93B61A-7AD0-4632-91EF-EB9CE3083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7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000" b="1"/>
            </a:lvl2pPr>
            <a:lvl3pPr marL="914004" indent="0">
              <a:buNone/>
              <a:defRPr sz="1800" b="1"/>
            </a:lvl3pPr>
            <a:lvl4pPr marL="1371004" indent="0">
              <a:buNone/>
              <a:defRPr sz="1600" b="1"/>
            </a:lvl4pPr>
            <a:lvl5pPr marL="1828006" indent="0">
              <a:buNone/>
              <a:defRPr sz="1600" b="1"/>
            </a:lvl5pPr>
            <a:lvl6pPr marL="2285007" indent="0">
              <a:buNone/>
              <a:defRPr sz="1600" b="1"/>
            </a:lvl6pPr>
            <a:lvl7pPr marL="2742008" indent="0">
              <a:buNone/>
              <a:defRPr sz="1600" b="1"/>
            </a:lvl7pPr>
            <a:lvl8pPr marL="3199010" indent="0">
              <a:buNone/>
              <a:defRPr sz="1600" b="1"/>
            </a:lvl8pPr>
            <a:lvl9pPr marL="3656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000" b="1"/>
            </a:lvl2pPr>
            <a:lvl3pPr marL="914004" indent="0">
              <a:buNone/>
              <a:defRPr sz="1800" b="1"/>
            </a:lvl3pPr>
            <a:lvl4pPr marL="1371004" indent="0">
              <a:buNone/>
              <a:defRPr sz="1600" b="1"/>
            </a:lvl4pPr>
            <a:lvl5pPr marL="1828006" indent="0">
              <a:buNone/>
              <a:defRPr sz="1600" b="1"/>
            </a:lvl5pPr>
            <a:lvl6pPr marL="2285007" indent="0">
              <a:buNone/>
              <a:defRPr sz="1600" b="1"/>
            </a:lvl6pPr>
            <a:lvl7pPr marL="2742008" indent="0">
              <a:buNone/>
              <a:defRPr sz="1600" b="1"/>
            </a:lvl7pPr>
            <a:lvl8pPr marL="3199010" indent="0">
              <a:buNone/>
              <a:defRPr sz="1600" b="1"/>
            </a:lvl8pPr>
            <a:lvl9pPr marL="3656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D721F-B5A1-4D27-AD3A-45CB9A9EE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81013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01A90-F1EF-4F32-91DA-69657924A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8427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E6A1F-290D-4956-927D-FE9787102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09434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3" indent="0">
              <a:buNone/>
              <a:defRPr sz="1200"/>
            </a:lvl2pPr>
            <a:lvl3pPr marL="914004" indent="0">
              <a:buNone/>
              <a:defRPr sz="1000"/>
            </a:lvl3pPr>
            <a:lvl4pPr marL="1371004" indent="0">
              <a:buNone/>
              <a:defRPr sz="900"/>
            </a:lvl4pPr>
            <a:lvl5pPr marL="1828006" indent="0">
              <a:buNone/>
              <a:defRPr sz="900"/>
            </a:lvl5pPr>
            <a:lvl6pPr marL="2285007" indent="0">
              <a:buNone/>
              <a:defRPr sz="900"/>
            </a:lvl6pPr>
            <a:lvl7pPr marL="2742008" indent="0">
              <a:buNone/>
              <a:defRPr sz="900"/>
            </a:lvl7pPr>
            <a:lvl8pPr marL="3199010" indent="0">
              <a:buNone/>
              <a:defRPr sz="900"/>
            </a:lvl8pPr>
            <a:lvl9pPr marL="36560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793A7-A906-4C9D-AE1D-D44227EC6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71040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04" indent="0">
              <a:buNone/>
              <a:defRPr sz="2400"/>
            </a:lvl3pPr>
            <a:lvl4pPr marL="1371004" indent="0">
              <a:buNone/>
              <a:defRPr sz="2000"/>
            </a:lvl4pPr>
            <a:lvl5pPr marL="1828006" indent="0">
              <a:buNone/>
              <a:defRPr sz="2000"/>
            </a:lvl5pPr>
            <a:lvl6pPr marL="2285007" indent="0">
              <a:buNone/>
              <a:defRPr sz="2000"/>
            </a:lvl6pPr>
            <a:lvl7pPr marL="2742008" indent="0">
              <a:buNone/>
              <a:defRPr sz="2000"/>
            </a:lvl7pPr>
            <a:lvl8pPr marL="3199010" indent="0">
              <a:buNone/>
              <a:defRPr sz="2000"/>
            </a:lvl8pPr>
            <a:lvl9pPr marL="365601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3" indent="0">
              <a:buNone/>
              <a:defRPr sz="1200"/>
            </a:lvl2pPr>
            <a:lvl3pPr marL="914004" indent="0">
              <a:buNone/>
              <a:defRPr sz="1000"/>
            </a:lvl3pPr>
            <a:lvl4pPr marL="1371004" indent="0">
              <a:buNone/>
              <a:defRPr sz="900"/>
            </a:lvl4pPr>
            <a:lvl5pPr marL="1828006" indent="0">
              <a:buNone/>
              <a:defRPr sz="900"/>
            </a:lvl5pPr>
            <a:lvl6pPr marL="2285007" indent="0">
              <a:buNone/>
              <a:defRPr sz="900"/>
            </a:lvl6pPr>
            <a:lvl7pPr marL="2742008" indent="0">
              <a:buNone/>
              <a:defRPr sz="900"/>
            </a:lvl7pPr>
            <a:lvl8pPr marL="3199010" indent="0">
              <a:buNone/>
              <a:defRPr sz="900"/>
            </a:lvl8pPr>
            <a:lvl9pPr marL="36560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8ED0-315B-4578-AE15-70BC6D426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791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534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>
              <a:defRPr/>
            </a:pPr>
            <a:fld id="{96F4E708-4AC9-4CC6-83E7-D2F621495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00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00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00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00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3508" indent="-228500" algn="l" rtl="0" fontAlgn="base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0509" indent="-228500" algn="l" rtl="0" fontAlgn="base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7510" indent="-228500" algn="l" rtl="0" fontAlgn="base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4512" indent="-228500" algn="l" rtl="0" fontAlgn="base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4" algn="l" defTabSz="914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4" algn="l" defTabSz="914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06" algn="l" defTabSz="914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07" algn="l" defTabSz="914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08" algn="l" defTabSz="914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10" algn="l" defTabSz="914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11" algn="l" defTabSz="914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935" tIns="29468" rIns="58935" bIns="29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935" tIns="29468" rIns="58935" bIns="29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58935" tIns="29468" rIns="58935" bIns="29468" rtlCol="0" anchor="ctr"/>
          <a:lstStyle>
            <a:lvl1pPr algn="l" defTabSz="589349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89C9789-00D7-495D-B881-AE15C63C763E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58935" tIns="29468" rIns="58935" bIns="29468" rtlCol="0" anchor="ctr"/>
          <a:lstStyle>
            <a:lvl1pPr algn="ctr" defTabSz="589349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58935" tIns="29468" rIns="58935" bIns="29468" rtlCol="0" anchor="ctr"/>
          <a:lstStyle>
            <a:lvl1pPr algn="r" defTabSz="589349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6F5D63F-0D17-4386-AF8B-8771C9652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defTabSz="588963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889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defTabSz="5889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defTabSz="5889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defTabSz="5889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defTabSz="58896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defTabSz="58896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defTabSz="58896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defTabSz="58896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220663" indent="-220663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7838" indent="-184150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6600" indent="-146050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88" indent="-146050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146050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0710" indent="-147337" algn="l" defTabSz="58934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5385" indent="-147337" algn="l" defTabSz="58934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10059" indent="-147337" algn="l" defTabSz="58934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04734" indent="-147337" algn="l" defTabSz="58934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93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4675" algn="l" defTabSz="5893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9349" algn="l" defTabSz="5893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84024" algn="l" defTabSz="5893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78698" algn="l" defTabSz="5893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3373" algn="l" defTabSz="5893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8047" algn="l" defTabSz="5893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722" algn="l" defTabSz="5893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57396" algn="l" defTabSz="58934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949" tIns="29474" rIns="58949" bIns="294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949" tIns="29474" rIns="58949" bIns="29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58949" tIns="29474" rIns="58949" bIns="29474" rtlCol="0" anchor="ctr"/>
          <a:lstStyle>
            <a:lvl1pPr algn="l" defTabSz="589477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460C154-B96D-4963-9E10-5D1F9D0A7C5A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58949" tIns="29474" rIns="58949" bIns="29474" rtlCol="0" anchor="ctr"/>
          <a:lstStyle>
            <a:lvl1pPr algn="ctr" defTabSz="589477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58949" tIns="29474" rIns="58949" bIns="29474" rtlCol="0" anchor="ctr"/>
          <a:lstStyle>
            <a:lvl1pPr algn="r" defTabSz="589477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B181CB7-821F-46CE-9A18-8459A2BD9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ctr" defTabSz="588963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889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defTabSz="5889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defTabSz="5889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defTabSz="5889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defTabSz="58896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defTabSz="58896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defTabSz="58896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defTabSz="58896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220663" indent="-220663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7838" indent="-184150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6600" indent="-146050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88" indent="-146050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146050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1062" indent="-147369" algn="l" defTabSz="58947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5801" indent="-147369" algn="l" defTabSz="58947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10539" indent="-147369" algn="l" defTabSz="58947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05278" indent="-147369" algn="l" defTabSz="58947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94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4739" algn="l" defTabSz="5894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9477" algn="l" defTabSz="5894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84216" algn="l" defTabSz="5894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78954" algn="l" defTabSz="5894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3693" algn="l" defTabSz="5894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8431" algn="l" defTabSz="5894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63170" algn="l" defTabSz="5894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57908" algn="l" defTabSz="5894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961" tIns="29480" rIns="58961" bIns="29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961" tIns="29480" rIns="58961" bIns="29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58961" tIns="29480" rIns="58961" bIns="29480" rtlCol="0" anchor="ctr"/>
          <a:lstStyle>
            <a:lvl1pPr algn="l" defTabSz="589605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01E0A45-7FE8-45D1-B731-0150FAF435C8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58961" tIns="29480" rIns="58961" bIns="29480" rtlCol="0" anchor="ctr"/>
          <a:lstStyle>
            <a:lvl1pPr algn="ctr" defTabSz="589605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58961" tIns="29480" rIns="58961" bIns="29480" rtlCol="0" anchor="ctr"/>
          <a:lstStyle>
            <a:lvl1pPr algn="r" defTabSz="589605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31CA735-1E69-442F-9782-660CCBEE9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defTabSz="588963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889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defTabSz="5889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defTabSz="5889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defTabSz="5889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defTabSz="58896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defTabSz="58896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defTabSz="58896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defTabSz="58896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220663" indent="-220663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7838" indent="-184150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6600" indent="-146050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88" indent="-146050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146050" algn="l" defTabSz="5889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1414" indent="-147401" algn="l" defTabSz="58960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6217" indent="-147401" algn="l" defTabSz="58960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11019" indent="-147401" algn="l" defTabSz="58960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05822" indent="-147401" algn="l" defTabSz="58960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96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4803" algn="l" defTabSz="5896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9605" algn="l" defTabSz="5896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84408" algn="l" defTabSz="5896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79210" algn="l" defTabSz="5896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4013" algn="l" defTabSz="5896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8815" algn="l" defTabSz="5896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63618" algn="l" defTabSz="5896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58420" algn="l" defTabSz="5896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.howstuffworks.com/european-history/french-revolution.htm/printable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.howstuffworks.com/european-history/french-revolution.htm/printable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istory.howstuffworks.com/european-history/french-revolution.htm/printabl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.howstuffworks.com/european-history/french-revolution.htm/printable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.umkc.edu/faculty/projects/ftrials/louis/louisxvilinks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franceshunter.files.wordpress.com/2010/06/b7e92b81a1c9d779060565cb2ce563bf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historyatyhs.wikispaces.com/French+Revolution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.umkc.edu/faculty/projects/ftrials/louis/louisxvilinks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.howstuffworks.com/european-history/french-revolution.htm/printable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tvtropes.org/pmwiki/pmwiki.php/Main/ReignOfTerror" TargetMode="External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historyatyhs.wikispaces.com/French+Revolution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9" name="Picture 6" descr="Pillar Fr R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914400"/>
            <a:ext cx="76200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Rectangle 9"/>
          <p:cNvSpPr>
            <a:spLocks noChangeArrowheads="1"/>
          </p:cNvSpPr>
          <p:nvPr/>
        </p:nvSpPr>
        <p:spPr bwMode="auto">
          <a:xfrm>
            <a:off x="1295400" y="6400800"/>
            <a:ext cx="2884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r>
              <a:rPr lang="en-US" sz="800"/>
              <a:t>http://worldhistoryatyhs.wikispaces.com/French+Revolution</a:t>
            </a:r>
          </a:p>
        </p:txBody>
      </p:sp>
      <p:pic>
        <p:nvPicPr>
          <p:cNvPr id="39941" name="Picture 11" descr="FrenchRev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06097">
            <a:off x="152400" y="609600"/>
            <a:ext cx="4191000" cy="188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Rectangle 12"/>
          <p:cNvSpPr>
            <a:spLocks noChangeArrowheads="1"/>
          </p:cNvSpPr>
          <p:nvPr/>
        </p:nvSpPr>
        <p:spPr bwMode="auto">
          <a:xfrm rot="20208083">
            <a:off x="596900" y="2514600"/>
            <a:ext cx="28924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r>
              <a:rPr lang="en-US" sz="800"/>
              <a:t>http://www.genreonline.net/Genre_files/FrenchRevLogo.jpg</a:t>
            </a:r>
          </a:p>
        </p:txBody>
      </p:sp>
      <p:sp>
        <p:nvSpPr>
          <p:cNvPr id="39943" name="Text Box 13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47700"/>
            <a:ext cx="3041650" cy="19621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504825"/>
            <a:ext cx="2381250" cy="12382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695325"/>
            <a:ext cx="3751263" cy="16811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2362200"/>
            <a:ext cx="5684838" cy="9350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7463"/>
            <a:ext cx="1611312" cy="4492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419475"/>
            <a:ext cx="4522787" cy="16033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3250"/>
            <a:ext cx="4724400" cy="2362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3338513" y="4184650"/>
            <a:ext cx="4762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338513" y="4184650"/>
            <a:ext cx="4762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31788" y="4170363"/>
            <a:ext cx="4762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SMARTInkAnnotation9"/>
          <p:cNvSpPr/>
          <p:nvPr/>
        </p:nvSpPr>
        <p:spPr>
          <a:xfrm>
            <a:off x="138113" y="4170363"/>
            <a:ext cx="193675" cy="14287"/>
          </a:xfrm>
          <a:custGeom>
            <a:avLst/>
            <a:gdLst/>
            <a:ahLst/>
            <a:cxnLst/>
            <a:rect l="0" t="0" r="0" b="0"/>
            <a:pathLst>
              <a:path w="193965" h="13856">
                <a:moveTo>
                  <a:pt x="193964" y="0"/>
                </a:moveTo>
                <a:lnTo>
                  <a:pt x="193964" y="11929"/>
                </a:lnTo>
                <a:lnTo>
                  <a:pt x="192425" y="12571"/>
                </a:lnTo>
                <a:lnTo>
                  <a:pt x="189859" y="12999"/>
                </a:lnTo>
                <a:lnTo>
                  <a:pt x="182035" y="13686"/>
                </a:lnTo>
                <a:lnTo>
                  <a:pt x="176861" y="13779"/>
                </a:lnTo>
                <a:lnTo>
                  <a:pt x="2112" y="13855"/>
                </a:lnTo>
                <a:lnTo>
                  <a:pt x="1408" y="12315"/>
                </a:lnTo>
                <a:lnTo>
                  <a:pt x="939" y="975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154613" y="4225925"/>
            <a:ext cx="3175" cy="0"/>
          </a:xfrm>
          <a:custGeom>
            <a:avLst/>
            <a:gdLst/>
            <a:ahLst/>
            <a:cxnLst/>
            <a:rect l="0" t="0" r="0" b="0"/>
            <a:pathLst>
              <a:path w="4105" h="1">
                <a:moveTo>
                  <a:pt x="0" y="0"/>
                </a:moveTo>
                <a:lnTo>
                  <a:pt x="4104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SMARTInkAnnotation11"/>
          <p:cNvSpPr/>
          <p:nvPr/>
        </p:nvSpPr>
        <p:spPr>
          <a:xfrm>
            <a:off x="4627563" y="4225925"/>
            <a:ext cx="527050" cy="41275"/>
          </a:xfrm>
          <a:custGeom>
            <a:avLst/>
            <a:gdLst/>
            <a:ahLst/>
            <a:cxnLst/>
            <a:rect l="0" t="0" r="0" b="0"/>
            <a:pathLst>
              <a:path w="526474" h="41565">
                <a:moveTo>
                  <a:pt x="526473" y="0"/>
                </a:moveTo>
                <a:lnTo>
                  <a:pt x="367343" y="0"/>
                </a:lnTo>
                <a:lnTo>
                  <a:pt x="361889" y="1540"/>
                </a:lnTo>
                <a:lnTo>
                  <a:pt x="355175" y="4105"/>
                </a:lnTo>
                <a:lnTo>
                  <a:pt x="336987" y="11929"/>
                </a:lnTo>
                <a:lnTo>
                  <a:pt x="330394" y="12999"/>
                </a:lnTo>
                <a:lnTo>
                  <a:pt x="317122" y="13742"/>
                </a:lnTo>
                <a:lnTo>
                  <a:pt x="295001" y="13840"/>
                </a:lnTo>
                <a:lnTo>
                  <a:pt x="289031" y="15385"/>
                </a:lnTo>
                <a:lnTo>
                  <a:pt x="280433" y="17953"/>
                </a:lnTo>
                <a:lnTo>
                  <a:pt x="255515" y="25782"/>
                </a:lnTo>
                <a:lnTo>
                  <a:pt x="243898" y="26853"/>
                </a:lnTo>
                <a:lnTo>
                  <a:pt x="236490" y="27138"/>
                </a:lnTo>
                <a:lnTo>
                  <a:pt x="230011" y="28868"/>
                </a:lnTo>
                <a:lnTo>
                  <a:pt x="224153" y="31560"/>
                </a:lnTo>
                <a:lnTo>
                  <a:pt x="211045" y="39588"/>
                </a:lnTo>
                <a:lnTo>
                  <a:pt x="201042" y="40686"/>
                </a:lnTo>
                <a:lnTo>
                  <a:pt x="181335" y="41513"/>
                </a:lnTo>
                <a:lnTo>
                  <a:pt x="0" y="415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984875" y="5943600"/>
            <a:ext cx="4763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5984875" y="5943600"/>
            <a:ext cx="4763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9879013" y="5694363"/>
            <a:ext cx="3175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SMARTInkAnnotation15"/>
          <p:cNvSpPr/>
          <p:nvPr/>
        </p:nvSpPr>
        <p:spPr>
          <a:xfrm>
            <a:off x="9504363" y="5694363"/>
            <a:ext cx="374650" cy="55562"/>
          </a:xfrm>
          <a:custGeom>
            <a:avLst/>
            <a:gdLst/>
            <a:ahLst/>
            <a:cxnLst/>
            <a:rect l="0" t="0" r="0" b="0"/>
            <a:pathLst>
              <a:path w="374074" h="55419">
                <a:moveTo>
                  <a:pt x="374073" y="0"/>
                </a:moveTo>
                <a:lnTo>
                  <a:pt x="334619" y="0"/>
                </a:lnTo>
                <a:lnTo>
                  <a:pt x="198086" y="28564"/>
                </a:lnTo>
                <a:lnTo>
                  <a:pt x="175160" y="32898"/>
                </a:lnTo>
                <a:lnTo>
                  <a:pt x="158337" y="35786"/>
                </a:lnTo>
                <a:lnTo>
                  <a:pt x="140964" y="39251"/>
                </a:lnTo>
                <a:lnTo>
                  <a:pt x="105241" y="47206"/>
                </a:lnTo>
                <a:lnTo>
                  <a:pt x="88633" y="49944"/>
                </a:lnTo>
                <a:lnTo>
                  <a:pt x="72943" y="51768"/>
                </a:lnTo>
                <a:lnTo>
                  <a:pt x="36645" y="54697"/>
                </a:lnTo>
                <a:lnTo>
                  <a:pt x="27575" y="55098"/>
                </a:lnTo>
                <a:lnTo>
                  <a:pt x="16564" y="55355"/>
                </a:lnTo>
                <a:lnTo>
                  <a:pt x="0" y="554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7148513" y="4738688"/>
            <a:ext cx="4762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SMARTInkAnnotation17"/>
          <p:cNvSpPr/>
          <p:nvPr/>
        </p:nvSpPr>
        <p:spPr>
          <a:xfrm>
            <a:off x="7135813" y="4502150"/>
            <a:ext cx="12700" cy="236538"/>
          </a:xfrm>
          <a:custGeom>
            <a:avLst/>
            <a:gdLst/>
            <a:ahLst/>
            <a:cxnLst/>
            <a:rect l="0" t="0" r="0" b="0"/>
            <a:pathLst>
              <a:path w="13855" h="235529">
                <a:moveTo>
                  <a:pt x="13854" y="235528"/>
                </a:moveTo>
                <a:lnTo>
                  <a:pt x="13854" y="65162"/>
                </a:lnTo>
                <a:lnTo>
                  <a:pt x="12315" y="55757"/>
                </a:lnTo>
                <a:lnTo>
                  <a:pt x="9750" y="47947"/>
                </a:lnTo>
                <a:lnTo>
                  <a:pt x="1925" y="31707"/>
                </a:lnTo>
                <a:lnTo>
                  <a:pt x="1283" y="28835"/>
                </a:lnTo>
                <a:lnTo>
                  <a:pt x="856" y="25381"/>
                </a:lnTo>
                <a:lnTo>
                  <a:pt x="49" y="14529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7162800" y="6678613"/>
            <a:ext cx="4763" cy="0"/>
          </a:xfrm>
          <a:custGeom>
            <a:avLst/>
            <a:gdLst/>
            <a:ahLst/>
            <a:cxnLst/>
            <a:rect l="0" t="0" r="0" b="0"/>
            <a:pathLst>
              <a:path w="4105" h="1">
                <a:moveTo>
                  <a:pt x="0" y="0"/>
                </a:moveTo>
                <a:lnTo>
                  <a:pt x="4104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SMARTInkAnnotation19"/>
          <p:cNvSpPr/>
          <p:nvPr/>
        </p:nvSpPr>
        <p:spPr>
          <a:xfrm>
            <a:off x="7162800" y="6678613"/>
            <a:ext cx="0" cy="123825"/>
          </a:xfrm>
          <a:custGeom>
            <a:avLst/>
            <a:gdLst/>
            <a:ahLst/>
            <a:cxnLst/>
            <a:rect l="0" t="0" r="0" b="0"/>
            <a:pathLst>
              <a:path w="1" h="124692">
                <a:moveTo>
                  <a:pt x="0" y="0"/>
                </a:moveTo>
                <a:lnTo>
                  <a:pt x="0" y="1246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218363" y="6775450"/>
            <a:ext cx="3175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7218363" y="6775450"/>
            <a:ext cx="3175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177" name="TextBox 24"/>
          <p:cNvSpPr txBox="1">
            <a:spLocks noChangeArrowheads="1"/>
          </p:cNvSpPr>
          <p:nvPr/>
        </p:nvSpPr>
        <p:spPr bwMode="auto">
          <a:xfrm>
            <a:off x="5029200" y="35814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Convocation of Esates</a:t>
            </a:r>
          </a:p>
        </p:txBody>
      </p:sp>
      <p:sp>
        <p:nvSpPr>
          <p:cNvPr id="49178" name="TextBox 25"/>
          <p:cNvSpPr txBox="1">
            <a:spLocks noChangeArrowheads="1"/>
          </p:cNvSpPr>
          <p:nvPr/>
        </p:nvSpPr>
        <p:spPr bwMode="auto">
          <a:xfrm>
            <a:off x="749300" y="5324475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The Tennis Court Oath</a:t>
            </a:r>
            <a:r>
              <a:rPr lang="en-US"/>
              <a:t> </a:t>
            </a:r>
          </a:p>
        </p:txBody>
      </p:sp>
      <p:sp>
        <p:nvSpPr>
          <p:cNvPr id="49179" name="TextBox 26"/>
          <p:cNvSpPr txBox="1">
            <a:spLocks noChangeArrowheads="1"/>
          </p:cNvSpPr>
          <p:nvPr/>
        </p:nvSpPr>
        <p:spPr bwMode="auto">
          <a:xfrm>
            <a:off x="1393825" y="6107113"/>
            <a:ext cx="289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The storming of Bastille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Monotype Corsiva" pitchFamily="66" charset="0"/>
              </a:rPr>
              <a:t>Fiscal (Economic)Crisis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343400" cy="66294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defRPr/>
            </a:pPr>
            <a:r>
              <a:rPr lang="en-US" sz="3200" b="0" dirty="0" smtClean="0">
                <a:latin typeface="Comic Sans MS" pitchFamily="66" charset="0"/>
              </a:rPr>
              <a:t>The reason why France was ‘poor’ was because of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200" b="0" dirty="0" smtClean="0">
                <a:latin typeface="Comic Sans MS" pitchFamily="66" charset="0"/>
              </a:rPr>
              <a:t> excessive spending of King Louis XVI.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b="0" dirty="0" smtClean="0">
                <a:latin typeface="Comic Sans MS" pitchFamily="66" charset="0"/>
              </a:rPr>
              <a:t>7 </a:t>
            </a:r>
            <a:r>
              <a:rPr lang="en-US" sz="3200" b="0" dirty="0" err="1" smtClean="0">
                <a:latin typeface="Comic Sans MS" pitchFamily="66" charset="0"/>
              </a:rPr>
              <a:t>Yrs</a:t>
            </a:r>
            <a:r>
              <a:rPr lang="en-US" sz="3200" b="0" dirty="0" smtClean="0">
                <a:latin typeface="Comic Sans MS" pitchFamily="66" charset="0"/>
              </a:rPr>
              <a:t> War &amp; American Revolution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b="0" dirty="0" smtClean="0">
                <a:latin typeface="Comic Sans MS" pitchFamily="66" charset="0"/>
              </a:rPr>
              <a:t>Bad harvest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b="0" dirty="0" smtClean="0">
                <a:latin typeface="Comic Sans MS" pitchFamily="66" charset="0"/>
              </a:rPr>
              <a:t>Failed reforms of Necker(financial advisor)</a:t>
            </a:r>
          </a:p>
        </p:txBody>
      </p:sp>
      <p:pic>
        <p:nvPicPr>
          <p:cNvPr id="50180" name="Picture 4" descr="wheat_wave_lg_clr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352800"/>
            <a:ext cx="2293938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1" name="Picture 6" descr="george_washington_proud_flag_waving_horse_hg_clr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90600"/>
            <a:ext cx="2365375" cy="2705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haroni" pitchFamily="2" charset="-79"/>
                <a:cs typeface="Aharoni" pitchFamily="2" charset="-79"/>
              </a:rPr>
              <a:t>The French Revolution</a:t>
            </a:r>
          </a:p>
        </p:txBody>
      </p:sp>
      <p:sp>
        <p:nvSpPr>
          <p:cNvPr id="51203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French were greatly influenced by the American Revolution</a:t>
            </a:r>
          </a:p>
        </p:txBody>
      </p:sp>
      <p:pic>
        <p:nvPicPr>
          <p:cNvPr id="51204" name="Picture 2" descr="http://www.wissar.org/images/ARTitl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smtClean="0">
                <a:latin typeface="Monotype Corsiva" pitchFamily="66" charset="0"/>
              </a:rPr>
              <a:t>Revolutionary Beliefs</a:t>
            </a:r>
            <a:r>
              <a:rPr lang="en-US" sz="4400" b="1" dirty="0" smtClean="0">
                <a:latin typeface="Monotype Corsiva" pitchFamily="66" charset="0"/>
              </a:rPr>
              <a:t>:</a:t>
            </a:r>
            <a:br>
              <a:rPr lang="en-US" sz="4400" b="1" dirty="0" smtClean="0">
                <a:latin typeface="Monotype Corsiva" pitchFamily="66" charset="0"/>
              </a:rPr>
            </a:br>
            <a:r>
              <a:rPr lang="en-US" sz="4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Liberty, Equality, &amp; Fraternity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  <a:solidFill>
            <a:schemeClr val="bg1"/>
          </a:solidFill>
        </p:spPr>
        <p:txBody>
          <a:bodyPr/>
          <a:lstStyle/>
          <a:p>
            <a:pPr marL="457003" lvl="1" indent="0" eaLnBrk="1" hangingPunct="1">
              <a:defRPr/>
            </a:pPr>
            <a:r>
              <a:rPr lang="en-US" sz="2800" dirty="0" smtClean="0"/>
              <a:t>The radicals supported the idea of a democracy where </a:t>
            </a:r>
            <a:r>
              <a:rPr lang="en-US" sz="2800" dirty="0" smtClean="0">
                <a:solidFill>
                  <a:srgbClr val="FF0000"/>
                </a:solidFill>
              </a:rPr>
              <a:t>all males could vote on the ideals of "liberty, equality, and fraternity"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 smtClean="0">
              <a:solidFill>
                <a:srgbClr val="FF0000"/>
              </a:solidFill>
            </a:endParaRPr>
          </a:p>
          <a:p>
            <a:pPr marL="742753" lvl="1" indent="-285750" eaLnBrk="1" hangingPunct="1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Comic Sans MS" pitchFamily="66" charset="0"/>
              </a:rPr>
              <a:t>Individual liberty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Comic Sans MS" pitchFamily="66" charset="0"/>
              </a:rPr>
              <a:t>Demanded civil equality for all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Comic Sans MS" pitchFamily="66" charset="0"/>
              </a:rPr>
              <a:t>Concept of fraternity which means all citizens regardless of social class, region, or religion share a common fate in society</a:t>
            </a:r>
          </a:p>
          <a:p>
            <a:pPr marL="342752" indent="-342752" eaLnBrk="1" hangingPunct="1">
              <a:defRPr/>
            </a:pPr>
            <a:endParaRPr lang="en-US" sz="2800" b="0" dirty="0" smtClean="0">
              <a:latin typeface="Comic Sans MS" pitchFamily="66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  <p:sp>
        <p:nvSpPr>
          <p:cNvPr id="2" name="Freeform 1"/>
          <p:cNvSpPr/>
          <p:nvPr/>
        </p:nvSpPr>
        <p:spPr>
          <a:xfrm>
            <a:off x="5264150" y="290513"/>
            <a:ext cx="4763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5264150" y="290513"/>
            <a:ext cx="4763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30213" y="1412875"/>
            <a:ext cx="3175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30213" y="1412875"/>
            <a:ext cx="3175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968500"/>
            <a:ext cx="1841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endParaRPr lang="en-US"/>
          </a:p>
        </p:txBody>
      </p:sp>
      <p:graphicFrame>
        <p:nvGraphicFramePr>
          <p:cNvPr id="128003" name="Group 3"/>
          <p:cNvGraphicFramePr>
            <a:graphicFrameLocks noGrp="1"/>
          </p:cNvGraphicFramePr>
          <p:nvPr/>
        </p:nvGraphicFramePr>
        <p:xfrm>
          <a:off x="0" y="0"/>
          <a:ext cx="9144000" cy="6902449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763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Stages of the French Revolution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1st Stage: National Assembly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00000"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Third Estate declares itself the National Assembly, vows to write new </a:t>
                      </a: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Constitution</a:t>
                      </a: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(1789)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69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2nd Stage: Limited Monarchy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New Constitution of 1791 </a:t>
                      </a: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limits the monarchy, sets up a representative assembly.</a:t>
                      </a:r>
                      <a:endParaRPr kumimoji="0" lang="en-US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61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3rd Stage: Radicals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1792, Radicals take over. 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Maximillien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Robespierre is leader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.  </a:t>
                      </a: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Reign of Terror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many die as result.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77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4th Stage: Directory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00000"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Moderates return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to government. In 1795, five man Directory  runs country. 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Government very weak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11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5th Stage: Napoleon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1799 </a:t>
                      </a:r>
                      <a:r>
                        <a:rPr kumimoji="0" 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Coup d'etat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... takes control from Directory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.  1802 - names himself Emperor of the French. 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Absolute government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again.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219200"/>
          </a:xfrm>
        </p:spPr>
        <p:txBody>
          <a:bodyPr/>
          <a:lstStyle/>
          <a:p>
            <a:pPr eaLnBrk="1" hangingPunct="1"/>
            <a:r>
              <a:rPr lang="en-US" smtClean="0">
                <a:latin typeface="Monotype Corsiva" pitchFamily="66" charset="0"/>
              </a:rPr>
              <a:t>Stage 1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362200"/>
            <a:ext cx="9144000" cy="18288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Monotype Corsiva" pitchFamily="66" charset="0"/>
              </a:rPr>
              <a:t>National Assembly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Monotype Corsiva" pitchFamily="66" charset="0"/>
              </a:rPr>
              <a:t>Tennis Court Oath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800600" cy="55626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z="3600" b="0" smtClean="0">
                <a:latin typeface="Comic Sans MS" pitchFamily="66" charset="0"/>
              </a:rPr>
              <a:t>June 20, 1789</a:t>
            </a:r>
          </a:p>
          <a:p>
            <a:pPr marL="0" indent="0" eaLnBrk="1" hangingPunct="1">
              <a:buFontTx/>
              <a:buChar char="•"/>
            </a:pPr>
            <a:r>
              <a:rPr lang="en-US" sz="3600" b="0" smtClean="0">
                <a:latin typeface="Comic Sans MS" pitchFamily="66" charset="0"/>
              </a:rPr>
              <a:t>Members of Third Estate declared themselves ‘National Assembly’</a:t>
            </a:r>
          </a:p>
          <a:p>
            <a:pPr marL="0" indent="0" eaLnBrk="1" hangingPunct="1">
              <a:buFontTx/>
              <a:buChar char="•"/>
            </a:pPr>
            <a:r>
              <a:rPr lang="en-US" sz="3600" b="0" smtClean="0">
                <a:latin typeface="Comic Sans MS" pitchFamily="66" charset="0"/>
              </a:rPr>
              <a:t>Attempted to draft a new constitution.</a:t>
            </a:r>
          </a:p>
        </p:txBody>
      </p:sp>
      <p:pic>
        <p:nvPicPr>
          <p:cNvPr id="56324" name="Picture 4" descr="Tennis Oa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4198938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3962400" y="4876800"/>
            <a:ext cx="3876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r>
              <a:rPr lang="en-US" sz="800">
                <a:hlinkClick r:id="rId3"/>
              </a:rPr>
              <a:t>http://history.howstuffworks.com/european-history/french-revolution.htm/printable</a:t>
            </a:r>
            <a:endParaRPr lang="en-US" sz="800"/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47700"/>
            <a:ext cx="3041650" cy="19621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504825"/>
            <a:ext cx="2381250" cy="12382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695325"/>
            <a:ext cx="3751263" cy="16811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2362200"/>
            <a:ext cx="5684838" cy="9350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7463"/>
            <a:ext cx="1611312" cy="4492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419475"/>
            <a:ext cx="4781550" cy="16033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30750"/>
            <a:ext cx="5037138" cy="19542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568325" y="4903788"/>
            <a:ext cx="3175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68325" y="4903788"/>
            <a:ext cx="3175" cy="0"/>
          </a:xfrm>
          <a:custGeom>
            <a:avLst/>
            <a:gdLst/>
            <a:ahLst/>
            <a:cxnLst/>
            <a:rect l="0" t="0" r="0" b="0"/>
            <a:pathLst>
              <a:path w="4106" h="1">
                <a:moveTo>
                  <a:pt x="0" y="0"/>
                </a:moveTo>
                <a:lnTo>
                  <a:pt x="410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latin typeface="Monotype Corsiva" pitchFamily="66" charset="0"/>
              </a:rPr>
              <a:t>Storming of the Bastille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3886200" cy="5562600"/>
          </a:xfrm>
          <a:solidFill>
            <a:schemeClr val="bg1"/>
          </a:solidFill>
        </p:spPr>
        <p:txBody>
          <a:bodyPr/>
          <a:lstStyle/>
          <a:p>
            <a:pPr marL="0" indent="0" eaLnBrk="1" hangingPunct="1"/>
            <a:r>
              <a:rPr lang="en-US" sz="3200" b="0" smtClean="0">
                <a:latin typeface="Comic Sans MS" pitchFamily="66" charset="0"/>
              </a:rPr>
              <a:t>When the 3 estates were still meeting and working out the constitution, the king sends his army into Paris to terrorize the Parisians. Angered parisians attack the Bastille(prison) </a:t>
            </a:r>
          </a:p>
        </p:txBody>
      </p:sp>
      <p:pic>
        <p:nvPicPr>
          <p:cNvPr id="58372" name="Picture 4" descr="bastil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335088"/>
            <a:ext cx="48768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3962400" y="5562600"/>
            <a:ext cx="3876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r>
              <a:rPr lang="en-US" sz="800">
                <a:hlinkClick r:id="rId3"/>
              </a:rPr>
              <a:t>http://history.howstuffworks.com/european-history/french-revolution.htm/printable</a:t>
            </a:r>
            <a:endParaRPr lang="en-US" sz="800"/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9144000" cy="1752600"/>
          </a:xfrm>
        </p:spPr>
        <p:txBody>
          <a:bodyPr/>
          <a:lstStyle/>
          <a:p>
            <a:pPr eaLnBrk="1" hangingPunct="1"/>
            <a:r>
              <a:rPr lang="en-US" sz="1800" smtClean="0"/>
              <a:t>10.2 French Revolution and its effects worldwide on political expectations for self-government &amp; individual liberty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10.2.4 </a:t>
            </a:r>
            <a:r>
              <a:rPr lang="en-US" sz="1800" b="0" smtClean="0"/>
              <a:t>Explain how the ideology of the French Revolution led France to develop from constitutional monarchy to democratic despotism to the Napoleonic empire.</a:t>
            </a:r>
            <a:r>
              <a:rPr lang="en-US" sz="1800" smtClean="0"/>
              <a:t> </a:t>
            </a:r>
          </a:p>
          <a:p>
            <a:pPr eaLnBrk="1" hangingPunct="1"/>
            <a:endParaRPr lang="en-US" sz="1800" smtClean="0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2819400"/>
          </a:xfrm>
        </p:spPr>
        <p:txBody>
          <a:bodyPr/>
          <a:lstStyle/>
          <a:p>
            <a:pPr eaLnBrk="1" hangingPunct="1"/>
            <a:r>
              <a:rPr lang="en-US" sz="10600" b="1" smtClean="0">
                <a:solidFill>
                  <a:schemeClr val="tx1"/>
                </a:solidFill>
                <a:latin typeface="Monotype Corsiva" pitchFamily="66" charset="0"/>
              </a:rPr>
              <a:t>French Revolution</a:t>
            </a:r>
          </a:p>
        </p:txBody>
      </p:sp>
      <p:sp>
        <p:nvSpPr>
          <p:cNvPr id="40964" name="Line 8"/>
          <p:cNvSpPr>
            <a:spLocks noChangeShapeType="1"/>
          </p:cNvSpPr>
          <p:nvPr/>
        </p:nvSpPr>
        <p:spPr bwMode="auto">
          <a:xfrm>
            <a:off x="2971800" y="3810000"/>
            <a:ext cx="320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0" rIns="91400" bIns="45700"/>
          <a:lstStyle/>
          <a:p>
            <a:endParaRPr lang="en-US"/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latin typeface="Monotype Corsiva" pitchFamily="66" charset="0"/>
              </a:rPr>
              <a:t>Storming of the Bastille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038600" cy="63246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Tx/>
              <a:buChar char="•"/>
              <a:defRPr/>
            </a:pPr>
            <a:r>
              <a:rPr lang="en-US" sz="3200" b="0" dirty="0" smtClean="0">
                <a:latin typeface="Comic Sans MS" pitchFamily="66" charset="0"/>
              </a:rPr>
              <a:t>Who: Paris mob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b="0" dirty="0" smtClean="0">
                <a:latin typeface="Comic Sans MS" pitchFamily="66" charset="0"/>
              </a:rPr>
              <a:t>What: attack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b="0" dirty="0" smtClean="0">
                <a:latin typeface="Comic Sans MS" pitchFamily="66" charset="0"/>
              </a:rPr>
              <a:t>When: July 1789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b="0" dirty="0" smtClean="0">
                <a:latin typeface="Comic Sans MS" pitchFamily="66" charset="0"/>
              </a:rPr>
              <a:t>Where: prison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b="0" dirty="0" smtClean="0">
                <a:latin typeface="Comic Sans MS" pitchFamily="66" charset="0"/>
              </a:rPr>
              <a:t>Why: </a:t>
            </a:r>
          </a:p>
          <a:p>
            <a:pPr marL="457200" indent="-457200" eaLnBrk="1" hangingPunct="1">
              <a:buFont typeface="Wingdings" pitchFamily="2" charset="2"/>
              <a:buChar char="ü"/>
              <a:defRPr/>
            </a:pPr>
            <a:r>
              <a:rPr lang="en-US" sz="3200" b="0" dirty="0" smtClean="0">
                <a:latin typeface="Comic Sans MS" pitchFamily="66" charset="0"/>
              </a:rPr>
              <a:t>To release 7 </a:t>
            </a:r>
            <a:r>
              <a:rPr lang="en-US" sz="3200" b="0" dirty="0" err="1" smtClean="0">
                <a:latin typeface="Comic Sans MS" pitchFamily="66" charset="0"/>
              </a:rPr>
              <a:t>revolutionarians</a:t>
            </a:r>
            <a:endParaRPr lang="en-US" sz="3200" b="0" dirty="0" smtClean="0">
              <a:latin typeface="Comic Sans MS" pitchFamily="66" charset="0"/>
            </a:endParaRPr>
          </a:p>
          <a:p>
            <a:pPr marL="457200" indent="-457200" eaLnBrk="1" hangingPunct="1">
              <a:buFont typeface="Wingdings" pitchFamily="2" charset="2"/>
              <a:buChar char="ü"/>
              <a:defRPr/>
            </a:pPr>
            <a:r>
              <a:rPr lang="en-US" sz="3200" b="0" dirty="0" smtClean="0">
                <a:latin typeface="Comic Sans MS" pitchFamily="66" charset="0"/>
              </a:rPr>
              <a:t>To get the weapons that were hoarded in the Bastille.</a:t>
            </a:r>
          </a:p>
        </p:txBody>
      </p:sp>
      <p:pic>
        <p:nvPicPr>
          <p:cNvPr id="59396" name="Picture 4" descr="bastil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335088"/>
            <a:ext cx="48768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3962400" y="5562600"/>
            <a:ext cx="3876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r>
              <a:rPr lang="en-US" sz="800">
                <a:hlinkClick r:id="rId4"/>
              </a:rPr>
              <a:t>http://history.howstuffworks.com/european-history/french-revolution.htm/printable</a:t>
            </a:r>
            <a:endParaRPr lang="en-US" sz="800"/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Storming of the Bastille</a:t>
            </a:r>
          </a:p>
        </p:txBody>
      </p:sp>
      <p:sp>
        <p:nvSpPr>
          <p:cNvPr id="604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fall of the Bastille demonstrated as  the popular protest of the French Revolution. </a:t>
            </a:r>
          </a:p>
          <a:p>
            <a:pPr eaLnBrk="1" hangingPunct="1"/>
            <a:endParaRPr lang="en-US" sz="3600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6106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"/>
            <a:ext cx="5334000" cy="74676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Tx/>
              <a:buChar char="•"/>
              <a:defRPr/>
            </a:pPr>
            <a:r>
              <a:rPr lang="en-US" sz="3200" b="0" dirty="0" smtClean="0">
                <a:latin typeface="Comic Sans MS" pitchFamily="66" charset="0"/>
              </a:rPr>
              <a:t>On Aug 1789, the National Assembly voted 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sz="3200" b="0" u="sng" dirty="0" smtClean="0">
                <a:latin typeface="Comic Sans MS" pitchFamily="66" charset="0"/>
              </a:rPr>
              <a:t>to end feudalism</a:t>
            </a:r>
            <a:endParaRPr lang="en-US" sz="3200" b="0" dirty="0" smtClean="0">
              <a:latin typeface="Comic Sans MS" pitchFamily="66" charset="0"/>
            </a:endParaRP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sz="3200" b="0" dirty="0" smtClean="0">
                <a:latin typeface="Comic Sans MS" pitchFamily="66" charset="0"/>
              </a:rPr>
              <a:t>Abolish tithes(taxes)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sz="3200" b="0" u="sng" dirty="0" smtClean="0">
                <a:latin typeface="Comic Sans MS" pitchFamily="66" charset="0"/>
              </a:rPr>
              <a:t>end special privileges</a:t>
            </a:r>
            <a:r>
              <a:rPr lang="en-US" sz="3200" b="0" dirty="0" smtClean="0">
                <a:latin typeface="Comic Sans MS" pitchFamily="66" charset="0"/>
              </a:rPr>
              <a:t> of the nobles and the clergy.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Monotype Corsiva" pitchFamily="66" charset="0"/>
              </a:rPr>
              <a:t>Declaration of the Rights of Man and the Citizen</a:t>
            </a:r>
          </a:p>
          <a:p>
            <a:pPr marL="457003" lvl="1" indent="0" eaLnBrk="1" hangingPunct="1">
              <a:buFontTx/>
              <a:buChar char="–"/>
              <a:defRPr/>
            </a:pPr>
            <a:r>
              <a:rPr lang="en-US" sz="1800" b="0" dirty="0" smtClean="0">
                <a:latin typeface="Comic Sans MS" pitchFamily="66" charset="0"/>
              </a:rPr>
              <a:t>Women</a:t>
            </a:r>
          </a:p>
          <a:p>
            <a:pPr marL="457003" lvl="1" indent="0" eaLnBrk="1" hangingPunct="1">
              <a:buFontTx/>
              <a:buChar char="–"/>
              <a:defRPr/>
            </a:pPr>
            <a:r>
              <a:rPr lang="en-US" sz="1800" b="0" dirty="0" smtClean="0">
                <a:solidFill>
                  <a:srgbClr val="FF0000"/>
                </a:solidFill>
                <a:latin typeface="Comic Sans MS" pitchFamily="66" charset="0"/>
              </a:rPr>
              <a:t>Slaves</a:t>
            </a:r>
          </a:p>
          <a:p>
            <a:pPr marL="457003" lvl="1" indent="0" eaLnBrk="1" hangingPunct="1">
              <a:buFontTx/>
              <a:buChar char="–"/>
              <a:defRPr/>
            </a:pPr>
            <a:r>
              <a:rPr lang="en-US" sz="1800" b="0" dirty="0" smtClean="0">
                <a:latin typeface="Comic Sans MS" pitchFamily="66" charset="0"/>
              </a:rPr>
              <a:t>How to impose laws</a:t>
            </a:r>
          </a:p>
        </p:txBody>
      </p:sp>
      <p:pic>
        <p:nvPicPr>
          <p:cNvPr id="61444" name="Picture 4" descr="1789 nat ass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-152400"/>
            <a:ext cx="38100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5029200" y="4876800"/>
            <a:ext cx="2927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/>
          <a:p>
            <a:r>
              <a:rPr lang="en-US" sz="800"/>
              <a:t>http://www.lemaze-studio.com/canvas/351002-1342882.htm</a:t>
            </a:r>
          </a:p>
        </p:txBody>
      </p:sp>
      <p:sp>
        <p:nvSpPr>
          <p:cNvPr id="61446" name="Text Box 8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  <p:pic>
        <p:nvPicPr>
          <p:cNvPr id="6144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01888"/>
            <a:ext cx="4144963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597408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495800"/>
            <a:ext cx="8610600" cy="2362200"/>
          </a:xfrm>
          <a:solidFill>
            <a:schemeClr val="bg1"/>
          </a:solidFill>
        </p:spPr>
        <p:txBody>
          <a:bodyPr/>
          <a:lstStyle/>
          <a:p>
            <a:pPr marL="0" indent="0" eaLnBrk="1" hangingPunct="1"/>
            <a:r>
              <a:rPr lang="en-US" altLang="en-US" sz="3200" b="0" smtClean="0">
                <a:latin typeface="Comic Sans MS" pitchFamily="66" charset="0"/>
              </a:rPr>
              <a:t>On </a:t>
            </a:r>
            <a:r>
              <a:rPr lang="en-US" altLang="en-US" sz="3200" b="0" u="sng" smtClean="0">
                <a:latin typeface="Comic Sans MS" pitchFamily="66" charset="0"/>
              </a:rPr>
              <a:t>October 5, 1789</a:t>
            </a:r>
            <a:r>
              <a:rPr lang="en-US" altLang="en-US" sz="3200" b="0" smtClean="0">
                <a:latin typeface="Comic Sans MS" pitchFamily="66" charset="0"/>
              </a:rPr>
              <a:t> </a:t>
            </a:r>
            <a:r>
              <a:rPr lang="en-US" altLang="en-US" sz="3200" b="0" u="sng" smtClean="0">
                <a:latin typeface="Comic Sans MS" pitchFamily="66" charset="0"/>
              </a:rPr>
              <a:t>mob of women marched from Paris to Versailles</a:t>
            </a:r>
          </a:p>
          <a:p>
            <a:pPr marL="455613" lvl="1" indent="0" eaLnBrk="1" hangingPunct="1"/>
            <a:r>
              <a:rPr lang="en-US" altLang="en-US" sz="3200" b="0" smtClean="0">
                <a:latin typeface="Comic Sans MS" pitchFamily="66" charset="0"/>
              </a:rPr>
              <a:t>Motivated by famine</a:t>
            </a:r>
          </a:p>
          <a:p>
            <a:pPr marL="455613" lvl="1" indent="0" eaLnBrk="1" hangingPunct="1"/>
            <a:r>
              <a:rPr lang="en-US" altLang="en-US" sz="3200" b="0" smtClean="0">
                <a:latin typeface="Comic Sans MS" pitchFamily="66" charset="0"/>
              </a:rPr>
              <a:t>Forced royal family to move to Paris</a:t>
            </a:r>
          </a:p>
          <a:p>
            <a:pPr marL="0" indent="0" eaLnBrk="1" hangingPunct="1"/>
            <a:endParaRPr lang="en-US" sz="3200" smtClean="0">
              <a:latin typeface="Comic Sans MS" pitchFamily="66" charset="0"/>
            </a:endParaRPr>
          </a:p>
        </p:txBody>
      </p:sp>
      <p:pic>
        <p:nvPicPr>
          <p:cNvPr id="62468" name="Picture 4" descr="Women mar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533400"/>
            <a:ext cx="7772400" cy="402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762000" y="4191000"/>
            <a:ext cx="3876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r>
              <a:rPr lang="en-US" sz="800">
                <a:hlinkClick r:id="rId3"/>
              </a:rPr>
              <a:t>http://history.howstuffworks.com/european-history/french-revolution.htm/printable</a:t>
            </a:r>
            <a:endParaRPr lang="en-US" sz="800"/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  <p:pic>
        <p:nvPicPr>
          <p:cNvPr id="62471" name="Pictur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352800" cy="18526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</a:t>
            </a:r>
          </a:p>
        </p:txBody>
      </p:sp>
      <p:sp>
        <p:nvSpPr>
          <p:cNvPr id="6349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After the French Revolution, the reign of Louis XVI went from an </a:t>
            </a:r>
            <a:r>
              <a:rPr lang="en-US" sz="3600" smtClean="0">
                <a:solidFill>
                  <a:schemeClr val="bg1"/>
                </a:solidFill>
              </a:rPr>
              <a:t>absolute</a:t>
            </a:r>
            <a:r>
              <a:rPr lang="en-US" sz="3600" smtClean="0"/>
              <a:t> monarchy to a </a:t>
            </a:r>
            <a:r>
              <a:rPr lang="en-US" sz="3600" smtClean="0">
                <a:solidFill>
                  <a:schemeClr val="bg1"/>
                </a:solidFill>
              </a:rPr>
              <a:t>constitutional </a:t>
            </a:r>
            <a:r>
              <a:rPr lang="en-US" sz="3600" smtClean="0"/>
              <a:t>monarchy.  The establishment of the </a:t>
            </a:r>
            <a:r>
              <a:rPr lang="en-US" sz="3600" smtClean="0">
                <a:solidFill>
                  <a:schemeClr val="bg1"/>
                </a:solidFill>
              </a:rPr>
              <a:t>Declaration of the rights of man and Citizen</a:t>
            </a:r>
            <a:r>
              <a:rPr lang="en-US" sz="3600" smtClean="0"/>
              <a:t>, a constitution for France, gave power to the 3rd estate.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04800" y="1600200"/>
            <a:ext cx="9144000" cy="914400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Monotype Corsiva" pitchFamily="66" charset="0"/>
              </a:rPr>
              <a:t>Stage 2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819400"/>
            <a:ext cx="9144000" cy="13716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Monotype Corsiva" pitchFamily="66" charset="0"/>
              </a:rPr>
              <a:t>Limited Monarchy</a:t>
            </a: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Monotype Corsiva" pitchFamily="66" charset="0"/>
              </a:rPr>
              <a:t>Constitutional France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4102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0" u="sng" dirty="0" smtClean="0">
                <a:latin typeface="Comic Sans MS" pitchFamily="66" charset="0"/>
              </a:rPr>
              <a:t>National Assembly passed more than 2,000 new laws</a:t>
            </a:r>
            <a:r>
              <a:rPr lang="en-US" sz="3600" b="0" dirty="0" smtClean="0">
                <a:latin typeface="Comic Sans MS" pitchFamily="66" charset="0"/>
              </a:rPr>
              <a:t>. (Third Estate)</a:t>
            </a:r>
          </a:p>
          <a:p>
            <a:pPr eaLnBrk="1" hangingPunct="1">
              <a:buFontTx/>
              <a:buChar char="•"/>
            </a:pPr>
            <a:r>
              <a:rPr lang="en-US" sz="3600" b="0" dirty="0" smtClean="0">
                <a:latin typeface="Comic Sans MS" pitchFamily="66" charset="0"/>
              </a:rPr>
              <a:t>1791: </a:t>
            </a:r>
            <a:r>
              <a:rPr lang="en-US" sz="3600" b="0" u="sng" dirty="0" smtClean="0">
                <a:latin typeface="Comic Sans MS" pitchFamily="66" charset="0"/>
              </a:rPr>
              <a:t>first constitution, based on a separation of powers</a:t>
            </a:r>
            <a:r>
              <a:rPr lang="en-US" sz="3600" b="0" dirty="0" smtClean="0">
                <a:latin typeface="Comic Sans MS" pitchFamily="66" charset="0"/>
              </a:rPr>
              <a:t>. </a:t>
            </a:r>
          </a:p>
          <a:p>
            <a:pPr eaLnBrk="1" hangingPunct="1">
              <a:buFontTx/>
              <a:buChar char="•"/>
            </a:pPr>
            <a:r>
              <a:rPr lang="en-US" sz="3600" b="0" u="sng" dirty="0" smtClean="0">
                <a:latin typeface="Comic Sans MS" pitchFamily="66" charset="0"/>
              </a:rPr>
              <a:t>elected assembly</a:t>
            </a:r>
            <a:r>
              <a:rPr lang="en-US" sz="3600" b="0" dirty="0" smtClean="0">
                <a:latin typeface="Comic Sans MS" pitchFamily="66" charset="0"/>
              </a:rPr>
              <a:t> = </a:t>
            </a:r>
            <a:r>
              <a:rPr lang="en-US" sz="3600" b="0" u="sng" dirty="0" smtClean="0">
                <a:latin typeface="Comic Sans MS" pitchFamily="66" charset="0"/>
              </a:rPr>
              <a:t>legislative branch</a:t>
            </a:r>
            <a:r>
              <a:rPr lang="en-US" sz="3600" b="0" dirty="0" smtClean="0"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3600" b="0" dirty="0" smtClean="0">
                <a:latin typeface="Comic Sans MS" pitchFamily="66" charset="0"/>
              </a:rPr>
              <a:t>Courts-judicial branch &amp; King- executive branch</a:t>
            </a:r>
          </a:p>
          <a:p>
            <a:pPr eaLnBrk="1" hangingPunct="1">
              <a:buFontTx/>
              <a:buChar char="•"/>
            </a:pPr>
            <a:r>
              <a:rPr lang="en-US" sz="3600" b="0" u="sng" dirty="0" smtClean="0">
                <a:latin typeface="Comic Sans MS" pitchFamily="66" charset="0"/>
              </a:rPr>
              <a:t>people</a:t>
            </a:r>
            <a:r>
              <a:rPr lang="en-US" sz="3600" b="0" dirty="0" smtClean="0">
                <a:latin typeface="Comic Sans MS" pitchFamily="66" charset="0"/>
              </a:rPr>
              <a:t> finally had a </a:t>
            </a:r>
            <a:r>
              <a:rPr lang="en-US" sz="3600" b="0" u="sng" dirty="0" smtClean="0">
                <a:latin typeface="Comic Sans MS" pitchFamily="66" charset="0"/>
              </a:rPr>
              <a:t>say in</a:t>
            </a:r>
            <a:r>
              <a:rPr lang="en-US" sz="3600" b="0" dirty="0" smtClean="0">
                <a:latin typeface="Comic Sans MS" pitchFamily="66" charset="0"/>
              </a:rPr>
              <a:t> their </a:t>
            </a:r>
            <a:r>
              <a:rPr lang="en-US" sz="3600" b="0" u="sng" dirty="0" err="1" smtClean="0">
                <a:latin typeface="Comic Sans MS" pitchFamily="66" charset="0"/>
              </a:rPr>
              <a:t>govt</a:t>
            </a:r>
            <a:endParaRPr lang="en-US" sz="3600" b="0" u="sng" dirty="0" smtClean="0">
              <a:latin typeface="Comic Sans MS" pitchFamily="66" charset="0"/>
            </a:endParaRP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589349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10600" cy="577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533400" y="1600200"/>
            <a:ext cx="190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/>
              <a:t>Emmigration</a:t>
            </a:r>
            <a:r>
              <a:rPr lang="en-US" b="1" dirty="0"/>
              <a:t> </a:t>
            </a:r>
            <a:r>
              <a:rPr lang="en-US" dirty="0"/>
              <a:t>of the Nobles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0" rIns="91400" bIns="45700"/>
          <a:lstStyle/>
          <a:p>
            <a:pPr marL="341313" indent="-341313">
              <a:spcBef>
                <a:spcPct val="20000"/>
              </a:spcBef>
              <a:buSzPct val="200000"/>
            </a:pPr>
            <a:endParaRPr lang="en-US" sz="2000" b="1">
              <a:latin typeface="Tahoma" pitchFamily="34" charset="0"/>
            </a:endParaRPr>
          </a:p>
          <a:p>
            <a:pPr marL="741363" lvl="1" indent="-284163">
              <a:spcBef>
                <a:spcPct val="20000"/>
              </a:spcBef>
              <a:buSzPct val="200000"/>
            </a:pPr>
            <a:endParaRPr lang="en-US" b="1">
              <a:latin typeface="Tahoma" pitchFamily="34" charset="0"/>
            </a:endParaRP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Monotype Corsiva" pitchFamily="66" charset="0"/>
              </a:rPr>
              <a:t>Flight of the King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724400"/>
            <a:ext cx="8610600" cy="1828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3600" b="0" smtClean="0">
                <a:latin typeface="Comic Sans MS" pitchFamily="66" charset="0"/>
              </a:rPr>
              <a:t>June 1791 the royal family flees, but is returned to Paris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600" b="0" smtClean="0">
                <a:latin typeface="Comic Sans MS" pitchFamily="66" charset="0"/>
              </a:rPr>
              <a:t>Weakens support for monarchy.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3200" b="0" smtClean="0">
              <a:latin typeface="Comic Sans MS" pitchFamily="66" charset="0"/>
            </a:endParaRPr>
          </a:p>
        </p:txBody>
      </p:sp>
      <p:pic>
        <p:nvPicPr>
          <p:cNvPr id="67589" name="Picture 7" descr="Royal fam fl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66800"/>
            <a:ext cx="5715000" cy="3617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0" name="Rectangle 9"/>
          <p:cNvSpPr>
            <a:spLocks noChangeArrowheads="1"/>
          </p:cNvSpPr>
          <p:nvPr/>
        </p:nvSpPr>
        <p:spPr bwMode="auto">
          <a:xfrm>
            <a:off x="1600200" y="4419600"/>
            <a:ext cx="37798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/>
          <a:p>
            <a:r>
              <a:rPr lang="en-US" sz="800"/>
              <a:t>http://www.photographersdirect.com/buyers/stockphoto.asp?imageid=2282791</a:t>
            </a:r>
          </a:p>
        </p:txBody>
      </p:sp>
      <p:sp>
        <p:nvSpPr>
          <p:cNvPr id="67591" name="Text Box 10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  <p:pic>
        <p:nvPicPr>
          <p:cNvPr id="6759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25450"/>
            <a:ext cx="2819400" cy="18526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2454275"/>
            <a:ext cx="3352800" cy="18526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29125"/>
            <a:ext cx="6019800" cy="14144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6038"/>
            <a:ext cx="1611313" cy="8191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219200"/>
            <a:ext cx="5715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5" name="TextBox 6"/>
          <p:cNvSpPr txBox="1">
            <a:spLocks noChangeArrowheads="1"/>
          </p:cNvSpPr>
          <p:nvPr/>
        </p:nvSpPr>
        <p:spPr bwMode="auto">
          <a:xfrm>
            <a:off x="1828800" y="2286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Austria’s Reaction –King Leopold</a:t>
            </a:r>
          </a:p>
        </p:txBody>
      </p:sp>
      <p:pic>
        <p:nvPicPr>
          <p:cNvPr id="686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43413"/>
            <a:ext cx="3027363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Monotype Corsiva" pitchFamily="66" charset="0"/>
              </a:rPr>
              <a:t>Influence of Enlightenment &amp; Am Rev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458200" cy="5867400"/>
          </a:xfrm>
        </p:spPr>
        <p:txBody>
          <a:bodyPr/>
          <a:lstStyle/>
          <a:p>
            <a:pPr marL="0" indent="0" eaLnBrk="1" hangingPunct="1"/>
            <a:r>
              <a:rPr lang="en-US" sz="2800" smtClean="0"/>
              <a:t>Q: What kind of gov’t did Enlightened thinkers like Locke, Montesquieu, Voltaire, and Jefferson NOT like? What kind did they like?</a:t>
            </a:r>
          </a:p>
          <a:p>
            <a:pPr marL="0" indent="0" eaLnBrk="1" hangingPunct="1"/>
            <a:endParaRPr lang="en-US" sz="2800" smtClean="0"/>
          </a:p>
          <a:p>
            <a:pPr marL="0" indent="0" eaLnBrk="1" hangingPunct="1"/>
            <a:r>
              <a:rPr lang="en-US" sz="2800" smtClean="0"/>
              <a:t>Q: What did Locke, and then Jefferson in the Declaration of Independence, say people should do if the gov’t doesn’t protect their rights?</a:t>
            </a:r>
          </a:p>
          <a:p>
            <a:pPr marL="0" indent="0" eaLnBrk="1" hangingPunct="1"/>
            <a:endParaRPr lang="en-US" sz="2800" smtClean="0"/>
          </a:p>
          <a:p>
            <a:pPr marL="0" indent="0" eaLnBrk="1" hangingPunct="1"/>
            <a:r>
              <a:rPr lang="en-US" sz="2800" smtClean="0"/>
              <a:t>Q: What would the Enlightenment &amp; the American Revolution influence the French to do if they were unhappy with their gov’t?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 rot="19349698">
            <a:off x="496888" y="3068638"/>
            <a:ext cx="8610600" cy="13239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Comic Sans MS" pitchFamily="66" charset="0"/>
              </a:rPr>
              <a:t>They want democracy &amp; willing to revolt to get it.</a:t>
            </a:r>
          </a:p>
        </p:txBody>
      </p:sp>
      <p:sp>
        <p:nvSpPr>
          <p:cNvPr id="41989" name="Text Box 34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Austria’s reaction – King Leopold</a:t>
            </a:r>
          </a:p>
        </p:txBody>
      </p:sp>
      <p:sp>
        <p:nvSpPr>
          <p:cNvPr id="696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endParaRPr lang="en-US" sz="4400" b="1" smtClean="0">
              <a:latin typeface="Monotype Corsiva" pitchFamily="66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4102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0" u="sng" smtClean="0">
                <a:latin typeface="Comic Sans MS" pitchFamily="66" charset="0"/>
              </a:rPr>
              <a:t>Prussian and Austrian armies moved to take France</a:t>
            </a:r>
            <a:endParaRPr lang="en-US" sz="3200" b="0" smtClean="0"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r>
              <a:rPr lang="en-US" sz="3200" b="0" smtClean="0">
                <a:latin typeface="Comic Sans MS" pitchFamily="66" charset="0"/>
              </a:rPr>
              <a:t>Citizen-soldiers drive them out of France</a:t>
            </a:r>
          </a:p>
          <a:p>
            <a:pPr eaLnBrk="1" hangingPunct="1">
              <a:buFontTx/>
              <a:buChar char="•"/>
            </a:pPr>
            <a:r>
              <a:rPr lang="en-US" sz="3200" b="0" u="sng" smtClean="0">
                <a:latin typeface="Comic Sans MS" pitchFamily="66" charset="0"/>
              </a:rPr>
              <a:t>Radical reformers wanted toremove the King &amp; est a new republic</a:t>
            </a:r>
          </a:p>
          <a:p>
            <a:pPr eaLnBrk="1" hangingPunct="1">
              <a:buFontTx/>
              <a:buChar char="•"/>
            </a:pPr>
            <a:r>
              <a:rPr lang="en-US" sz="3200" b="0" smtClean="0">
                <a:latin typeface="Comic Sans MS" pitchFamily="66" charset="0"/>
              </a:rPr>
              <a:t>Angry </a:t>
            </a:r>
            <a:r>
              <a:rPr lang="en-US" sz="3200" b="0" u="sng" smtClean="0">
                <a:latin typeface="Comic Sans MS" pitchFamily="66" charset="0"/>
              </a:rPr>
              <a:t>mobs attacked</a:t>
            </a:r>
            <a:r>
              <a:rPr lang="en-US" sz="3200" b="0" smtClean="0">
                <a:latin typeface="Comic Sans MS" pitchFamily="66" charset="0"/>
              </a:rPr>
              <a:t> the King’s </a:t>
            </a:r>
            <a:r>
              <a:rPr lang="en-US" sz="3200" b="0" u="sng" smtClean="0">
                <a:latin typeface="Comic Sans MS" pitchFamily="66" charset="0"/>
              </a:rPr>
              <a:t>Palace</a:t>
            </a:r>
            <a:endParaRPr lang="en-US" sz="3200" b="0" smtClean="0"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r>
              <a:rPr lang="en-US" sz="3200" b="0" smtClean="0">
                <a:latin typeface="Comic Sans MS" pitchFamily="66" charset="0"/>
              </a:rPr>
              <a:t>They soon became prisoners of the new government.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endParaRPr lang="en-US" sz="4400" b="1" smtClean="0">
              <a:latin typeface="Monotype Corsiva" pitchFamily="66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4102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0" smtClean="0">
                <a:latin typeface="Comic Sans MS" pitchFamily="66" charset="0"/>
              </a:rPr>
              <a:t>The National Assembly became the National Convention &amp; abolished the constitution- France became a republic.</a:t>
            </a:r>
          </a:p>
          <a:p>
            <a:pPr eaLnBrk="1" hangingPunct="1">
              <a:buFontTx/>
              <a:buChar char="•"/>
            </a:pPr>
            <a:endParaRPr lang="en-US" sz="3600" b="0" smtClean="0">
              <a:latin typeface="Comic Sans MS" pitchFamily="66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257800"/>
            <a:ext cx="8534400" cy="1295400"/>
          </a:xfrm>
          <a:solidFill>
            <a:schemeClr val="bg1"/>
          </a:solidFill>
        </p:spPr>
        <p:txBody>
          <a:bodyPr/>
          <a:lstStyle/>
          <a:p>
            <a:pPr marL="0" indent="0" eaLnBrk="1" hangingPunct="1"/>
            <a:r>
              <a:rPr lang="en-US" sz="3200" b="0" smtClean="0">
                <a:latin typeface="Comic Sans MS" pitchFamily="66" charset="0"/>
              </a:rPr>
              <a:t>National Convention found Louis the XVI of treason &amp; executed him</a:t>
            </a:r>
          </a:p>
        </p:txBody>
      </p:sp>
      <p:pic>
        <p:nvPicPr>
          <p:cNvPr id="72708" name="Picture 4" descr="Louis t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990600"/>
            <a:ext cx="7162800" cy="4256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9" name="Rectangle 7"/>
          <p:cNvSpPr>
            <a:spLocks noChangeArrowheads="1"/>
          </p:cNvSpPr>
          <p:nvPr/>
        </p:nvSpPr>
        <p:spPr bwMode="auto">
          <a:xfrm>
            <a:off x="1143000" y="5029200"/>
            <a:ext cx="33496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r>
              <a:rPr lang="en-US" sz="800">
                <a:hlinkClick r:id="rId3"/>
              </a:rPr>
              <a:t>http://www.law.umkc.edu/faculty/projects/ftrials/louis/louisxvilinks.html</a:t>
            </a:r>
            <a:endParaRPr lang="en-US" sz="800"/>
          </a:p>
        </p:txBody>
      </p:sp>
      <p:sp>
        <p:nvSpPr>
          <p:cNvPr id="72710" name="Text Box 8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Monotype Corsiva" pitchFamily="66" charset="0"/>
              </a:rPr>
              <a:t>Stage 3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895600"/>
            <a:ext cx="9144000" cy="12954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Monotype Corsiva" pitchFamily="66" charset="0"/>
              </a:rPr>
              <a:t>Radicals and the reign of Terror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Guillotine </a:t>
            </a:r>
          </a:p>
        </p:txBody>
      </p:sp>
      <p:pic>
        <p:nvPicPr>
          <p:cNvPr id="74755" name="Picture 4" descr="Terr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9688" y="990600"/>
            <a:ext cx="3984625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6" name="Rectangle 7"/>
          <p:cNvSpPr>
            <a:spLocks noChangeArrowheads="1"/>
          </p:cNvSpPr>
          <p:nvPr/>
        </p:nvSpPr>
        <p:spPr bwMode="auto">
          <a:xfrm>
            <a:off x="2667000" y="6491288"/>
            <a:ext cx="3673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0" rIns="91400" bIns="45700" anchor="ctr">
            <a:spAutoFit/>
          </a:bodyPr>
          <a:lstStyle/>
          <a:p>
            <a:r>
              <a:rPr lang="en-US" sz="900">
                <a:hlinkClick r:id="rId3"/>
              </a:rPr>
              <a:t>http://franceshunter.files.wordpress.com/2010/06/b7e92b81a1c9d779060565cb2ce563bf.png</a:t>
            </a:r>
            <a:endParaRPr lang="en-US" sz="900"/>
          </a:p>
        </p:txBody>
      </p:sp>
      <p:sp>
        <p:nvSpPr>
          <p:cNvPr id="74757" name="Text Box 8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Reign of Terror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752" indent="-342752" eaLnBrk="1" hangingPunct="1">
              <a:defRPr/>
            </a:pPr>
            <a:r>
              <a:rPr lang="en-US" dirty="0" smtClean="0"/>
              <a:t>The Committee of public safety carried out the Reign of Terror. The leader of the Reign of Terror was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Robespierre</a:t>
            </a:r>
            <a:endParaRPr lang="en-US" dirty="0" smtClean="0"/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48037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105400"/>
            <a:ext cx="8610600" cy="1447800"/>
          </a:xfrm>
          <a:solidFill>
            <a:schemeClr val="bg1"/>
          </a:solidFill>
        </p:spPr>
        <p:txBody>
          <a:bodyPr/>
          <a:lstStyle/>
          <a:p>
            <a:pPr marL="0" indent="0" eaLnBrk="1" hangingPunct="1"/>
            <a:r>
              <a:rPr lang="en-US" sz="3200" b="0" smtClean="0">
                <a:latin typeface="Comic Sans MS" pitchFamily="66" charset="0"/>
              </a:rPr>
              <a:t>King Louis would be one of 1,000s of victims of the Reign of Terror</a:t>
            </a:r>
          </a:p>
        </p:txBody>
      </p:sp>
      <p:pic>
        <p:nvPicPr>
          <p:cNvPr id="76804" name="Picture 7" descr="rob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609600"/>
            <a:ext cx="3757613" cy="453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5" name="Rectangle 10"/>
          <p:cNvSpPr>
            <a:spLocks noChangeArrowheads="1"/>
          </p:cNvSpPr>
          <p:nvPr/>
        </p:nvSpPr>
        <p:spPr bwMode="auto">
          <a:xfrm>
            <a:off x="2667000" y="5029200"/>
            <a:ext cx="2884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r>
              <a:rPr lang="en-US" sz="800">
                <a:hlinkClick r:id="rId3"/>
              </a:rPr>
              <a:t>http://worldhistoryatyhs.wikispaces.com/French+Revolution</a:t>
            </a:r>
            <a:endParaRPr lang="en-US" sz="800"/>
          </a:p>
        </p:txBody>
      </p:sp>
      <p:sp>
        <p:nvSpPr>
          <p:cNvPr id="76806" name="Text Box 11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791200"/>
            <a:ext cx="8534400" cy="762000"/>
          </a:xfrm>
        </p:spPr>
        <p:txBody>
          <a:bodyPr/>
          <a:lstStyle/>
          <a:p>
            <a:pPr marL="0" indent="0" eaLnBrk="1" hangingPunct="1"/>
            <a:r>
              <a:rPr lang="en-US" sz="3200" b="0" smtClean="0">
                <a:latin typeface="Comic Sans MS" pitchFamily="66" charset="0"/>
              </a:rPr>
              <a:t>Marie is executed too</a:t>
            </a:r>
          </a:p>
        </p:txBody>
      </p:sp>
      <p:pic>
        <p:nvPicPr>
          <p:cNvPr id="77828" name="Picture 6" descr="marietri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066800"/>
            <a:ext cx="6000750" cy="4484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9" name="Rectangle 7"/>
          <p:cNvSpPr>
            <a:spLocks noChangeArrowheads="1"/>
          </p:cNvSpPr>
          <p:nvPr/>
        </p:nvSpPr>
        <p:spPr bwMode="auto">
          <a:xfrm>
            <a:off x="1676400" y="5334000"/>
            <a:ext cx="33496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r>
              <a:rPr lang="en-US" sz="800">
                <a:hlinkClick r:id="rId3"/>
              </a:rPr>
              <a:t>http://www.law.umkc.edu/faculty/projects/ftrials/louis/louisxvilinks.html</a:t>
            </a:r>
            <a:endParaRPr lang="en-US" sz="800"/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191000" cy="5562600"/>
          </a:xfrm>
          <a:solidFill>
            <a:schemeClr val="bg1"/>
          </a:solidFill>
        </p:spPr>
        <p:txBody>
          <a:bodyPr/>
          <a:lstStyle/>
          <a:p>
            <a:pPr marL="0" indent="0" eaLnBrk="1" hangingPunct="1"/>
            <a:r>
              <a:rPr lang="en-US" sz="3200" b="0" smtClean="0">
                <a:latin typeface="Comic Sans MS" pitchFamily="66" charset="0"/>
              </a:rPr>
              <a:t>Marie Antoinette's last inscription in her prayer book, which reads,</a:t>
            </a:r>
            <a:r>
              <a:rPr lang="en-US" sz="2000" smtClean="0"/>
              <a:t> </a:t>
            </a:r>
            <a:r>
              <a:rPr lang="en-US" sz="3200" smtClean="0">
                <a:latin typeface="Palatino Linotype" pitchFamily="18" charset="0"/>
              </a:rPr>
              <a:t>"My God, have pity on me! My eyes have no more tears to cry for you my poor children; adieu! adieu!"</a:t>
            </a:r>
            <a:r>
              <a:rPr lang="en-US" sz="2000" smtClean="0"/>
              <a:t> </a:t>
            </a:r>
          </a:p>
        </p:txBody>
      </p:sp>
      <p:pic>
        <p:nvPicPr>
          <p:cNvPr id="78852" name="Picture 4" descr="Marie dia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71675"/>
            <a:ext cx="4305300" cy="322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3" name="Rectangle 7"/>
          <p:cNvSpPr>
            <a:spLocks noChangeArrowheads="1"/>
          </p:cNvSpPr>
          <p:nvPr/>
        </p:nvSpPr>
        <p:spPr bwMode="auto">
          <a:xfrm>
            <a:off x="4419600" y="4953000"/>
            <a:ext cx="3876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r>
              <a:rPr lang="en-US" sz="800">
                <a:hlinkClick r:id="rId3"/>
              </a:rPr>
              <a:t>http://history.howstuffworks.com/european-history/french-revolution.htm/printable</a:t>
            </a:r>
            <a:endParaRPr lang="en-US" sz="800"/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mtClean="0"/>
              <a:t>Myhaikuclass.com: Blog </a:t>
            </a:r>
          </a:p>
        </p:txBody>
      </p:sp>
      <p:pic>
        <p:nvPicPr>
          <p:cNvPr id="43011" name="Picture 4" descr="3_estates_carto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1900" y="1011238"/>
            <a:ext cx="476885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AutoShape 7"/>
          <p:cNvSpPr>
            <a:spLocks noChangeArrowheads="1"/>
          </p:cNvSpPr>
          <p:nvPr/>
        </p:nvSpPr>
        <p:spPr bwMode="auto">
          <a:xfrm>
            <a:off x="457200" y="2438400"/>
            <a:ext cx="2819400" cy="3048000"/>
          </a:xfrm>
          <a:prstGeom prst="wedgeRoundRectCallout">
            <a:avLst>
              <a:gd name="adj1" fmla="val 59458"/>
              <a:gd name="adj2" fmla="val -646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0" rIns="91400" bIns="45700"/>
          <a:lstStyle/>
          <a:p>
            <a:pPr algn="ctr"/>
            <a:endParaRPr lang="en-US"/>
          </a:p>
        </p:txBody>
      </p:sp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3810000" y="6400800"/>
            <a:ext cx="2368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r>
              <a:rPr lang="en-US" sz="800"/>
              <a:t>http://questgarden.com/47/02/8/070221202134/</a:t>
            </a:r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latin typeface="Monotype Corsiva" pitchFamily="66" charset="0"/>
              </a:rPr>
              <a:t>The Terror</a:t>
            </a:r>
          </a:p>
        </p:txBody>
      </p:sp>
      <p:pic>
        <p:nvPicPr>
          <p:cNvPr id="163844" name="Picture 4" descr="guilloanimated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609600"/>
            <a:ext cx="822325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6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990600"/>
            <a:ext cx="4191000" cy="5562600"/>
          </a:xfrm>
        </p:spPr>
        <p:txBody>
          <a:bodyPr/>
          <a:lstStyle/>
          <a:p>
            <a:pPr marL="0" indent="0" eaLnBrk="1" hangingPunct="1"/>
            <a:r>
              <a:rPr lang="en-US" sz="3200" b="0" smtClean="0">
                <a:latin typeface="Comic Sans MS" pitchFamily="66" charset="0"/>
              </a:rPr>
              <a:t>As many as </a:t>
            </a:r>
            <a:r>
              <a:rPr lang="en-US" sz="3200" b="0" u="sng" smtClean="0">
                <a:latin typeface="Comic Sans MS" pitchFamily="66" charset="0"/>
              </a:rPr>
              <a:t>40,000 people were executed</a:t>
            </a:r>
            <a:r>
              <a:rPr lang="en-US" sz="3200" b="0" smtClean="0">
                <a:latin typeface="Comic Sans MS" pitchFamily="66" charset="0"/>
              </a:rPr>
              <a:t> </a:t>
            </a:r>
          </a:p>
          <a:p>
            <a:pPr marL="0" indent="0" eaLnBrk="1" hangingPunct="1"/>
            <a:r>
              <a:rPr lang="en-US" sz="3200" b="0" smtClean="0">
                <a:latin typeface="Comic Sans MS" pitchFamily="66" charset="0"/>
              </a:rPr>
              <a:t>It was said the blood ran ankle deep in the heart of Paris</a:t>
            </a:r>
          </a:p>
        </p:txBody>
      </p:sp>
      <p:pic>
        <p:nvPicPr>
          <p:cNvPr id="79877" name="Picture 5" descr="Reign_of_Terr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0650" y="3048000"/>
            <a:ext cx="26162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8" name="Rectangle 7"/>
          <p:cNvSpPr>
            <a:spLocks noChangeArrowheads="1"/>
          </p:cNvSpPr>
          <p:nvPr/>
        </p:nvSpPr>
        <p:spPr bwMode="auto">
          <a:xfrm>
            <a:off x="1371600" y="6477000"/>
            <a:ext cx="2811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r>
              <a:rPr lang="en-US" sz="800">
                <a:hlinkClick r:id="rId5"/>
              </a:rPr>
              <a:t>http://tvtropes.org/pmwiki/pmwiki.php/Main/ReignOfTerror</a:t>
            </a:r>
            <a:endParaRPr lang="en-US" sz="800"/>
          </a:p>
        </p:txBody>
      </p:sp>
      <p:sp>
        <p:nvSpPr>
          <p:cNvPr id="79879" name="Text Box 8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Monotype Corsiva" pitchFamily="66" charset="0"/>
              </a:rPr>
              <a:t>The Terror Ends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0" smtClean="0">
                <a:latin typeface="Comic Sans MS" pitchFamily="66" charset="0"/>
              </a:rPr>
              <a:t>As the threat of foreign invasion declined, many of the </a:t>
            </a:r>
            <a:r>
              <a:rPr lang="en-US" sz="3600" b="0" u="sng" smtClean="0">
                <a:latin typeface="Comic Sans MS" pitchFamily="66" charset="0"/>
              </a:rPr>
              <a:t>moderates argued that the Terror had gone to far </a:t>
            </a:r>
          </a:p>
          <a:p>
            <a:pPr eaLnBrk="1" hangingPunct="1"/>
            <a:r>
              <a:rPr lang="en-US" sz="3600" b="0" u="sng" smtClean="0">
                <a:latin typeface="Comic Sans MS" pitchFamily="66" charset="0"/>
              </a:rPr>
              <a:t>Robespierre’s enemies executed him and 12 of his followers</a:t>
            </a:r>
            <a:r>
              <a:rPr lang="en-US" sz="3600" b="0" smtClean="0">
                <a:latin typeface="Comic Sans MS" pitchFamily="66" charset="0"/>
              </a:rPr>
              <a:t> and ended the terror.</a:t>
            </a:r>
            <a:r>
              <a:rPr lang="en-US" sz="2800" smtClean="0"/>
              <a:t>  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552450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Monotype Corsiva" pitchFamily="66" charset="0"/>
              </a:rPr>
              <a:t>Stage 4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514600"/>
            <a:ext cx="91440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800" smtClean="0">
                <a:latin typeface="Monotype Corsiva" pitchFamily="66" charset="0"/>
              </a:rPr>
              <a:t>The Directory</a:t>
            </a:r>
          </a:p>
          <a:p>
            <a:pPr eaLnBrk="1" hangingPunct="1">
              <a:lnSpc>
                <a:spcPct val="90000"/>
              </a:lnSpc>
            </a:pPr>
            <a:r>
              <a:rPr lang="en-US" sz="4800" smtClean="0">
                <a:latin typeface="Monotype Corsiva" pitchFamily="66" charset="0"/>
              </a:rPr>
              <a:t>1795-1799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endParaRPr lang="en-US" sz="4400" b="1" smtClean="0">
              <a:latin typeface="Monotype Corsiva" pitchFamily="66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839200" cy="2362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0" dirty="0" smtClean="0">
                <a:latin typeface="Comic Sans MS" pitchFamily="66" charset="0"/>
              </a:rPr>
              <a:t>The </a:t>
            </a:r>
            <a:r>
              <a:rPr lang="en-US" sz="3600" b="0" u="sng" dirty="0" smtClean="0">
                <a:latin typeface="Comic Sans MS" pitchFamily="66" charset="0"/>
              </a:rPr>
              <a:t>Bourgeois</a:t>
            </a:r>
            <a:r>
              <a:rPr lang="en-US" sz="3600" b="0" dirty="0" smtClean="0">
                <a:latin typeface="Comic Sans MS" pitchFamily="66" charset="0"/>
              </a:rPr>
              <a:t> (middle class)then </a:t>
            </a:r>
            <a:r>
              <a:rPr lang="en-US" sz="3600" b="0" u="sng" dirty="0" smtClean="0">
                <a:latin typeface="Comic Sans MS" pitchFamily="66" charset="0"/>
              </a:rPr>
              <a:t>formed </a:t>
            </a:r>
            <a:r>
              <a:rPr lang="en-US" sz="3600" b="0" dirty="0" smtClean="0">
                <a:latin typeface="Comic Sans MS" pitchFamily="66" charset="0"/>
              </a:rPr>
              <a:t>the </a:t>
            </a:r>
            <a:r>
              <a:rPr lang="en-US" sz="3600" b="0" i="1" u="sng" dirty="0" smtClean="0">
                <a:latin typeface="Comic Sans MS" pitchFamily="66" charset="0"/>
              </a:rPr>
              <a:t>Directory,</a:t>
            </a:r>
            <a:r>
              <a:rPr lang="en-US" sz="3600" b="0" u="sng" dirty="0" smtClean="0">
                <a:latin typeface="Comic Sans MS" pitchFamily="66" charset="0"/>
              </a:rPr>
              <a:t> which tried to restore order in France</a:t>
            </a:r>
            <a:endParaRPr lang="en-US" sz="3600" b="0" i="1" dirty="0" smtClean="0">
              <a:latin typeface="Comic Sans MS" pitchFamily="66" charset="0"/>
            </a:endParaRPr>
          </a:p>
          <a:p>
            <a:pPr eaLnBrk="1" hangingPunct="1"/>
            <a:endParaRPr lang="en-US" sz="3600" b="0" dirty="0" smtClean="0">
              <a:latin typeface="Comic Sans MS" pitchFamily="66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endParaRPr lang="en-US" sz="4400" b="1" smtClean="0">
              <a:latin typeface="Monotype Corsiva" pitchFamily="66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391400" cy="4038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0" smtClean="0">
                <a:latin typeface="Comic Sans MS" pitchFamily="66" charset="0"/>
              </a:rPr>
              <a:t>Moderate constitution</a:t>
            </a:r>
          </a:p>
          <a:p>
            <a:pPr eaLnBrk="1" hangingPunct="1">
              <a:buFontTx/>
              <a:buChar char="•"/>
            </a:pPr>
            <a:r>
              <a:rPr lang="en-US" sz="3600" b="0" smtClean="0">
                <a:latin typeface="Comic Sans MS" pitchFamily="66" charset="0"/>
              </a:rPr>
              <a:t>Riots suppressed</a:t>
            </a:r>
          </a:p>
          <a:p>
            <a:pPr eaLnBrk="1" hangingPunct="1">
              <a:buFontTx/>
              <a:buChar char="•"/>
            </a:pPr>
            <a:r>
              <a:rPr lang="en-US" sz="3600" b="0" smtClean="0">
                <a:latin typeface="Comic Sans MS" pitchFamily="66" charset="0"/>
              </a:rPr>
              <a:t>Corrupt leadership</a:t>
            </a:r>
          </a:p>
          <a:p>
            <a:pPr eaLnBrk="1" hangingPunct="1">
              <a:buFontTx/>
              <a:buChar char="•"/>
            </a:pPr>
            <a:r>
              <a:rPr lang="en-US" sz="3600" b="0" smtClean="0">
                <a:latin typeface="Comic Sans MS" pitchFamily="66" charset="0"/>
              </a:rPr>
              <a:t>Chaos threatened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552450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Monotype Corsiva" pitchFamily="66" charset="0"/>
              </a:rPr>
              <a:t>Stage 5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14600"/>
            <a:ext cx="9144000" cy="16764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Monotype Corsiva" pitchFamily="66" charset="0"/>
              </a:rPr>
              <a:t>Napoleon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6019" name="Picture 4" descr="french-revolution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17588"/>
            <a:ext cx="6019800" cy="557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0" name="Rectangle 7"/>
          <p:cNvSpPr>
            <a:spLocks noChangeArrowheads="1"/>
          </p:cNvSpPr>
          <p:nvPr/>
        </p:nvSpPr>
        <p:spPr bwMode="auto">
          <a:xfrm>
            <a:off x="1600200" y="6597650"/>
            <a:ext cx="3352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0" rIns="91400" bIns="45700" anchor="ctr">
            <a:spAutoFit/>
          </a:bodyPr>
          <a:lstStyle/>
          <a:p>
            <a:r>
              <a:rPr lang="en-US" sz="800">
                <a:hlinkClick r:id="rId3"/>
              </a:rPr>
              <a:t>http://worldhistoryatyhs.wikispaces.com/French+Revolution</a:t>
            </a:r>
            <a:endParaRPr lang="en-US" sz="800"/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38100"/>
            <a:ext cx="2819400" cy="18526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573088"/>
            <a:ext cx="3140075" cy="28892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2454275"/>
            <a:ext cx="3352800" cy="18526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29125"/>
            <a:ext cx="6019800" cy="14144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6038"/>
            <a:ext cx="1611313" cy="8191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876800" y="2895600"/>
            <a:ext cx="4038600" cy="1447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495800" y="4572000"/>
            <a:ext cx="4343400" cy="1981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343400" y="990600"/>
            <a:ext cx="3962400" cy="1752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066800"/>
          </a:xfrm>
        </p:spPr>
        <p:txBody>
          <a:bodyPr/>
          <a:lstStyle/>
          <a:p>
            <a:pPr eaLnBrk="1" hangingPunct="1"/>
            <a:r>
              <a:rPr lang="en-US" sz="4400" b="1" smtClean="0">
                <a:latin typeface="Monotype Corsiva" pitchFamily="66" charset="0"/>
              </a:rPr>
              <a:t>Estate System- Before the revolution, the estates were the social class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381000" y="1447800"/>
            <a:ext cx="3657600" cy="41910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4572000" y="1066800"/>
            <a:ext cx="3581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>
                <a:latin typeface="Comic Sans MS" pitchFamily="66" charset="0"/>
              </a:rPr>
              <a:t>1</a:t>
            </a:r>
            <a:r>
              <a:rPr lang="en-US" sz="2000" b="1" u="sng" baseline="30000">
                <a:latin typeface="Comic Sans MS" pitchFamily="66" charset="0"/>
              </a:rPr>
              <a:t>st</a:t>
            </a:r>
            <a:r>
              <a:rPr lang="en-US" sz="2000" b="1" u="sng">
                <a:latin typeface="Comic Sans MS" pitchFamily="66" charset="0"/>
              </a:rPr>
              <a:t> Estate</a:t>
            </a:r>
            <a:r>
              <a:rPr lang="en-US" sz="2000" b="1">
                <a:latin typeface="Comic Sans MS" pitchFamily="66" charset="0"/>
              </a:rPr>
              <a:t> – the clergy</a:t>
            </a:r>
          </a:p>
          <a:p>
            <a:pPr eaLnBrk="1" hangingPunct="1">
              <a:buFontTx/>
              <a:buChar char="•"/>
            </a:pPr>
            <a:r>
              <a:rPr lang="en-US" sz="2000" b="1">
                <a:latin typeface="Comic Sans MS" pitchFamily="66" charset="0"/>
              </a:rPr>
              <a:t>  150,000</a:t>
            </a:r>
          </a:p>
          <a:p>
            <a:pPr eaLnBrk="1" hangingPunct="1">
              <a:buFontTx/>
              <a:buChar char="•"/>
            </a:pPr>
            <a:r>
              <a:rPr lang="en-US" sz="2000" b="1">
                <a:latin typeface="Comic Sans MS" pitchFamily="66" charset="0"/>
              </a:rPr>
              <a:t>  owned 15% of the land</a:t>
            </a:r>
          </a:p>
          <a:p>
            <a:pPr eaLnBrk="1" hangingPunct="1">
              <a:buFontTx/>
              <a:buChar char="•"/>
            </a:pPr>
            <a:r>
              <a:rPr lang="en-US" sz="2000" b="1">
                <a:latin typeface="Comic Sans MS" pitchFamily="66" charset="0"/>
              </a:rPr>
              <a:t>  paid no taxes</a:t>
            </a:r>
            <a:endParaRPr lang="en-US" sz="2000" b="1" u="sng">
              <a:latin typeface="Comic Sans MS" pitchFamily="66" charset="0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4572000" y="4648200"/>
            <a:ext cx="43434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>
                <a:latin typeface="Comic Sans MS" pitchFamily="66" charset="0"/>
              </a:rPr>
              <a:t>3</a:t>
            </a:r>
            <a:r>
              <a:rPr lang="en-US" sz="2000" b="1" u="sng" baseline="30000">
                <a:latin typeface="Comic Sans MS" pitchFamily="66" charset="0"/>
              </a:rPr>
              <a:t>rd</a:t>
            </a:r>
            <a:r>
              <a:rPr lang="en-US" sz="2000" b="1" u="sng">
                <a:latin typeface="Comic Sans MS" pitchFamily="66" charset="0"/>
              </a:rPr>
              <a:t> Estate</a:t>
            </a:r>
            <a:r>
              <a:rPr lang="en-US" sz="2000" b="1">
                <a:latin typeface="Comic Sans MS" pitchFamily="66" charset="0"/>
              </a:rPr>
              <a:t> – everyone else</a:t>
            </a:r>
            <a:endParaRPr lang="en-US" sz="2000" b="1" u="sng"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r>
              <a:rPr lang="en-US" sz="2000" b="1">
                <a:latin typeface="Comic Sans MS" pitchFamily="66" charset="0"/>
              </a:rPr>
              <a:t>  22,500,000- 98% pop</a:t>
            </a:r>
          </a:p>
          <a:p>
            <a:pPr eaLnBrk="1" hangingPunct="1">
              <a:buFontTx/>
              <a:buChar char="•"/>
            </a:pPr>
            <a:r>
              <a:rPr lang="en-US" sz="2000" b="1">
                <a:latin typeface="Comic Sans MS" pitchFamily="66" charset="0"/>
              </a:rPr>
              <a:t>  bourgeoisie (middle class) – 8%</a:t>
            </a:r>
          </a:p>
          <a:p>
            <a:pPr eaLnBrk="1" hangingPunct="1">
              <a:buFontTx/>
              <a:buChar char="•"/>
            </a:pPr>
            <a:r>
              <a:rPr lang="en-US" sz="2000" b="1" i="1">
                <a:latin typeface="Comic Sans MS" pitchFamily="66" charset="0"/>
              </a:rPr>
              <a:t>  sans-culottes</a:t>
            </a:r>
            <a:r>
              <a:rPr lang="en-US" sz="2000" b="1">
                <a:latin typeface="Comic Sans MS" pitchFamily="66" charset="0"/>
              </a:rPr>
              <a:t> (urban workers)</a:t>
            </a:r>
            <a:endParaRPr lang="en-US" sz="2000" b="1" i="1"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r>
              <a:rPr lang="en-US" sz="2000" b="1">
                <a:latin typeface="Comic Sans MS" pitchFamily="66" charset="0"/>
              </a:rPr>
              <a:t>  peasants (farmers)</a:t>
            </a:r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1752600" y="2590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/>
          <a:lstStyle/>
          <a:p>
            <a:endParaRPr lang="en-US"/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>
            <a:off x="1981200" y="2133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/>
          <a:lstStyle/>
          <a:p>
            <a:endParaRPr lang="en-US"/>
          </a:p>
        </p:txBody>
      </p:sp>
      <p:cxnSp>
        <p:nvCxnSpPr>
          <p:cNvPr id="45067" name="AutoShape 12"/>
          <p:cNvCxnSpPr>
            <a:cxnSpLocks noChangeShapeType="1"/>
          </p:cNvCxnSpPr>
          <p:nvPr/>
        </p:nvCxnSpPr>
        <p:spPr bwMode="auto">
          <a:xfrm>
            <a:off x="2209800" y="1600200"/>
            <a:ext cx="2133600" cy="266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8" name="AutoShape 13"/>
          <p:cNvCxnSpPr>
            <a:cxnSpLocks noChangeShapeType="1"/>
          </p:cNvCxnSpPr>
          <p:nvPr/>
        </p:nvCxnSpPr>
        <p:spPr bwMode="auto">
          <a:xfrm>
            <a:off x="2590800" y="2209800"/>
            <a:ext cx="2286000" cy="1409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9" name="Line 14"/>
          <p:cNvSpPr>
            <a:spLocks noChangeShapeType="1"/>
          </p:cNvSpPr>
          <p:nvPr/>
        </p:nvSpPr>
        <p:spPr bwMode="auto">
          <a:xfrm flipH="1">
            <a:off x="37338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/>
          <a:lstStyle/>
          <a:p>
            <a:endParaRPr lang="en-US"/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4953000" y="2971800"/>
            <a:ext cx="3657600" cy="13239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>
                <a:latin typeface="Comic Sans MS" pitchFamily="66" charset="0"/>
              </a:rPr>
              <a:t>2</a:t>
            </a:r>
            <a:r>
              <a:rPr lang="en-US" sz="2000" b="1" u="sng" baseline="30000">
                <a:latin typeface="Comic Sans MS" pitchFamily="66" charset="0"/>
              </a:rPr>
              <a:t>nd</a:t>
            </a:r>
            <a:r>
              <a:rPr lang="en-US" sz="2000" b="1" u="sng">
                <a:latin typeface="Comic Sans MS" pitchFamily="66" charset="0"/>
              </a:rPr>
              <a:t> Estate</a:t>
            </a:r>
            <a:r>
              <a:rPr lang="en-US" sz="2000" b="1">
                <a:latin typeface="Comic Sans MS" pitchFamily="66" charset="0"/>
              </a:rPr>
              <a:t> – the nobility</a:t>
            </a:r>
          </a:p>
          <a:p>
            <a:pPr eaLnBrk="1" hangingPunct="1">
              <a:buFontTx/>
              <a:buChar char="•"/>
            </a:pPr>
            <a:r>
              <a:rPr lang="en-US" sz="2000" b="1">
                <a:latin typeface="Comic Sans MS" pitchFamily="66" charset="0"/>
              </a:rPr>
              <a:t>  350,000</a:t>
            </a:r>
          </a:p>
          <a:p>
            <a:pPr eaLnBrk="1" hangingPunct="1">
              <a:buFontTx/>
              <a:buChar char="•"/>
            </a:pPr>
            <a:r>
              <a:rPr lang="en-US" sz="2000" b="1">
                <a:latin typeface="Comic Sans MS" pitchFamily="66" charset="0"/>
              </a:rPr>
              <a:t>  owned 20% of the land</a:t>
            </a:r>
          </a:p>
          <a:p>
            <a:pPr eaLnBrk="1" hangingPunct="1">
              <a:buFontTx/>
              <a:buChar char="•"/>
            </a:pPr>
            <a:r>
              <a:rPr lang="en-US" sz="2000" b="1">
                <a:latin typeface="Comic Sans MS" pitchFamily="66" charset="0"/>
              </a:rPr>
              <a:t>  paid </a:t>
            </a:r>
            <a:r>
              <a:rPr lang="en-US" sz="2000" b="1" i="1">
                <a:latin typeface="Comic Sans MS" pitchFamily="66" charset="0"/>
              </a:rPr>
              <a:t>very </a:t>
            </a:r>
            <a:r>
              <a:rPr lang="en-US" sz="2000" b="1">
                <a:latin typeface="Comic Sans MS" pitchFamily="66" charset="0"/>
              </a:rPr>
              <a:t>few taxes</a:t>
            </a:r>
          </a:p>
        </p:txBody>
      </p:sp>
      <p:sp>
        <p:nvSpPr>
          <p:cNvPr id="45071" name="Text Box 16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20" grpId="0"/>
      <p:bldP spid="1157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mtClean="0"/>
              <a:t>The Three estates</a:t>
            </a:r>
          </a:p>
        </p:txBody>
      </p:sp>
      <p:pic>
        <p:nvPicPr>
          <p:cNvPr id="46083" name="Picture 4" descr="three_estates_p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66800"/>
            <a:ext cx="7620000" cy="557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762000" y="6477000"/>
            <a:ext cx="30940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r>
              <a:rPr lang="en-US" sz="800"/>
              <a:t>http://www.zunal.com/myaccount/uploads/three_estates_pic.jpg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  <p:sp>
        <p:nvSpPr>
          <p:cNvPr id="2" name="Freeform 1"/>
          <p:cNvSpPr/>
          <p:nvPr/>
        </p:nvSpPr>
        <p:spPr>
          <a:xfrm>
            <a:off x="9518650" y="5465763"/>
            <a:ext cx="3175" cy="0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9518650" y="5465763"/>
            <a:ext cx="3175" cy="0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838200"/>
          </a:xfrm>
        </p:spPr>
        <p:txBody>
          <a:bodyPr/>
          <a:lstStyle/>
          <a:p>
            <a:pPr eaLnBrk="1" hangingPunct="1"/>
            <a:r>
              <a:rPr lang="en-US" sz="4400" b="1" smtClean="0">
                <a:latin typeface="Monotype Corsiva" pitchFamily="66" charset="0"/>
              </a:rPr>
              <a:t>Louis XVI (1774-1792)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65288"/>
            <a:ext cx="4189413" cy="4887912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z="3600" b="0" smtClean="0">
                <a:latin typeface="Comic Sans MS" pitchFamily="66" charset="0"/>
              </a:rPr>
              <a:t>Good-natured  but weak and indecisive</a:t>
            </a:r>
          </a:p>
          <a:p>
            <a:pPr marL="0" indent="0" eaLnBrk="1" hangingPunct="1">
              <a:buFontTx/>
              <a:buChar char="•"/>
            </a:pPr>
            <a:r>
              <a:rPr lang="en-US" sz="3600" b="0" smtClean="0">
                <a:latin typeface="Comic Sans MS" pitchFamily="66" charset="0"/>
              </a:rPr>
              <a:t>Limited intelligence</a:t>
            </a:r>
          </a:p>
          <a:p>
            <a:pPr marL="0" indent="0" eaLnBrk="1" hangingPunct="1">
              <a:buFontTx/>
              <a:buChar char="•"/>
            </a:pPr>
            <a:r>
              <a:rPr lang="en-US" sz="3600" b="0" smtClean="0">
                <a:latin typeface="Comic Sans MS" pitchFamily="66" charset="0"/>
              </a:rPr>
              <a:t>Lacked self confidence</a:t>
            </a:r>
          </a:p>
        </p:txBody>
      </p:sp>
      <p:pic>
        <p:nvPicPr>
          <p:cNvPr id="47108" name="Picture 6" descr="louis-xv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066800"/>
            <a:ext cx="380365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4648200" y="6248400"/>
            <a:ext cx="2878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 anchor="ctr">
            <a:spAutoFit/>
          </a:bodyPr>
          <a:lstStyle/>
          <a:p>
            <a:r>
              <a:rPr lang="en-US" sz="800"/>
              <a:t>http://belgianbeershrimper.wordpress.com/people/louis-xvi/</a:t>
            </a:r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066800"/>
          </a:xfrm>
        </p:spPr>
        <p:txBody>
          <a:bodyPr/>
          <a:lstStyle/>
          <a:p>
            <a:pPr eaLnBrk="1" hangingPunct="1"/>
            <a:r>
              <a:rPr lang="en-US" sz="4400" b="1" smtClean="0">
                <a:latin typeface="Monotype Corsiva" pitchFamily="66" charset="0"/>
              </a:rPr>
              <a:t>Marie Antoinette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89413" cy="4572000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z="3600" b="0" dirty="0" smtClean="0">
                <a:latin typeface="Comic Sans MS" pitchFamily="66" charset="0"/>
              </a:rPr>
              <a:t>Hapsburg princess</a:t>
            </a:r>
          </a:p>
          <a:p>
            <a:pPr marL="0" indent="0" eaLnBrk="1" hangingPunct="1">
              <a:buFontTx/>
              <a:buChar char="•"/>
            </a:pPr>
            <a:r>
              <a:rPr lang="en-US" sz="3600" b="0" dirty="0" smtClean="0">
                <a:latin typeface="Comic Sans MS" pitchFamily="66" charset="0"/>
              </a:rPr>
              <a:t>Frivolous, meddlesome, and tactless</a:t>
            </a:r>
          </a:p>
        </p:txBody>
      </p:sp>
      <p:pic>
        <p:nvPicPr>
          <p:cNvPr id="48132" name="Picture 6" descr="Mar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1066800"/>
            <a:ext cx="41148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4800600" y="6178550"/>
            <a:ext cx="3968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0" rIns="91400" bIns="45700" anchor="ctr">
            <a:spAutoFit/>
          </a:bodyPr>
          <a:lstStyle/>
          <a:p>
            <a:r>
              <a:rPr lang="en-US" sz="900"/>
              <a:t>http://history.howstuffworks.com/european-history/french-revolution.htm/printable</a:t>
            </a: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8189913" y="658336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0" rIns="91400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Ms. Ramos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nch_flag">
  <a:themeElements>
    <a:clrScheme name="french_fl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ench_flag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ench_fl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nch_fla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nch_fl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nch_fla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nch_fla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nch_fla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nch_fla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nch_fla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nch_fla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nch_fla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nch_fla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nch_fla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french_flag</Template>
  <TotalTime>511</TotalTime>
  <Words>1120</Words>
  <Application>Microsoft Office PowerPoint</Application>
  <PresentationFormat>On-screen Show (4:3)</PresentationFormat>
  <Paragraphs>198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62" baseType="lpstr">
      <vt:lpstr>Aharoni</vt:lpstr>
      <vt:lpstr>Arial</vt:lpstr>
      <vt:lpstr>Arial Black</vt:lpstr>
      <vt:lpstr>Calibri</vt:lpstr>
      <vt:lpstr>Comic Sans MS</vt:lpstr>
      <vt:lpstr>Impact</vt:lpstr>
      <vt:lpstr>Monotype Corsiva</vt:lpstr>
      <vt:lpstr>Palatino Linotype</vt:lpstr>
      <vt:lpstr>Tahoma</vt:lpstr>
      <vt:lpstr>Times New Roman</vt:lpstr>
      <vt:lpstr>Verdana</vt:lpstr>
      <vt:lpstr>Wingdings</vt:lpstr>
      <vt:lpstr>french_flag</vt:lpstr>
      <vt:lpstr>Office Theme</vt:lpstr>
      <vt:lpstr>1_Office Theme</vt:lpstr>
      <vt:lpstr>2_Office Theme</vt:lpstr>
      <vt:lpstr>PowerPoint Presentation</vt:lpstr>
      <vt:lpstr>French Revolution</vt:lpstr>
      <vt:lpstr>Influence of Enlightenment &amp; Am Rev</vt:lpstr>
      <vt:lpstr>Myhaikuclass.com: Blog </vt:lpstr>
      <vt:lpstr>PowerPoint Presentation</vt:lpstr>
      <vt:lpstr>Estate System- Before the revolution, the estates were the social class</vt:lpstr>
      <vt:lpstr>The Three estates</vt:lpstr>
      <vt:lpstr>Louis XVI (1774-1792)</vt:lpstr>
      <vt:lpstr>Marie Antoinette</vt:lpstr>
      <vt:lpstr>PowerPoint Presentation</vt:lpstr>
      <vt:lpstr>Fiscal (Economic)Crisis</vt:lpstr>
      <vt:lpstr>The French Revolution</vt:lpstr>
      <vt:lpstr>Revolutionary Beliefs: Liberty, Equality, &amp; Fraternity</vt:lpstr>
      <vt:lpstr>Summary</vt:lpstr>
      <vt:lpstr>PowerPoint Presentation</vt:lpstr>
      <vt:lpstr>Stage 1</vt:lpstr>
      <vt:lpstr>Tennis Court Oath</vt:lpstr>
      <vt:lpstr>PowerPoint Presentation</vt:lpstr>
      <vt:lpstr>Storming of the Bastille</vt:lpstr>
      <vt:lpstr>Storming of the Bastille</vt:lpstr>
      <vt:lpstr>Storming of the Bastille</vt:lpstr>
      <vt:lpstr>PowerPoint Presentation</vt:lpstr>
      <vt:lpstr>PowerPoint Presentation</vt:lpstr>
      <vt:lpstr>Summary </vt:lpstr>
      <vt:lpstr>Stage 2</vt:lpstr>
      <vt:lpstr>Constitutional France</vt:lpstr>
      <vt:lpstr>PowerPoint Presentation</vt:lpstr>
      <vt:lpstr>Flight of the King</vt:lpstr>
      <vt:lpstr>PowerPoint Presentation</vt:lpstr>
      <vt:lpstr>Austria’s reaction – King Leopold</vt:lpstr>
      <vt:lpstr>PowerPoint Presentation</vt:lpstr>
      <vt:lpstr>PowerPoint Presentation</vt:lpstr>
      <vt:lpstr>PowerPoint Presentation</vt:lpstr>
      <vt:lpstr>Stage 3</vt:lpstr>
      <vt:lpstr>Guillotine </vt:lpstr>
      <vt:lpstr>Reign of Terror</vt:lpstr>
      <vt:lpstr>PowerPoint Presentation</vt:lpstr>
      <vt:lpstr>PowerPoint Presentation</vt:lpstr>
      <vt:lpstr>PowerPoint Presentation</vt:lpstr>
      <vt:lpstr>The Terror</vt:lpstr>
      <vt:lpstr>The Terror Ends</vt:lpstr>
      <vt:lpstr>Stage 4</vt:lpstr>
      <vt:lpstr>PowerPoint Presentation</vt:lpstr>
      <vt:lpstr>PowerPoint Presentation</vt:lpstr>
      <vt:lpstr>Stage 5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creator>Ramos</dc:creator>
  <cp:lastModifiedBy>Noor M. Khan</cp:lastModifiedBy>
  <cp:revision>32</cp:revision>
  <dcterms:created xsi:type="dcterms:W3CDTF">2010-11-16T23:34:00Z</dcterms:created>
  <dcterms:modified xsi:type="dcterms:W3CDTF">2014-09-18T19:56:07Z</dcterms:modified>
</cp:coreProperties>
</file>