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7" r:id="rId6"/>
    <p:sldId id="260" r:id="rId7"/>
    <p:sldId id="278" r:id="rId8"/>
    <p:sldId id="261" r:id="rId9"/>
    <p:sldId id="262" r:id="rId10"/>
    <p:sldId id="263" r:id="rId11"/>
    <p:sldId id="264" r:id="rId12"/>
    <p:sldId id="265" r:id="rId13"/>
    <p:sldId id="266" r:id="rId14"/>
    <p:sldId id="267" r:id="rId15"/>
    <p:sldId id="268" r:id="rId16"/>
    <p:sldId id="269" r:id="rId17"/>
    <p:sldId id="270" r:id="rId18"/>
    <p:sldId id="279" r:id="rId19"/>
    <p:sldId id="271" r:id="rId20"/>
    <p:sldId id="272" r:id="rId21"/>
    <p:sldId id="273" r:id="rId22"/>
    <p:sldId id="274" r:id="rId23"/>
    <p:sldId id="275" r:id="rId24"/>
    <p:sldId id="276" r:id="rId25"/>
  </p:sldIdLst>
  <p:sldSz cx="9144000" cy="6858000" type="screen4x3"/>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E4DB31-2300-4B6A-993C-69BD2BC5CC8A}" type="datetimeFigureOut">
              <a:rPr lang="en-US" smtClean="0"/>
              <a:pPr/>
              <a:t>10/6/2014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9A1FAB-15DE-4CF1-945A-1AD7E422F0C1}"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E4DB31-2300-4B6A-993C-69BD2BC5CC8A}" type="datetimeFigureOut">
              <a:rPr lang="en-US" smtClean="0"/>
              <a:pPr/>
              <a:t>10/6/2014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9A1FAB-15DE-4CF1-945A-1AD7E422F0C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E4DB31-2300-4B6A-993C-69BD2BC5CC8A}" type="datetimeFigureOut">
              <a:rPr lang="en-US" smtClean="0"/>
              <a:pPr/>
              <a:t>10/6/2014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9A1FAB-15DE-4CF1-945A-1AD7E422F0C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E4DB31-2300-4B6A-993C-69BD2BC5CC8A}" type="datetimeFigureOut">
              <a:rPr lang="en-US" smtClean="0"/>
              <a:pPr/>
              <a:t>10/6/2014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9A1FAB-15DE-4CF1-945A-1AD7E422F0C1}"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E4DB31-2300-4B6A-993C-69BD2BC5CC8A}" type="datetimeFigureOut">
              <a:rPr lang="en-US" smtClean="0"/>
              <a:pPr/>
              <a:t>10/6/2014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9A1FAB-15DE-4CF1-945A-1AD7E422F0C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E4DB31-2300-4B6A-993C-69BD2BC5CC8A}" type="datetimeFigureOut">
              <a:rPr lang="en-US" smtClean="0"/>
              <a:pPr/>
              <a:t>10/6/2014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9A1FAB-15DE-4CF1-945A-1AD7E422F0C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E4DB31-2300-4B6A-993C-69BD2BC5CC8A}" type="datetimeFigureOut">
              <a:rPr lang="en-US" smtClean="0"/>
              <a:pPr/>
              <a:t>10/6/2014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9A1FAB-15DE-4CF1-945A-1AD7E422F0C1}"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E4DB31-2300-4B6A-993C-69BD2BC5CC8A}" type="datetimeFigureOut">
              <a:rPr lang="en-US" smtClean="0"/>
              <a:pPr/>
              <a:t>10/6/2014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9A1FAB-15DE-4CF1-945A-1AD7E422F0C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E4DB31-2300-4B6A-993C-69BD2BC5CC8A}" type="datetimeFigureOut">
              <a:rPr lang="en-US" smtClean="0"/>
              <a:pPr/>
              <a:t>10/6/2014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9A1FAB-15DE-4CF1-945A-1AD7E422F0C1}"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E4DB31-2300-4B6A-993C-69BD2BC5CC8A}" type="datetimeFigureOut">
              <a:rPr lang="en-US" smtClean="0"/>
              <a:pPr/>
              <a:t>10/6/2014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9A1FAB-15DE-4CF1-945A-1AD7E422F0C1}"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E4DB31-2300-4B6A-993C-69BD2BC5CC8A}" type="datetimeFigureOut">
              <a:rPr lang="en-US" smtClean="0"/>
              <a:pPr/>
              <a:t>10/6/2014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9A1FAB-15DE-4CF1-945A-1AD7E422F0C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E4DB31-2300-4B6A-993C-69BD2BC5CC8A}" type="datetimeFigureOut">
              <a:rPr lang="en-US" smtClean="0"/>
              <a:pPr/>
              <a:t>10/6/2014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9A1FAB-15DE-4CF1-945A-1AD7E422F0C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4TWOIkEygWM"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gif"/></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2000"/>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8800" b="1" dirty="0" smtClean="0">
                <a:latin typeface="Juice ITC" pitchFamily="82" charset="0"/>
              </a:rPr>
              <a:t>AFRICA 600-1450</a:t>
            </a:r>
            <a:endParaRPr lang="en-US" sz="8800" b="1" dirty="0">
              <a:latin typeface="Juice ITC" pitchFamily="82" charset="0"/>
            </a:endParaRPr>
          </a:p>
        </p:txBody>
      </p:sp>
      <p:sp>
        <p:nvSpPr>
          <p:cNvPr id="3" name="Subtitle 2"/>
          <p:cNvSpPr>
            <a:spLocks noGrp="1"/>
          </p:cNvSpPr>
          <p:nvPr>
            <p:ph type="subTitle" idx="1"/>
          </p:nvPr>
        </p:nvSpPr>
        <p:spPr/>
        <p:txBody>
          <a:bodyPr/>
          <a:lstStyle/>
          <a:p>
            <a:r>
              <a:rPr lang="en-US" dirty="0" smtClean="0"/>
              <a:t>Unit 3 Section 1</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6000"/>
            <a:lum/>
          </a:blip>
          <a:srcRect/>
          <a:stretch>
            <a:fillRect l="-13000" r="-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1143000"/>
          </a:xfrm>
        </p:spPr>
        <p:txBody>
          <a:bodyPr>
            <a:normAutofit/>
          </a:bodyPr>
          <a:lstStyle/>
          <a:p>
            <a:r>
              <a:rPr lang="en-US" sz="5400" b="1" dirty="0" smtClean="0">
                <a:latin typeface="Narkisim" pitchFamily="34" charset="-79"/>
                <a:cs typeface="Narkisim" pitchFamily="34" charset="-79"/>
              </a:rPr>
              <a:t>More Basics</a:t>
            </a:r>
            <a:endParaRPr lang="en-US" sz="5400" b="1" dirty="0">
              <a:latin typeface="Narkisim" pitchFamily="34" charset="-79"/>
              <a:cs typeface="Narkisim" pitchFamily="34" charset="-79"/>
            </a:endParaRPr>
          </a:p>
        </p:txBody>
      </p:sp>
      <p:sp>
        <p:nvSpPr>
          <p:cNvPr id="5" name="Text Placeholder 4"/>
          <p:cNvSpPr>
            <a:spLocks noGrp="1"/>
          </p:cNvSpPr>
          <p:nvPr>
            <p:ph type="body" idx="1"/>
          </p:nvPr>
        </p:nvSpPr>
        <p:spPr/>
        <p:txBody>
          <a:bodyPr>
            <a:normAutofit/>
          </a:bodyPr>
          <a:lstStyle/>
          <a:p>
            <a:r>
              <a:rPr lang="en-US" sz="2800" dirty="0" smtClean="0"/>
              <a:t>Founder</a:t>
            </a:r>
            <a:endParaRPr lang="en-US" sz="2800" dirty="0"/>
          </a:p>
        </p:txBody>
      </p:sp>
      <p:sp>
        <p:nvSpPr>
          <p:cNvPr id="3" name="Content Placeholder 2"/>
          <p:cNvSpPr>
            <a:spLocks noGrp="1"/>
          </p:cNvSpPr>
          <p:nvPr>
            <p:ph sz="half" idx="2"/>
          </p:nvPr>
        </p:nvSpPr>
        <p:spPr>
          <a:xfrm>
            <a:off x="457200" y="2133600"/>
            <a:ext cx="4040188" cy="4571999"/>
          </a:xfrm>
        </p:spPr>
        <p:txBody>
          <a:bodyPr/>
          <a:lstStyle/>
          <a:p>
            <a:r>
              <a:rPr lang="en-US" dirty="0" smtClean="0"/>
              <a:t>Muhammad – “praised one”</a:t>
            </a:r>
          </a:p>
          <a:p>
            <a:pPr lvl="1"/>
            <a:r>
              <a:rPr lang="en-US" dirty="0" smtClean="0"/>
              <a:t>Prophet of Islam that received what later became the Qur’an and then shared this message with the Arabian people</a:t>
            </a:r>
          </a:p>
          <a:p>
            <a:pPr lvl="1"/>
            <a:r>
              <a:rPr lang="en-US" dirty="0" smtClean="0"/>
              <a:t>Considered by Muslims to be the final messenger of god</a:t>
            </a:r>
          </a:p>
          <a:p>
            <a:pPr lvl="1">
              <a:buNone/>
            </a:pPr>
            <a:endParaRPr lang="en-US" dirty="0"/>
          </a:p>
        </p:txBody>
      </p:sp>
      <p:sp>
        <p:nvSpPr>
          <p:cNvPr id="6" name="Text Placeholder 5"/>
          <p:cNvSpPr>
            <a:spLocks noGrp="1"/>
          </p:cNvSpPr>
          <p:nvPr>
            <p:ph type="body" sz="quarter" idx="3"/>
          </p:nvPr>
        </p:nvSpPr>
        <p:spPr/>
        <p:txBody>
          <a:bodyPr>
            <a:noAutofit/>
          </a:bodyPr>
          <a:lstStyle/>
          <a:p>
            <a:r>
              <a:rPr lang="en-US" dirty="0" smtClean="0"/>
              <a:t>Key Info for Islam &amp; Impact on Africa</a:t>
            </a:r>
            <a:endParaRPr lang="en-US" dirty="0"/>
          </a:p>
        </p:txBody>
      </p:sp>
      <p:sp>
        <p:nvSpPr>
          <p:cNvPr id="7" name="Content Placeholder 6"/>
          <p:cNvSpPr>
            <a:spLocks noGrp="1"/>
          </p:cNvSpPr>
          <p:nvPr>
            <p:ph sz="quarter" idx="4"/>
          </p:nvPr>
        </p:nvSpPr>
        <p:spPr>
          <a:xfrm>
            <a:off x="4645025" y="2174874"/>
            <a:ext cx="4041775" cy="4530725"/>
          </a:xfrm>
        </p:spPr>
        <p:txBody>
          <a:bodyPr>
            <a:normAutofit lnSpcReduction="10000"/>
          </a:bodyPr>
          <a:lstStyle/>
          <a:p>
            <a:r>
              <a:rPr lang="en-US" dirty="0" smtClean="0"/>
              <a:t>Began in Arabia (</a:t>
            </a:r>
            <a:r>
              <a:rPr lang="en-US" sz="1700" i="1" dirty="0" smtClean="0"/>
              <a:t>more discussion of the religion in Middle East Section</a:t>
            </a:r>
            <a:r>
              <a:rPr lang="en-US" dirty="0" smtClean="0"/>
              <a:t>)</a:t>
            </a:r>
          </a:p>
          <a:p>
            <a:r>
              <a:rPr lang="en-US" dirty="0" smtClean="0"/>
              <a:t>Monotheistic Faith</a:t>
            </a:r>
          </a:p>
          <a:p>
            <a:r>
              <a:rPr lang="en-US" dirty="0" smtClean="0"/>
              <a:t>5 pillars of Faith are required of the observant Muslims</a:t>
            </a:r>
          </a:p>
          <a:p>
            <a:r>
              <a:rPr lang="en-US" dirty="0" smtClean="0"/>
              <a:t>Mosques (house of worship) advocated education </a:t>
            </a:r>
          </a:p>
          <a:p>
            <a:pPr lvl="1"/>
            <a:r>
              <a:rPr lang="en-US" dirty="0" smtClean="0"/>
              <a:t>Increased literacy (both Arabic &amp; local languages) and use of books</a:t>
            </a:r>
          </a:p>
          <a:p>
            <a:pPr lvl="1"/>
            <a:r>
              <a:rPr lang="en-US" dirty="0" smtClean="0"/>
              <a:t>Expansion of study of science and medicine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5" presetClass="entr" presetSubtype="0"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 calcmode="lin" valueType="num">
                                      <p:cBhvr>
                                        <p:cTn id="20"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22" dur="1000" fill="hold"/>
                                        <p:tgtEl>
                                          <p:spTgt spid="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4" fill="hold">
                      <p:stCondLst>
                        <p:cond delay="indefinite"/>
                      </p:stCondLst>
                      <p:childTnLst>
                        <p:par>
                          <p:cTn id="25" fill="hold">
                            <p:stCondLst>
                              <p:cond delay="0"/>
                            </p:stCondLst>
                            <p:childTnLst>
                              <p:par>
                                <p:cTn id="26" presetID="15" presetClass="entr" presetSubtype="0" fill="hold" nodeType="clickEffect">
                                  <p:stCondLst>
                                    <p:cond delay="0"/>
                                  </p:stCondLst>
                                  <p:childTnLst>
                                    <p:set>
                                      <p:cBhvr>
                                        <p:cTn id="27" dur="1" fill="hold">
                                          <p:stCondLst>
                                            <p:cond delay="0"/>
                                          </p:stCondLst>
                                        </p:cTn>
                                        <p:tgtEl>
                                          <p:spTgt spid="7">
                                            <p:txEl>
                                              <p:pRg st="1" end="1"/>
                                            </p:txEl>
                                          </p:spTgt>
                                        </p:tgtEl>
                                        <p:attrNameLst>
                                          <p:attrName>style.visibility</p:attrName>
                                        </p:attrNameLst>
                                      </p:cBhvr>
                                      <p:to>
                                        <p:strVal val="visible"/>
                                      </p:to>
                                    </p:set>
                                    <p:anim calcmode="lin" valueType="num">
                                      <p:cBhvr>
                                        <p:cTn id="28"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29"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30" dur="1000" fill="hold"/>
                                        <p:tgtEl>
                                          <p:spTgt spid="7">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7">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2" fill="hold">
                      <p:stCondLst>
                        <p:cond delay="indefinite"/>
                      </p:stCondLst>
                      <p:childTnLst>
                        <p:par>
                          <p:cTn id="33" fill="hold">
                            <p:stCondLst>
                              <p:cond delay="0"/>
                            </p:stCondLst>
                            <p:childTnLst>
                              <p:par>
                                <p:cTn id="34" presetID="15" presetClass="entr" presetSubtype="0" fill="hold" nodeType="clickEffect">
                                  <p:stCondLst>
                                    <p:cond delay="0"/>
                                  </p:stCondLst>
                                  <p:childTnLst>
                                    <p:set>
                                      <p:cBhvr>
                                        <p:cTn id="35" dur="1" fill="hold">
                                          <p:stCondLst>
                                            <p:cond delay="0"/>
                                          </p:stCondLst>
                                        </p:cTn>
                                        <p:tgtEl>
                                          <p:spTgt spid="7">
                                            <p:txEl>
                                              <p:pRg st="2" end="2"/>
                                            </p:txEl>
                                          </p:spTgt>
                                        </p:tgtEl>
                                        <p:attrNameLst>
                                          <p:attrName>style.visibility</p:attrName>
                                        </p:attrNameLst>
                                      </p:cBhvr>
                                      <p:to>
                                        <p:strVal val="visible"/>
                                      </p:to>
                                    </p:set>
                                    <p:anim calcmode="lin" valueType="num">
                                      <p:cBhvr>
                                        <p:cTn id="36"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37"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38" dur="1000" fill="hold"/>
                                        <p:tgtEl>
                                          <p:spTgt spid="7">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7">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0" fill="hold">
                      <p:stCondLst>
                        <p:cond delay="indefinite"/>
                      </p:stCondLst>
                      <p:childTnLst>
                        <p:par>
                          <p:cTn id="41" fill="hold">
                            <p:stCondLst>
                              <p:cond delay="0"/>
                            </p:stCondLst>
                            <p:childTnLst>
                              <p:par>
                                <p:cTn id="42" presetID="15" presetClass="entr" presetSubtype="0" fill="hold" nodeType="clickEffect">
                                  <p:stCondLst>
                                    <p:cond delay="0"/>
                                  </p:stCondLst>
                                  <p:childTnLst>
                                    <p:set>
                                      <p:cBhvr>
                                        <p:cTn id="43" dur="1" fill="hold">
                                          <p:stCondLst>
                                            <p:cond delay="0"/>
                                          </p:stCondLst>
                                        </p:cTn>
                                        <p:tgtEl>
                                          <p:spTgt spid="7">
                                            <p:txEl>
                                              <p:pRg st="3" end="3"/>
                                            </p:txEl>
                                          </p:spTgt>
                                        </p:tgtEl>
                                        <p:attrNameLst>
                                          <p:attrName>style.visibility</p:attrName>
                                        </p:attrNameLst>
                                      </p:cBhvr>
                                      <p:to>
                                        <p:strVal val="visible"/>
                                      </p:to>
                                    </p:set>
                                    <p:anim calcmode="lin" valueType="num">
                                      <p:cBhvr>
                                        <p:cTn id="44" dur="1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45" dur="1000" fill="hold"/>
                                        <p:tgtEl>
                                          <p:spTgt spid="7">
                                            <p:txEl>
                                              <p:pRg st="3" end="3"/>
                                            </p:txEl>
                                          </p:spTgt>
                                        </p:tgtEl>
                                        <p:attrNameLst>
                                          <p:attrName>ppt_h</p:attrName>
                                        </p:attrNameLst>
                                      </p:cBhvr>
                                      <p:tavLst>
                                        <p:tav tm="0">
                                          <p:val>
                                            <p:fltVal val="0"/>
                                          </p:val>
                                        </p:tav>
                                        <p:tav tm="100000">
                                          <p:val>
                                            <p:strVal val="#ppt_h"/>
                                          </p:val>
                                        </p:tav>
                                      </p:tavLst>
                                    </p:anim>
                                    <p:anim calcmode="lin" valueType="num">
                                      <p:cBhvr>
                                        <p:cTn id="46" dur="1000" fill="hold"/>
                                        <p:tgtEl>
                                          <p:spTgt spid="7">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7">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8" fill="hold">
                      <p:stCondLst>
                        <p:cond delay="indefinite"/>
                      </p:stCondLst>
                      <p:childTnLst>
                        <p:par>
                          <p:cTn id="49" fill="hold">
                            <p:stCondLst>
                              <p:cond delay="0"/>
                            </p:stCondLst>
                            <p:childTnLst>
                              <p:par>
                                <p:cTn id="50" presetID="15" presetClass="entr" presetSubtype="0" fill="hold" nodeType="clickEffect">
                                  <p:stCondLst>
                                    <p:cond delay="0"/>
                                  </p:stCondLst>
                                  <p:childTnLst>
                                    <p:set>
                                      <p:cBhvr>
                                        <p:cTn id="51" dur="1" fill="hold">
                                          <p:stCondLst>
                                            <p:cond delay="0"/>
                                          </p:stCondLst>
                                        </p:cTn>
                                        <p:tgtEl>
                                          <p:spTgt spid="7">
                                            <p:txEl>
                                              <p:pRg st="4" end="4"/>
                                            </p:txEl>
                                          </p:spTgt>
                                        </p:tgtEl>
                                        <p:attrNameLst>
                                          <p:attrName>style.visibility</p:attrName>
                                        </p:attrNameLst>
                                      </p:cBhvr>
                                      <p:to>
                                        <p:strVal val="visible"/>
                                      </p:to>
                                    </p:set>
                                    <p:anim calcmode="lin" valueType="num">
                                      <p:cBhvr>
                                        <p:cTn id="52" dur="1000" fill="hold"/>
                                        <p:tgtEl>
                                          <p:spTgt spid="7">
                                            <p:txEl>
                                              <p:pRg st="4" end="4"/>
                                            </p:txEl>
                                          </p:spTgt>
                                        </p:tgtEl>
                                        <p:attrNameLst>
                                          <p:attrName>ppt_w</p:attrName>
                                        </p:attrNameLst>
                                      </p:cBhvr>
                                      <p:tavLst>
                                        <p:tav tm="0">
                                          <p:val>
                                            <p:fltVal val="0"/>
                                          </p:val>
                                        </p:tav>
                                        <p:tav tm="100000">
                                          <p:val>
                                            <p:strVal val="#ppt_w"/>
                                          </p:val>
                                        </p:tav>
                                      </p:tavLst>
                                    </p:anim>
                                    <p:anim calcmode="lin" valueType="num">
                                      <p:cBhvr>
                                        <p:cTn id="53" dur="1000" fill="hold"/>
                                        <p:tgtEl>
                                          <p:spTgt spid="7">
                                            <p:txEl>
                                              <p:pRg st="4" end="4"/>
                                            </p:txEl>
                                          </p:spTgt>
                                        </p:tgtEl>
                                        <p:attrNameLst>
                                          <p:attrName>ppt_h</p:attrName>
                                        </p:attrNameLst>
                                      </p:cBhvr>
                                      <p:tavLst>
                                        <p:tav tm="0">
                                          <p:val>
                                            <p:fltVal val="0"/>
                                          </p:val>
                                        </p:tav>
                                        <p:tav tm="100000">
                                          <p:val>
                                            <p:strVal val="#ppt_h"/>
                                          </p:val>
                                        </p:tav>
                                      </p:tavLst>
                                    </p:anim>
                                    <p:anim calcmode="lin" valueType="num">
                                      <p:cBhvr>
                                        <p:cTn id="54" dur="1000" fill="hold"/>
                                        <p:tgtEl>
                                          <p:spTgt spid="7">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55" dur="1000" fill="hold"/>
                                        <p:tgtEl>
                                          <p:spTgt spid="7">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6" fill="hold">
                      <p:stCondLst>
                        <p:cond delay="indefinite"/>
                      </p:stCondLst>
                      <p:childTnLst>
                        <p:par>
                          <p:cTn id="57" fill="hold">
                            <p:stCondLst>
                              <p:cond delay="0"/>
                            </p:stCondLst>
                            <p:childTnLst>
                              <p:par>
                                <p:cTn id="58" presetID="15" presetClass="entr" presetSubtype="0" fill="hold" nodeType="clickEffect">
                                  <p:stCondLst>
                                    <p:cond delay="0"/>
                                  </p:stCondLst>
                                  <p:childTnLst>
                                    <p:set>
                                      <p:cBhvr>
                                        <p:cTn id="59" dur="1" fill="hold">
                                          <p:stCondLst>
                                            <p:cond delay="0"/>
                                          </p:stCondLst>
                                        </p:cTn>
                                        <p:tgtEl>
                                          <p:spTgt spid="7">
                                            <p:txEl>
                                              <p:pRg st="5" end="5"/>
                                            </p:txEl>
                                          </p:spTgt>
                                        </p:tgtEl>
                                        <p:attrNameLst>
                                          <p:attrName>style.visibility</p:attrName>
                                        </p:attrNameLst>
                                      </p:cBhvr>
                                      <p:to>
                                        <p:strVal val="visible"/>
                                      </p:to>
                                    </p:set>
                                    <p:anim calcmode="lin" valueType="num">
                                      <p:cBhvr>
                                        <p:cTn id="60" dur="1000" fill="hold"/>
                                        <p:tgtEl>
                                          <p:spTgt spid="7">
                                            <p:txEl>
                                              <p:pRg st="5" end="5"/>
                                            </p:txEl>
                                          </p:spTgt>
                                        </p:tgtEl>
                                        <p:attrNameLst>
                                          <p:attrName>ppt_w</p:attrName>
                                        </p:attrNameLst>
                                      </p:cBhvr>
                                      <p:tavLst>
                                        <p:tav tm="0">
                                          <p:val>
                                            <p:fltVal val="0"/>
                                          </p:val>
                                        </p:tav>
                                        <p:tav tm="100000">
                                          <p:val>
                                            <p:strVal val="#ppt_w"/>
                                          </p:val>
                                        </p:tav>
                                      </p:tavLst>
                                    </p:anim>
                                    <p:anim calcmode="lin" valueType="num">
                                      <p:cBhvr>
                                        <p:cTn id="61" dur="1000" fill="hold"/>
                                        <p:tgtEl>
                                          <p:spTgt spid="7">
                                            <p:txEl>
                                              <p:pRg st="5" end="5"/>
                                            </p:txEl>
                                          </p:spTgt>
                                        </p:tgtEl>
                                        <p:attrNameLst>
                                          <p:attrName>ppt_h</p:attrName>
                                        </p:attrNameLst>
                                      </p:cBhvr>
                                      <p:tavLst>
                                        <p:tav tm="0">
                                          <p:val>
                                            <p:fltVal val="0"/>
                                          </p:val>
                                        </p:tav>
                                        <p:tav tm="100000">
                                          <p:val>
                                            <p:strVal val="#ppt_h"/>
                                          </p:val>
                                        </p:tav>
                                      </p:tavLst>
                                    </p:anim>
                                    <p:anim calcmode="lin" valueType="num">
                                      <p:cBhvr>
                                        <p:cTn id="62" dur="1000" fill="hold"/>
                                        <p:tgtEl>
                                          <p:spTgt spid="7">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7">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6000"/>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atin typeface="Juice ITC" pitchFamily="82" charset="0"/>
              </a:rPr>
              <a:t>SPREAD OF RELIGION</a:t>
            </a:r>
            <a:endParaRPr lang="en-US" sz="6000" b="1" dirty="0">
              <a:latin typeface="Juice ITC" pitchFamily="82" charset="0"/>
            </a:endParaRPr>
          </a:p>
        </p:txBody>
      </p:sp>
      <p:sp>
        <p:nvSpPr>
          <p:cNvPr id="3" name="Content Placeholder 2"/>
          <p:cNvSpPr>
            <a:spLocks noGrp="1"/>
          </p:cNvSpPr>
          <p:nvPr>
            <p:ph idx="1"/>
          </p:nvPr>
        </p:nvSpPr>
        <p:spPr>
          <a:xfrm>
            <a:off x="457200" y="1600200"/>
            <a:ext cx="8229600" cy="4953000"/>
          </a:xfrm>
        </p:spPr>
        <p:txBody>
          <a:bodyPr>
            <a:normAutofit fontScale="85000" lnSpcReduction="10000"/>
          </a:bodyPr>
          <a:lstStyle/>
          <a:p>
            <a:r>
              <a:rPr lang="en-US" dirty="0" smtClean="0"/>
              <a:t>Other religions had influence as well; </a:t>
            </a:r>
          </a:p>
          <a:p>
            <a:pPr lvl="1"/>
            <a:r>
              <a:rPr lang="en-US" dirty="0" smtClean="0"/>
              <a:t>In East Africa, Christianity maintained a stronghold in Ethiopia although the Christian Nubian kingdoms along the upper Nile conquered in the name of Islam</a:t>
            </a:r>
          </a:p>
          <a:p>
            <a:r>
              <a:rPr lang="en-US" dirty="0" smtClean="0"/>
              <a:t>However, throughout the whole of Sub-Saharan region, and the east coast of Africa in particular, most Africans were introduced to Islam </a:t>
            </a:r>
            <a:r>
              <a:rPr lang="en-US" u="sng" dirty="0" smtClean="0"/>
              <a:t>peacefully</a:t>
            </a:r>
          </a:p>
          <a:p>
            <a:r>
              <a:rPr lang="en-US" dirty="0" smtClean="0"/>
              <a:t>Economic interaction produced personal relationships that in turn provided opportunities for conversion</a:t>
            </a:r>
          </a:p>
          <a:p>
            <a:r>
              <a:rPr lang="en-US" dirty="0" smtClean="0"/>
              <a:t>The teachings of Islam and Islamic methods of managing empires and cities appealed to African merchants and political leaders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C9FCB">
                <a:alpha val="37000"/>
              </a:srgbClr>
            </a:gs>
            <a:gs pos="13000">
              <a:srgbClr val="F8B049">
                <a:alpha val="50000"/>
              </a:srgbClr>
            </a:gs>
            <a:gs pos="21001">
              <a:srgbClr val="F8B049">
                <a:alpha val="40000"/>
              </a:srgbClr>
            </a:gs>
            <a:gs pos="63000">
              <a:srgbClr val="FEE7F2">
                <a:alpha val="52000"/>
              </a:srgbClr>
            </a:gs>
            <a:gs pos="67000">
              <a:srgbClr val="F952A0">
                <a:alpha val="48000"/>
              </a:srgbClr>
            </a:gs>
            <a:gs pos="69000">
              <a:srgbClr val="C50849">
                <a:alpha val="32000"/>
              </a:srgbClr>
            </a:gs>
            <a:gs pos="82001">
              <a:srgbClr val="B43E85">
                <a:alpha val="31000"/>
              </a:srgbClr>
            </a:gs>
            <a:gs pos="100000">
              <a:srgbClr val="F8B049">
                <a:alpha val="62000"/>
              </a:srgb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atin typeface="Juice ITC" pitchFamily="82" charset="0"/>
              </a:rPr>
              <a:t>ADOPTION OF ISLAM</a:t>
            </a:r>
            <a:endParaRPr lang="en-US" sz="6000" b="1" dirty="0">
              <a:latin typeface="Juice ITC" pitchFamily="82" charset="0"/>
            </a:endParaRPr>
          </a:p>
        </p:txBody>
      </p:sp>
      <p:sp>
        <p:nvSpPr>
          <p:cNvPr id="3" name="Content Placeholder 2"/>
          <p:cNvSpPr>
            <a:spLocks noGrp="1"/>
          </p:cNvSpPr>
          <p:nvPr>
            <p:ph idx="1"/>
          </p:nvPr>
        </p:nvSpPr>
        <p:spPr>
          <a:xfrm>
            <a:off x="2895600" y="1600200"/>
            <a:ext cx="6019800" cy="5029200"/>
          </a:xfrm>
        </p:spPr>
        <p:txBody>
          <a:bodyPr>
            <a:normAutofit fontScale="85000" lnSpcReduction="20000"/>
          </a:bodyPr>
          <a:lstStyle/>
          <a:p>
            <a:r>
              <a:rPr lang="en-US" dirty="0" smtClean="0"/>
              <a:t>The 1</a:t>
            </a:r>
            <a:r>
              <a:rPr lang="en-US" baseline="30000" dirty="0" smtClean="0"/>
              <a:t>st</a:t>
            </a:r>
            <a:r>
              <a:rPr lang="en-US" dirty="0" smtClean="0"/>
              <a:t> Sub-Saharan place where Islam was adopted was </a:t>
            </a:r>
            <a:r>
              <a:rPr lang="en-US" dirty="0" err="1" smtClean="0"/>
              <a:t>Takrur</a:t>
            </a:r>
            <a:r>
              <a:rPr lang="en-US" dirty="0" smtClean="0"/>
              <a:t>, in 1030</a:t>
            </a:r>
          </a:p>
          <a:p>
            <a:r>
              <a:rPr lang="en-US" dirty="0" smtClean="0"/>
              <a:t>By 1200, King </a:t>
            </a:r>
            <a:r>
              <a:rPr lang="en-US" dirty="0" err="1" smtClean="0"/>
              <a:t>Sumanguru</a:t>
            </a:r>
            <a:r>
              <a:rPr lang="en-US" dirty="0" smtClean="0"/>
              <a:t> had increased the status of </a:t>
            </a:r>
            <a:r>
              <a:rPr lang="en-US" dirty="0" err="1" smtClean="0"/>
              <a:t>Takrur</a:t>
            </a:r>
            <a:r>
              <a:rPr lang="en-US" dirty="0" smtClean="0"/>
              <a:t> and in 1240, </a:t>
            </a:r>
            <a:r>
              <a:rPr lang="en-US" dirty="0" err="1" smtClean="0"/>
              <a:t>Sundiata</a:t>
            </a:r>
            <a:r>
              <a:rPr lang="en-US" dirty="0" smtClean="0"/>
              <a:t> of the </a:t>
            </a:r>
            <a:r>
              <a:rPr lang="en-US" dirty="0" err="1" smtClean="0"/>
              <a:t>Manlinke</a:t>
            </a:r>
            <a:r>
              <a:rPr lang="en-US" dirty="0" smtClean="0"/>
              <a:t> people defeated </a:t>
            </a:r>
            <a:r>
              <a:rPr lang="en-US" dirty="0" err="1" smtClean="0"/>
              <a:t>Sumanguru</a:t>
            </a:r>
            <a:endParaRPr lang="en-US" dirty="0" smtClean="0"/>
          </a:p>
          <a:p>
            <a:r>
              <a:rPr lang="en-US" dirty="0" smtClean="0"/>
              <a:t>Both </a:t>
            </a:r>
            <a:r>
              <a:rPr lang="en-US" dirty="0" err="1" smtClean="0"/>
              <a:t>Sumanguru</a:t>
            </a:r>
            <a:r>
              <a:rPr lang="en-US" dirty="0" smtClean="0"/>
              <a:t> and </a:t>
            </a:r>
            <a:r>
              <a:rPr lang="en-US" dirty="0" err="1" smtClean="0"/>
              <a:t>Sundiata</a:t>
            </a:r>
            <a:r>
              <a:rPr lang="en-US" dirty="0" smtClean="0"/>
              <a:t> were Muslims who had peacefully converted to Islam before the empire was established </a:t>
            </a:r>
          </a:p>
          <a:p>
            <a:r>
              <a:rPr lang="en-US" dirty="0" err="1" smtClean="0"/>
              <a:t>Sundiata’s</a:t>
            </a:r>
            <a:r>
              <a:rPr lang="en-US" dirty="0" smtClean="0"/>
              <a:t> continued conquests brought about the birth of the Mali Empire</a:t>
            </a:r>
            <a:endParaRPr lang="en-US" dirty="0"/>
          </a:p>
        </p:txBody>
      </p:sp>
      <p:pic>
        <p:nvPicPr>
          <p:cNvPr id="4" name="Picture 3" descr="sumanguru_1.jpg"/>
          <p:cNvPicPr>
            <a:picLocks noChangeAspect="1"/>
          </p:cNvPicPr>
          <p:nvPr/>
        </p:nvPicPr>
        <p:blipFill>
          <a:blip r:embed="rId2" cstate="print"/>
          <a:stretch>
            <a:fillRect/>
          </a:stretch>
        </p:blipFill>
        <p:spPr>
          <a:xfrm>
            <a:off x="304800" y="1752600"/>
            <a:ext cx="2489200" cy="3746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righ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righ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righ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4000"/>
            <a:lum/>
          </a:blip>
          <a:srcRect/>
          <a:stretch>
            <a:fillRect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6000" b="1" dirty="0" smtClean="0">
                <a:latin typeface="Juice ITC" pitchFamily="82" charset="0"/>
              </a:rPr>
              <a:t>Mali Empire and Wealth</a:t>
            </a:r>
            <a:endParaRPr lang="en-US" sz="6000" b="1" dirty="0">
              <a:latin typeface="Juice ITC" pitchFamily="82" charset="0"/>
            </a:endParaRPr>
          </a:p>
        </p:txBody>
      </p:sp>
      <p:sp>
        <p:nvSpPr>
          <p:cNvPr id="3" name="Content Placeholder 2"/>
          <p:cNvSpPr>
            <a:spLocks noGrp="1"/>
          </p:cNvSpPr>
          <p:nvPr>
            <p:ph idx="1"/>
          </p:nvPr>
        </p:nvSpPr>
        <p:spPr>
          <a:xfrm>
            <a:off x="228600" y="1219200"/>
            <a:ext cx="8610600" cy="5638800"/>
          </a:xfrm>
        </p:spPr>
        <p:txBody>
          <a:bodyPr>
            <a:normAutofit fontScale="77500" lnSpcReduction="20000"/>
          </a:bodyPr>
          <a:lstStyle/>
          <a:p>
            <a:r>
              <a:rPr lang="en-US" dirty="0" smtClean="0"/>
              <a:t>Like many other earlier &amp; contemporary Muslim empires, Mali’s wealth derived largely from trade – not only from the sale of goods but also from the strategic control of the actual trade routes</a:t>
            </a:r>
          </a:p>
          <a:p>
            <a:pPr lvl="1"/>
            <a:r>
              <a:rPr lang="en-US" dirty="0" smtClean="0"/>
              <a:t>As in Ghana, agriculture met basic needs; again, a river was the source of both physical &amp; economic life</a:t>
            </a:r>
          </a:p>
          <a:p>
            <a:pPr lvl="1"/>
            <a:r>
              <a:rPr lang="en-US" dirty="0" smtClean="0"/>
              <a:t>But Mali, with the trading area of the upper Niger as well as the gold fields of the Niger, controlled even more precious territory than Ghana did</a:t>
            </a:r>
          </a:p>
          <a:p>
            <a:r>
              <a:rPr lang="en-US" dirty="0" smtClean="0"/>
              <a:t>Mali also had strong Muslim political and merchant classes that interacted well with North African Muslim traders </a:t>
            </a:r>
          </a:p>
          <a:p>
            <a:r>
              <a:rPr lang="en-US" dirty="0" smtClean="0"/>
              <a:t>This combination of strategic control of key economic resources and established trading relationships brought astronomical wealth to the empire</a:t>
            </a:r>
          </a:p>
          <a:p>
            <a:r>
              <a:rPr lang="en-US" dirty="0" smtClean="0"/>
              <a:t>Mansa Kankan Musa, who ruled Mali from 1312 – 1337, took so much gold with him on a pilgrimage to Mecca in 1324 that the value of gold in Cairo was reduced for years to come.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4000"/>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7543800" cy="1143000"/>
          </a:xfrm>
        </p:spPr>
        <p:txBody>
          <a:bodyPr>
            <a:normAutofit/>
          </a:bodyPr>
          <a:lstStyle/>
          <a:p>
            <a:r>
              <a:rPr lang="en-US" sz="6000" b="1" dirty="0" smtClean="0">
                <a:latin typeface="Juice ITC" pitchFamily="82" charset="0"/>
              </a:rPr>
              <a:t>MANSA MUSA &amp; IBN BATTUTA</a:t>
            </a:r>
            <a:endParaRPr lang="en-US" sz="6000" b="1" dirty="0">
              <a:latin typeface="Juice ITC" pitchFamily="82" charset="0"/>
            </a:endParaRPr>
          </a:p>
        </p:txBody>
      </p:sp>
      <p:sp>
        <p:nvSpPr>
          <p:cNvPr id="3" name="Content Placeholder 2"/>
          <p:cNvSpPr>
            <a:spLocks noGrp="1"/>
          </p:cNvSpPr>
          <p:nvPr>
            <p:ph idx="1"/>
          </p:nvPr>
        </p:nvSpPr>
        <p:spPr>
          <a:xfrm>
            <a:off x="0" y="1447800"/>
            <a:ext cx="8991600" cy="5410200"/>
          </a:xfrm>
        </p:spPr>
        <p:txBody>
          <a:bodyPr>
            <a:normAutofit fontScale="77500" lnSpcReduction="20000"/>
          </a:bodyPr>
          <a:lstStyle/>
          <a:p>
            <a:r>
              <a:rPr lang="en-US" dirty="0" smtClean="0"/>
              <a:t>Mansa Kankan Musa’s rule illustrates both Mali’s wealth and the extent to which Islam permeated all aspects of administrative life, from law to military systems.</a:t>
            </a:r>
          </a:p>
          <a:p>
            <a:r>
              <a:rPr lang="en-US" dirty="0" smtClean="0"/>
              <a:t>Upon return from his pilgrimage, Musa sponsored the building of schools in many of the cities of the empire, and his successors ran a government that was praised for its effectiveness</a:t>
            </a:r>
          </a:p>
          <a:p>
            <a:r>
              <a:rPr lang="en-US" dirty="0" smtClean="0"/>
              <a:t>One of the reasons historians know so much about Mali is because of the journals of </a:t>
            </a:r>
            <a:r>
              <a:rPr lang="en-US" dirty="0" err="1" smtClean="0"/>
              <a:t>ibn</a:t>
            </a:r>
            <a:r>
              <a:rPr lang="en-US" dirty="0" smtClean="0"/>
              <a:t> </a:t>
            </a:r>
            <a:r>
              <a:rPr lang="en-US" dirty="0" err="1" smtClean="0"/>
              <a:t>Battuta</a:t>
            </a:r>
            <a:r>
              <a:rPr lang="en-US" dirty="0" smtClean="0"/>
              <a:t> (1304-1369), a Muslim Scholar from Morocco</a:t>
            </a:r>
          </a:p>
          <a:p>
            <a:pPr lvl="1"/>
            <a:r>
              <a:rPr lang="en-US" dirty="0" smtClean="0"/>
              <a:t>He journeyed to Mecca to complete the Hajj (pilgrimage to Mecca, the home of the prophet) and went on to explore the Muslim world in the Middle East, Africa, and Asia, traveling 75,000 miles in 29 years</a:t>
            </a:r>
          </a:p>
          <a:p>
            <a:pPr lvl="1"/>
            <a:r>
              <a:rPr lang="en-US" dirty="0" smtClean="0"/>
              <a:t>His insights as the most traveled man of his time are invaluable in describing the Muslim world.  </a:t>
            </a:r>
          </a:p>
          <a:p>
            <a:pPr lvl="1"/>
            <a:r>
              <a:rPr lang="en-US" dirty="0" smtClean="0"/>
              <a:t>When </a:t>
            </a:r>
            <a:r>
              <a:rPr lang="en-US" dirty="0" err="1" smtClean="0"/>
              <a:t>ibn</a:t>
            </a:r>
            <a:r>
              <a:rPr lang="en-US" dirty="0" smtClean="0"/>
              <a:t> </a:t>
            </a:r>
            <a:r>
              <a:rPr lang="en-US" dirty="0" err="1" smtClean="0"/>
              <a:t>Battuta</a:t>
            </a:r>
            <a:r>
              <a:rPr lang="en-US" dirty="0" smtClean="0"/>
              <a:t> visited Mali, he credited the leadership of Mansa Suleiman, Mansa Kankan Musa’s successor, with the peace that permeated all the territories of the empire</a:t>
            </a:r>
            <a:endParaRPr lang="en-US" dirty="0"/>
          </a:p>
        </p:txBody>
      </p:sp>
      <p:sp>
        <p:nvSpPr>
          <p:cNvPr id="4" name="TextBox 3"/>
          <p:cNvSpPr txBox="1"/>
          <p:nvPr/>
        </p:nvSpPr>
        <p:spPr>
          <a:xfrm>
            <a:off x="7239000" y="0"/>
            <a:ext cx="1752600"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hlinkClick r:id="rId3"/>
              </a:rPr>
              <a:t>http://www.youtube.com/watch?v=4TWOIkEygWM</a:t>
            </a:r>
            <a:r>
              <a:rPr lang="en-US" dirty="0" smtClean="0"/>
              <a:t> – Mansa Musa Video</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4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atin typeface="Juice ITC" pitchFamily="82" charset="0"/>
              </a:rPr>
              <a:t>FALL OF THE MALI</a:t>
            </a:r>
            <a:endParaRPr lang="en-US" sz="6000" b="1" dirty="0">
              <a:latin typeface="Juice ITC" pitchFamily="82" charset="0"/>
            </a:endParaRPr>
          </a:p>
        </p:txBody>
      </p:sp>
      <p:sp>
        <p:nvSpPr>
          <p:cNvPr id="3" name="Content Placeholder 2"/>
          <p:cNvSpPr>
            <a:spLocks noGrp="1"/>
          </p:cNvSpPr>
          <p:nvPr>
            <p:ph idx="1"/>
          </p:nvPr>
        </p:nvSpPr>
        <p:spPr/>
        <p:txBody>
          <a:bodyPr/>
          <a:lstStyle/>
          <a:p>
            <a:r>
              <a:rPr lang="en-US" dirty="0" smtClean="0"/>
              <a:t>Unfortunately that peace did not last</a:t>
            </a:r>
          </a:p>
          <a:p>
            <a:r>
              <a:rPr lang="en-US" dirty="0" smtClean="0"/>
              <a:t>The rule of </a:t>
            </a:r>
            <a:r>
              <a:rPr lang="en-US" dirty="0" err="1" smtClean="0"/>
              <a:t>Suleiman’s</a:t>
            </a:r>
            <a:r>
              <a:rPr lang="en-US" dirty="0" smtClean="0"/>
              <a:t> successors opened the way for revolt by the various peoples who resented their domination by the </a:t>
            </a:r>
            <a:r>
              <a:rPr lang="en-US" dirty="0" err="1" smtClean="0"/>
              <a:t>Malinke</a:t>
            </a:r>
            <a:endParaRPr lang="en-US" dirty="0" smtClean="0"/>
          </a:p>
          <a:p>
            <a:r>
              <a:rPr lang="en-US" dirty="0" smtClean="0"/>
              <a:t>The </a:t>
            </a:r>
            <a:r>
              <a:rPr lang="en-US" dirty="0" err="1" smtClean="0"/>
              <a:t>Tuareg</a:t>
            </a:r>
            <a:r>
              <a:rPr lang="en-US" dirty="0" smtClean="0"/>
              <a:t> people sacked the great city of Timbuktu in 1433, and by 1500 </a:t>
            </a:r>
            <a:r>
              <a:rPr lang="en-US" dirty="0"/>
              <a:t>M</a:t>
            </a:r>
            <a:r>
              <a:rPr lang="en-US" dirty="0" smtClean="0"/>
              <a:t>ali was reduced to the home territory of the </a:t>
            </a:r>
            <a:r>
              <a:rPr lang="en-US" dirty="0" err="1" smtClean="0"/>
              <a:t>Malinke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FC9FCB">
                <a:alpha val="37000"/>
              </a:srgbClr>
            </a:gs>
            <a:gs pos="13000">
              <a:srgbClr val="F8B049">
                <a:alpha val="50000"/>
              </a:srgbClr>
            </a:gs>
            <a:gs pos="21001">
              <a:srgbClr val="F8B049">
                <a:alpha val="40000"/>
              </a:srgbClr>
            </a:gs>
            <a:gs pos="63000">
              <a:srgbClr val="FEE7F2">
                <a:alpha val="52000"/>
              </a:srgbClr>
            </a:gs>
            <a:gs pos="67000">
              <a:srgbClr val="F952A0">
                <a:alpha val="48000"/>
              </a:srgbClr>
            </a:gs>
            <a:gs pos="69000">
              <a:srgbClr val="C50849">
                <a:alpha val="32000"/>
              </a:srgbClr>
            </a:gs>
            <a:gs pos="82001">
              <a:srgbClr val="B43E85">
                <a:alpha val="31000"/>
              </a:srgbClr>
            </a:gs>
            <a:gs pos="100000">
              <a:srgbClr val="F8B049">
                <a:alpha val="62000"/>
              </a:srgbClr>
            </a:gs>
          </a:gsLst>
          <a:path path="circle">
            <a:fillToRect l="100000" t="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6000" b="1" dirty="0" smtClean="0">
                <a:latin typeface="Juice ITC" pitchFamily="82" charset="0"/>
              </a:rPr>
              <a:t>SPREAD OF ISLAM CONTINUES</a:t>
            </a:r>
            <a:endParaRPr lang="en-US" sz="6000" b="1" dirty="0">
              <a:latin typeface="Juice ITC" pitchFamily="82" charset="0"/>
            </a:endParaRPr>
          </a:p>
        </p:txBody>
      </p:sp>
      <p:sp>
        <p:nvSpPr>
          <p:cNvPr id="3" name="Content Placeholder 2"/>
          <p:cNvSpPr>
            <a:spLocks noGrp="1"/>
          </p:cNvSpPr>
          <p:nvPr>
            <p:ph idx="1"/>
          </p:nvPr>
        </p:nvSpPr>
        <p:spPr>
          <a:xfrm>
            <a:off x="0" y="914400"/>
            <a:ext cx="8763000" cy="3200400"/>
          </a:xfrm>
        </p:spPr>
        <p:txBody>
          <a:bodyPr>
            <a:normAutofit fontScale="92500"/>
          </a:bodyPr>
          <a:lstStyle/>
          <a:p>
            <a:r>
              <a:rPr lang="en-US" dirty="0" smtClean="0"/>
              <a:t>The spread of Islam continued into central Africa despite the end of Mali</a:t>
            </a:r>
          </a:p>
          <a:p>
            <a:pPr lvl="1"/>
            <a:r>
              <a:rPr lang="en-US" dirty="0" smtClean="0"/>
              <a:t>Example:  the leaders of the Hausa city-states in central Sudan converted and made Islam their official religion</a:t>
            </a:r>
          </a:p>
          <a:p>
            <a:pPr lvl="1"/>
            <a:r>
              <a:rPr lang="en-US" dirty="0" err="1" smtClean="0"/>
              <a:t>Kanem</a:t>
            </a:r>
            <a:r>
              <a:rPr lang="en-US" dirty="0" smtClean="0"/>
              <a:t>-Bornu, also in central Sudan, was another huge empire that continued to spread Islam in the late 15</a:t>
            </a:r>
            <a:r>
              <a:rPr lang="en-US" baseline="30000" dirty="0" smtClean="0"/>
              <a:t>th</a:t>
            </a:r>
            <a:r>
              <a:rPr lang="en-US" dirty="0" smtClean="0"/>
              <a:t> century.  </a:t>
            </a:r>
            <a:endParaRPr lang="en-US" dirty="0"/>
          </a:p>
        </p:txBody>
      </p:sp>
      <p:pic>
        <p:nvPicPr>
          <p:cNvPr id="4" name="Picture 3" descr="Kanem_Bornu.jpg"/>
          <p:cNvPicPr>
            <a:picLocks noChangeAspect="1"/>
          </p:cNvPicPr>
          <p:nvPr/>
        </p:nvPicPr>
        <p:blipFill>
          <a:blip r:embed="rId2" cstate="print"/>
          <a:stretch>
            <a:fillRect/>
          </a:stretch>
        </p:blipFill>
        <p:spPr>
          <a:xfrm>
            <a:off x="3352800" y="3733800"/>
            <a:ext cx="4467225" cy="28022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4000"/>
            <a:lum/>
          </a:blip>
          <a:srcRect/>
          <a:stretch>
            <a:fillRect l="-27000" r="-2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atin typeface="Juice ITC" pitchFamily="82" charset="0"/>
              </a:rPr>
              <a:t>INDIAN OCEAN TRADE NETWORK</a:t>
            </a:r>
            <a:endParaRPr lang="en-US" sz="6000" b="1" dirty="0">
              <a:latin typeface="Juice ITC" pitchFamily="82" charset="0"/>
            </a:endParaRPr>
          </a:p>
        </p:txBody>
      </p:sp>
      <p:sp>
        <p:nvSpPr>
          <p:cNvPr id="3" name="Content Placeholder 2"/>
          <p:cNvSpPr>
            <a:spLocks noGrp="1"/>
          </p:cNvSpPr>
          <p:nvPr>
            <p:ph idx="1"/>
          </p:nvPr>
        </p:nvSpPr>
        <p:spPr/>
        <p:txBody>
          <a:bodyPr>
            <a:normAutofit fontScale="77500" lnSpcReduction="20000"/>
          </a:bodyPr>
          <a:lstStyle/>
          <a:p>
            <a:r>
              <a:rPr lang="en-US" dirty="0" smtClean="0"/>
              <a:t>Between 1200 and 1500, the Indian Ocean trade network was the richest of the maritime trading routes.  </a:t>
            </a:r>
          </a:p>
          <a:p>
            <a:r>
              <a:rPr lang="en-US" dirty="0" smtClean="0"/>
              <a:t>Much of this growth was spurred by the development of wealthy states in Europe, Asia, and Africa at the time</a:t>
            </a:r>
          </a:p>
          <a:p>
            <a:r>
              <a:rPr lang="en-US" dirty="0" smtClean="0"/>
              <a:t>In addition, the Indian Ocean trade network grew in prominence with the end of the Mongol Empire.</a:t>
            </a:r>
          </a:p>
          <a:p>
            <a:r>
              <a:rPr lang="en-US" dirty="0" smtClean="0"/>
              <a:t>Once Mongol control was gone, and with it the guarantee of a smooth overland flow of goods, the maritime trade routes became more important</a:t>
            </a:r>
          </a:p>
          <a:p>
            <a:r>
              <a:rPr lang="en-US" dirty="0" smtClean="0"/>
              <a:t>The Indian Ocean trade network connected Africa, Europe, Asia and the Middle East in layers of communication that brought a large part of the world together on an unprecedented scale, and it fostered the spread of Islam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dian Ocean Trade Network.gif"/>
          <p:cNvPicPr>
            <a:picLocks noChangeAspect="1"/>
          </p:cNvPicPr>
          <p:nvPr/>
        </p:nvPicPr>
        <p:blipFill>
          <a:blip r:embed="rId2" cstate="print"/>
          <a:stretch>
            <a:fillRect/>
          </a:stretch>
        </p:blipFill>
        <p:spPr>
          <a:xfrm>
            <a:off x="0" y="685800"/>
            <a:ext cx="9033627" cy="53340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4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atin typeface="Juice ITC" pitchFamily="82" charset="0"/>
              </a:rPr>
              <a:t>AFRICA &amp; THE INDIAN OCEAN TRADE</a:t>
            </a:r>
            <a:endParaRPr lang="en-US" sz="6000" b="1" dirty="0">
              <a:latin typeface="Juice ITC" pitchFamily="82" charset="0"/>
            </a:endParaRPr>
          </a:p>
        </p:txBody>
      </p:sp>
      <p:sp>
        <p:nvSpPr>
          <p:cNvPr id="3" name="Content Placeholder 2"/>
          <p:cNvSpPr>
            <a:spLocks noGrp="1"/>
          </p:cNvSpPr>
          <p:nvPr>
            <p:ph idx="1"/>
          </p:nvPr>
        </p:nvSpPr>
        <p:spPr/>
        <p:txBody>
          <a:bodyPr>
            <a:normAutofit fontScale="92500" lnSpcReduction="20000"/>
          </a:bodyPr>
          <a:lstStyle/>
          <a:p>
            <a:r>
              <a:rPr lang="en-US" dirty="0" smtClean="0"/>
              <a:t>Africa played a major role in this trade network</a:t>
            </a:r>
          </a:p>
          <a:p>
            <a:r>
              <a:rPr lang="en-US" dirty="0" smtClean="0"/>
              <a:t>By 1500, between 30-40 city-states (</a:t>
            </a:r>
            <a:r>
              <a:rPr lang="en-US" dirty="0" err="1" smtClean="0"/>
              <a:t>Kilwa</a:t>
            </a:r>
            <a:r>
              <a:rPr lang="en-US" dirty="0" smtClean="0"/>
              <a:t>, Mombasa, &amp; Mogadishu) grew up along the east coast thanks to Indian Ocean trade.  </a:t>
            </a:r>
          </a:p>
          <a:p>
            <a:r>
              <a:rPr lang="en-US" dirty="0" err="1" smtClean="0"/>
              <a:t>Ibn</a:t>
            </a:r>
            <a:r>
              <a:rPr lang="en-US" dirty="0" smtClean="0"/>
              <a:t> </a:t>
            </a:r>
            <a:r>
              <a:rPr lang="en-US" dirty="0" err="1" smtClean="0"/>
              <a:t>Battuta</a:t>
            </a:r>
            <a:r>
              <a:rPr lang="en-US" dirty="0" smtClean="0"/>
              <a:t> visited </a:t>
            </a:r>
            <a:r>
              <a:rPr lang="en-US" dirty="0" err="1" smtClean="0"/>
              <a:t>Kilwa</a:t>
            </a:r>
            <a:r>
              <a:rPr lang="en-US" dirty="0" smtClean="0"/>
              <a:t> and marveled at its beauty as well as the devotion to Islam</a:t>
            </a:r>
          </a:p>
          <a:p>
            <a:pPr lvl="1"/>
            <a:r>
              <a:rPr lang="en-US" dirty="0" smtClean="0"/>
              <a:t>This thriving coast of trade became known as the Swahili Coast</a:t>
            </a:r>
          </a:p>
          <a:p>
            <a:pPr lvl="2"/>
            <a:r>
              <a:rPr lang="en-US" dirty="0" smtClean="0"/>
              <a:t>Arabs &amp; Persians called the people there “Swahili” after the Arabic </a:t>
            </a:r>
            <a:r>
              <a:rPr lang="en-US" i="1" dirty="0" err="1" smtClean="0"/>
              <a:t>sawahil</a:t>
            </a:r>
            <a:r>
              <a:rPr lang="en-US" i="1" dirty="0" smtClean="0"/>
              <a:t> al-</a:t>
            </a:r>
            <a:r>
              <a:rPr lang="en-US" i="1" dirty="0" err="1" smtClean="0"/>
              <a:t>sudan</a:t>
            </a:r>
            <a:r>
              <a:rPr lang="en-US" dirty="0" smtClean="0"/>
              <a:t>, which means “shores of the blacks”</a:t>
            </a:r>
          </a:p>
          <a:p>
            <a:pPr lvl="2"/>
            <a:r>
              <a:rPr lang="en-US" dirty="0" smtClean="0"/>
              <a:t>This name is a great example of the interaction among different peoples that occurred along the Indian Ocean basin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2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atin typeface="Juice ITC" pitchFamily="82" charset="0"/>
              </a:rPr>
              <a:t>AFRICAN ENVIRONMENTS</a:t>
            </a:r>
            <a:endParaRPr lang="en-US" sz="6000" b="1" dirty="0">
              <a:latin typeface="Juice ITC" pitchFamily="82" charset="0"/>
            </a:endParaRPr>
          </a:p>
        </p:txBody>
      </p:sp>
      <p:sp>
        <p:nvSpPr>
          <p:cNvPr id="3" name="Content Placeholder 2"/>
          <p:cNvSpPr>
            <a:spLocks noGrp="1"/>
          </p:cNvSpPr>
          <p:nvPr>
            <p:ph idx="1"/>
          </p:nvPr>
        </p:nvSpPr>
        <p:spPr/>
        <p:txBody>
          <a:bodyPr>
            <a:normAutofit fontScale="92500" lnSpcReduction="20000"/>
          </a:bodyPr>
          <a:lstStyle/>
          <a:p>
            <a:r>
              <a:rPr lang="en-US" dirty="0" smtClean="0"/>
              <a:t>The vast &amp; diverse continent of Africa is home to many different cultures</a:t>
            </a:r>
          </a:p>
          <a:p>
            <a:r>
              <a:rPr lang="en-US" dirty="0" smtClean="0"/>
              <a:t>During the period 600-1450 these cultures forged Africa's social, religious, and economic relationships with other cultures both within the continent and beyond</a:t>
            </a:r>
          </a:p>
          <a:p>
            <a:r>
              <a:rPr lang="en-US" dirty="0" smtClean="0"/>
              <a:t>Africa cannot be looked at monolithically – throughout the continent similarities and differences abound</a:t>
            </a:r>
          </a:p>
          <a:p>
            <a:r>
              <a:rPr lang="en-US" dirty="0" smtClean="0"/>
              <a:t>Likewise, dramatic changes brought about by trade are as visible as the cultural continuities.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4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atin typeface="Juice ITC" pitchFamily="82" charset="0"/>
              </a:rPr>
              <a:t>GREAT ZIMBABWE</a:t>
            </a:r>
            <a:endParaRPr lang="en-US" sz="6000" b="1" dirty="0">
              <a:latin typeface="Juice ITC" pitchFamily="82" charset="0"/>
            </a:endParaRPr>
          </a:p>
        </p:txBody>
      </p:sp>
      <p:sp>
        <p:nvSpPr>
          <p:cNvPr id="3" name="Content Placeholder 2"/>
          <p:cNvSpPr>
            <a:spLocks noGrp="1"/>
          </p:cNvSpPr>
          <p:nvPr>
            <p:ph idx="1"/>
          </p:nvPr>
        </p:nvSpPr>
        <p:spPr>
          <a:xfrm>
            <a:off x="457200" y="1219200"/>
            <a:ext cx="8229600" cy="5334000"/>
          </a:xfrm>
        </p:spPr>
        <p:txBody>
          <a:bodyPr>
            <a:normAutofit fontScale="85000" lnSpcReduction="10000"/>
          </a:bodyPr>
          <a:lstStyle/>
          <a:p>
            <a:r>
              <a:rPr lang="en-US" dirty="0" smtClean="0"/>
              <a:t>Cities on the Swahili Coast prospered in part because of the trade in gold, which came further inland, in southern portions of the continent</a:t>
            </a:r>
          </a:p>
          <a:p>
            <a:r>
              <a:rPr lang="en-US" dirty="0" smtClean="0"/>
              <a:t>A state known as Great Zimbabwe, after the name of the capital city, relied on farming and cattle herding, but it also had considerable control of the gold trade south of the Zambezi River</a:t>
            </a:r>
          </a:p>
          <a:p>
            <a:r>
              <a:rPr lang="en-US" dirty="0" smtClean="0"/>
              <a:t>Trade, first regional and then as part of the larger Indian Ocean trade network, brought real economic prosperity to Great Zimbabwe</a:t>
            </a:r>
          </a:p>
          <a:p>
            <a:r>
              <a:rPr lang="en-US" dirty="0" smtClean="0"/>
              <a:t>Zimbabwe is known for massive stone structures build for the elite and to enclose the king’s court.  </a:t>
            </a:r>
          </a:p>
          <a:p>
            <a:r>
              <a:rPr lang="en-US" dirty="0" smtClean="0"/>
              <a:t>Zimbabwe declined in the 15</a:t>
            </a:r>
            <a:r>
              <a:rPr lang="en-US" baseline="30000" dirty="0" smtClean="0"/>
              <a:t>th</a:t>
            </a:r>
            <a:r>
              <a:rPr lang="en-US" dirty="0" smtClean="0"/>
              <a:t> Century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4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5791200" cy="1143000"/>
          </a:xfrm>
        </p:spPr>
        <p:txBody>
          <a:bodyPr>
            <a:normAutofit/>
          </a:bodyPr>
          <a:lstStyle/>
          <a:p>
            <a:r>
              <a:rPr lang="en-US" sz="6000" b="1" dirty="0" smtClean="0">
                <a:latin typeface="Juice ITC" pitchFamily="82" charset="0"/>
              </a:rPr>
              <a:t>ISLAM ACROSS AFRICA</a:t>
            </a:r>
            <a:endParaRPr lang="en-US" sz="6000" b="1" dirty="0">
              <a:latin typeface="Juice ITC" pitchFamily="82" charset="0"/>
            </a:endParaRPr>
          </a:p>
        </p:txBody>
      </p:sp>
      <p:sp>
        <p:nvSpPr>
          <p:cNvPr id="3" name="Content Placeholder 2"/>
          <p:cNvSpPr>
            <a:spLocks noGrp="1"/>
          </p:cNvSpPr>
          <p:nvPr>
            <p:ph idx="1"/>
          </p:nvPr>
        </p:nvSpPr>
        <p:spPr>
          <a:xfrm>
            <a:off x="457200" y="1295400"/>
            <a:ext cx="6096000" cy="5410200"/>
          </a:xfrm>
        </p:spPr>
        <p:txBody>
          <a:bodyPr>
            <a:normAutofit fontScale="85000" lnSpcReduction="20000"/>
          </a:bodyPr>
          <a:lstStyle/>
          <a:p>
            <a:r>
              <a:rPr lang="en-US" dirty="0" smtClean="0"/>
              <a:t>Although Islamic beliefs had a significant impact on society and culture in Africa, local cultures continued to thrive and sustain the diversity of the dynamic Sub-Saharan Africa</a:t>
            </a:r>
          </a:p>
          <a:p>
            <a:r>
              <a:rPr lang="en-US" dirty="0" smtClean="0"/>
              <a:t>Local cultures also influenced the way outside religions were adapted in various regions and states</a:t>
            </a:r>
          </a:p>
          <a:p>
            <a:pPr lvl="1"/>
            <a:r>
              <a:rPr lang="en-US" dirty="0" smtClean="0"/>
              <a:t>Example: Mosques in Africa were based on Middle Eastern designs but used materials local to the region</a:t>
            </a:r>
          </a:p>
          <a:p>
            <a:pPr lvl="2"/>
            <a:r>
              <a:rPr lang="en-US" dirty="0" smtClean="0"/>
              <a:t>A mosque in West Africa did not look like a mosque on the Swahili coast</a:t>
            </a:r>
          </a:p>
          <a:p>
            <a:pPr lvl="1"/>
            <a:r>
              <a:rPr lang="en-US" dirty="0" smtClean="0"/>
              <a:t>Christian churches also reflected diverse building styles</a:t>
            </a:r>
          </a:p>
        </p:txBody>
      </p:sp>
      <p:pic>
        <p:nvPicPr>
          <p:cNvPr id="4" name="Picture 3" descr="kilwa-mosque.jpg"/>
          <p:cNvPicPr>
            <a:picLocks noChangeAspect="1"/>
          </p:cNvPicPr>
          <p:nvPr/>
        </p:nvPicPr>
        <p:blipFill>
          <a:blip r:embed="rId3" cstate="print"/>
          <a:srcRect b="6757"/>
          <a:stretch>
            <a:fillRect/>
          </a:stretch>
        </p:blipFill>
        <p:spPr>
          <a:xfrm>
            <a:off x="6172200" y="0"/>
            <a:ext cx="2743200" cy="3226377"/>
          </a:xfrm>
          <a:prstGeom prst="rect">
            <a:avLst/>
          </a:prstGeom>
        </p:spPr>
      </p:pic>
      <p:pic>
        <p:nvPicPr>
          <p:cNvPr id="5" name="Picture 4" descr="coptic church.jpg"/>
          <p:cNvPicPr>
            <a:picLocks noChangeAspect="1"/>
          </p:cNvPicPr>
          <p:nvPr/>
        </p:nvPicPr>
        <p:blipFill>
          <a:blip r:embed="rId4" cstate="print"/>
          <a:stretch>
            <a:fillRect/>
          </a:stretch>
        </p:blipFill>
        <p:spPr>
          <a:xfrm>
            <a:off x="6324600" y="3581400"/>
            <a:ext cx="2644395" cy="19903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ppt_w</p:attrName>
                                        </p:attrNameLst>
                                      </p:cBhvr>
                                      <p:tavLst>
                                        <p:tav tm="0">
                                          <p:val>
                                            <p:fltVal val="0"/>
                                          </p:val>
                                        </p:tav>
                                        <p:tav tm="100000">
                                          <p:val>
                                            <p:strVal val="#ppt_w"/>
                                          </p:val>
                                        </p:tav>
                                      </p:tavLst>
                                    </p:anim>
                                    <p:anim calcmode="lin" valueType="num">
                                      <p:cBhvr>
                                        <p:cTn id="32" dur="1000" fill="hold"/>
                                        <p:tgtEl>
                                          <p:spTgt spid="4"/>
                                        </p:tgtEl>
                                        <p:attrNameLst>
                                          <p:attrName>ppt_h</p:attrName>
                                        </p:attrNameLst>
                                      </p:cBhvr>
                                      <p:tavLst>
                                        <p:tav tm="0">
                                          <p:val>
                                            <p:fltVal val="0"/>
                                          </p:val>
                                        </p:tav>
                                        <p:tav tm="100000">
                                          <p:val>
                                            <p:strVal val="#ppt_h"/>
                                          </p:val>
                                        </p:tav>
                                      </p:tavLst>
                                    </p:anim>
                                    <p:anim calcmode="lin" valueType="num">
                                      <p:cBhvr>
                                        <p:cTn id="33"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fade">
                                      <p:cBhvr>
                                        <p:cTn id="39" dur="1000"/>
                                        <p:tgtEl>
                                          <p:spTgt spid="3">
                                            <p:txEl>
                                              <p:pRg st="3" end="3"/>
                                            </p:txEl>
                                          </p:spTgt>
                                        </p:tgtEl>
                                      </p:cBhvr>
                                    </p:animEffect>
                                    <p:anim calcmode="lin" valueType="num">
                                      <p:cBhvr>
                                        <p:cTn id="4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p:cTn id="47" dur="1000" fill="hold"/>
                                        <p:tgtEl>
                                          <p:spTgt spid="5"/>
                                        </p:tgtEl>
                                        <p:attrNameLst>
                                          <p:attrName>ppt_w</p:attrName>
                                        </p:attrNameLst>
                                      </p:cBhvr>
                                      <p:tavLst>
                                        <p:tav tm="0">
                                          <p:val>
                                            <p:fltVal val="0"/>
                                          </p:val>
                                        </p:tav>
                                        <p:tav tm="100000">
                                          <p:val>
                                            <p:strVal val="#ppt_w"/>
                                          </p:val>
                                        </p:tav>
                                      </p:tavLst>
                                    </p:anim>
                                    <p:anim calcmode="lin" valueType="num">
                                      <p:cBhvr>
                                        <p:cTn id="48" dur="1000" fill="hold"/>
                                        <p:tgtEl>
                                          <p:spTgt spid="5"/>
                                        </p:tgtEl>
                                        <p:attrNameLst>
                                          <p:attrName>ppt_h</p:attrName>
                                        </p:attrNameLst>
                                      </p:cBhvr>
                                      <p:tavLst>
                                        <p:tav tm="0">
                                          <p:val>
                                            <p:fltVal val="0"/>
                                          </p:val>
                                        </p:tav>
                                        <p:tav tm="100000">
                                          <p:val>
                                            <p:strVal val="#ppt_h"/>
                                          </p:val>
                                        </p:tav>
                                      </p:tavLst>
                                    </p:anim>
                                    <p:anim calcmode="lin" valueType="num">
                                      <p:cBhvr>
                                        <p:cTn id="4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Effect transition="in" filter="fade">
                                      <p:cBhvr>
                                        <p:cTn id="55" dur="1000"/>
                                        <p:tgtEl>
                                          <p:spTgt spid="3">
                                            <p:txEl>
                                              <p:pRg st="4" end="4"/>
                                            </p:txEl>
                                          </p:spTgt>
                                        </p:tgtEl>
                                      </p:cBhvr>
                                    </p:animEffect>
                                    <p:anim calcmode="lin" valueType="num">
                                      <p:cBhvr>
                                        <p:cTn id="5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4000"/>
            <a:lum/>
          </a:blip>
          <a:srcRect/>
          <a:stretch>
            <a:fillRect l="-14000" r="-1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0"/>
            <a:ext cx="6172200" cy="1143000"/>
          </a:xfrm>
        </p:spPr>
        <p:txBody>
          <a:bodyPr>
            <a:noAutofit/>
          </a:bodyPr>
          <a:lstStyle/>
          <a:p>
            <a:r>
              <a:rPr lang="en-US" sz="5400" b="1" dirty="0" smtClean="0">
                <a:latin typeface="Juice ITC" pitchFamily="82" charset="0"/>
              </a:rPr>
              <a:t>LEARNING LINKED TO RELIGION</a:t>
            </a:r>
            <a:endParaRPr lang="en-US" sz="5400" b="1" dirty="0">
              <a:latin typeface="Juice ITC" pitchFamily="82" charset="0"/>
            </a:endParaRPr>
          </a:p>
        </p:txBody>
      </p:sp>
      <p:sp>
        <p:nvSpPr>
          <p:cNvPr id="3" name="Content Placeholder 2"/>
          <p:cNvSpPr>
            <a:spLocks noGrp="1"/>
          </p:cNvSpPr>
          <p:nvPr>
            <p:ph idx="1"/>
          </p:nvPr>
        </p:nvSpPr>
        <p:spPr>
          <a:xfrm>
            <a:off x="2971800" y="1143000"/>
            <a:ext cx="5715000" cy="5562600"/>
          </a:xfrm>
        </p:spPr>
        <p:txBody>
          <a:bodyPr>
            <a:normAutofit fontScale="92500" lnSpcReduction="20000"/>
          </a:bodyPr>
          <a:lstStyle/>
          <a:p>
            <a:r>
              <a:rPr lang="en-US" dirty="0" smtClean="0"/>
              <a:t>Mosques and Churches were both houses of worship and centers of education</a:t>
            </a:r>
          </a:p>
          <a:p>
            <a:pPr lvl="1"/>
            <a:r>
              <a:rPr lang="en-US" dirty="0" smtClean="0"/>
              <a:t>The spread of Islam in sub-Saharan Africa went hand in hand with an increase in literacy, first in Arabic and then in local languages written in Arabic characters</a:t>
            </a:r>
          </a:p>
          <a:p>
            <a:r>
              <a:rPr lang="en-US" dirty="0" smtClean="0"/>
              <a:t>Islamic scholarship flourished in sub-Saharan Africa</a:t>
            </a:r>
          </a:p>
          <a:p>
            <a:pPr lvl="1"/>
            <a:r>
              <a:rPr lang="en-US" dirty="0" smtClean="0"/>
              <a:t>In the West African city of Timbuktu, learning was so valued that books were among the hottest trading commodities</a:t>
            </a:r>
          </a:p>
          <a:p>
            <a:endParaRPr lang="en-US" dirty="0"/>
          </a:p>
        </p:txBody>
      </p:sp>
      <p:pic>
        <p:nvPicPr>
          <p:cNvPr id="4" name="Picture 3" descr="arabic literacy.jpg"/>
          <p:cNvPicPr>
            <a:picLocks noChangeAspect="1"/>
          </p:cNvPicPr>
          <p:nvPr/>
        </p:nvPicPr>
        <p:blipFill>
          <a:blip r:embed="rId3" cstate="print"/>
          <a:stretch>
            <a:fillRect/>
          </a:stretch>
        </p:blipFill>
        <p:spPr>
          <a:xfrm>
            <a:off x="152400" y="152400"/>
            <a:ext cx="2665055" cy="2824163"/>
          </a:xfrm>
          <a:prstGeom prst="rect">
            <a:avLst/>
          </a:prstGeom>
        </p:spPr>
      </p:pic>
      <p:pic>
        <p:nvPicPr>
          <p:cNvPr id="5" name="Picture 4" descr="Arabic books.gif"/>
          <p:cNvPicPr>
            <a:picLocks noChangeAspect="1"/>
          </p:cNvPicPr>
          <p:nvPr/>
        </p:nvPicPr>
        <p:blipFill>
          <a:blip r:embed="rId4" cstate="print"/>
          <a:stretch>
            <a:fillRect/>
          </a:stretch>
        </p:blipFill>
        <p:spPr>
          <a:xfrm>
            <a:off x="304800" y="3124200"/>
            <a:ext cx="2514600" cy="32965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4000"/>
            <a:lum/>
          </a:blip>
          <a:srcRect/>
          <a:stretch>
            <a:fillRect l="-14000" r="-1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6000" b="1" dirty="0" smtClean="0">
                <a:latin typeface="Juice ITC" pitchFamily="82" charset="0"/>
              </a:rPr>
              <a:t>SLAVERY</a:t>
            </a:r>
            <a:endParaRPr lang="en-US" sz="6000" b="1" dirty="0">
              <a:latin typeface="Juice ITC" pitchFamily="82" charset="0"/>
            </a:endParaRPr>
          </a:p>
        </p:txBody>
      </p:sp>
      <p:sp>
        <p:nvSpPr>
          <p:cNvPr id="3" name="Content Placeholder 2"/>
          <p:cNvSpPr>
            <a:spLocks noGrp="1"/>
          </p:cNvSpPr>
          <p:nvPr>
            <p:ph idx="1"/>
          </p:nvPr>
        </p:nvSpPr>
        <p:spPr>
          <a:xfrm>
            <a:off x="152400" y="990600"/>
            <a:ext cx="8763000" cy="5715000"/>
          </a:xfrm>
        </p:spPr>
        <p:txBody>
          <a:bodyPr>
            <a:normAutofit fontScale="70000" lnSpcReduction="20000"/>
          </a:bodyPr>
          <a:lstStyle/>
          <a:p>
            <a:r>
              <a:rPr lang="en-US" b="1" dirty="0" smtClean="0"/>
              <a:t>With the increase in wealth came the growth of elite classes- and the demand for those to serve the elites</a:t>
            </a:r>
          </a:p>
          <a:p>
            <a:r>
              <a:rPr lang="en-US" b="1" dirty="0" smtClean="0"/>
              <a:t>Mali, Bornu, and Ethiopia all participated in selling and transporting slaves across Africa and into the Middle East, India, and even China</a:t>
            </a:r>
          </a:p>
          <a:p>
            <a:r>
              <a:rPr lang="en-US" b="1" dirty="0" smtClean="0"/>
              <a:t>It is estimated that some 2.5 million Africans crossed the Sahara and Red Sea as slaves between 1200 and 1500</a:t>
            </a:r>
          </a:p>
          <a:p>
            <a:r>
              <a:rPr lang="en-US" b="1" dirty="0" smtClean="0"/>
              <a:t>The slavery that these Africans experienced was different from the slavery experienced under Europeans in later centuries.  </a:t>
            </a:r>
          </a:p>
          <a:p>
            <a:pPr lvl="1"/>
            <a:r>
              <a:rPr lang="en-US" b="1" dirty="0" smtClean="0"/>
              <a:t>These slaves had some opportunities to advance</a:t>
            </a:r>
          </a:p>
          <a:p>
            <a:pPr lvl="1"/>
            <a:r>
              <a:rPr lang="en-US" b="1" dirty="0" smtClean="0"/>
              <a:t>Although some slaves did work like mining, most were trained to specialize in a service</a:t>
            </a:r>
          </a:p>
          <a:p>
            <a:r>
              <a:rPr lang="en-US" b="1" dirty="0" smtClean="0"/>
              <a:t>As a result, some slaves became powerful &amp; wealthy because of their military ability or other skills </a:t>
            </a:r>
          </a:p>
          <a:p>
            <a:pPr lvl="1"/>
            <a:r>
              <a:rPr lang="en-US" b="1" dirty="0" smtClean="0"/>
              <a:t>For example: a slave general took power in the Songhai Empire, which succeeded the Mali Empire</a:t>
            </a:r>
          </a:p>
          <a:p>
            <a:pPr lvl="1"/>
            <a:r>
              <a:rPr lang="en-US" b="1" dirty="0" smtClean="0"/>
              <a:t>Female slaves were household servants or concubines and some male slaves became eunuchs</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4000"/>
            <a:lum/>
          </a:blip>
          <a:srcRect/>
          <a:stretch>
            <a:fillRect l="-12000" r="-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atin typeface="Juice ITC" pitchFamily="82" charset="0"/>
              </a:rPr>
              <a:t>WOMEN IN AFRICA</a:t>
            </a:r>
            <a:endParaRPr lang="en-US" sz="6000" b="1" dirty="0">
              <a:latin typeface="Juice ITC" pitchFamily="82" charset="0"/>
            </a:endParaRPr>
          </a:p>
        </p:txBody>
      </p:sp>
      <p:sp>
        <p:nvSpPr>
          <p:cNvPr id="3" name="Content Placeholder 2"/>
          <p:cNvSpPr>
            <a:spLocks noGrp="1"/>
          </p:cNvSpPr>
          <p:nvPr>
            <p:ph idx="1"/>
          </p:nvPr>
        </p:nvSpPr>
        <p:spPr>
          <a:xfrm>
            <a:off x="457200" y="1219200"/>
            <a:ext cx="8229600" cy="5486400"/>
          </a:xfrm>
        </p:spPr>
        <p:txBody>
          <a:bodyPr>
            <a:normAutofit fontScale="85000" lnSpcReduction="20000"/>
          </a:bodyPr>
          <a:lstStyle/>
          <a:p>
            <a:r>
              <a:rPr lang="en-US" b="1" dirty="0" smtClean="0"/>
              <a:t>Women in tropical Africa had many roles</a:t>
            </a:r>
          </a:p>
          <a:p>
            <a:pPr lvl="1"/>
            <a:r>
              <a:rPr lang="en-US" b="1" dirty="0" smtClean="0"/>
              <a:t>They farmed, </a:t>
            </a:r>
          </a:p>
          <a:p>
            <a:pPr lvl="1"/>
            <a:r>
              <a:rPr lang="en-US" b="1" dirty="0" smtClean="0"/>
              <a:t>transported food, water and other materials needed for cooking, </a:t>
            </a:r>
          </a:p>
          <a:p>
            <a:pPr lvl="1"/>
            <a:r>
              <a:rPr lang="en-US" b="1" dirty="0" smtClean="0"/>
              <a:t>made clay vessels for household purposes, </a:t>
            </a:r>
          </a:p>
          <a:p>
            <a:pPr lvl="1"/>
            <a:r>
              <a:rPr lang="en-US" b="1" dirty="0" smtClean="0"/>
              <a:t>bought and sold food and crafts at markets</a:t>
            </a:r>
          </a:p>
          <a:p>
            <a:r>
              <a:rPr lang="en-US" b="1" dirty="0" smtClean="0"/>
              <a:t>The impact of Islam on women in sub-Saharan Africa varied, reflecting the influence of local traditions and customs</a:t>
            </a:r>
          </a:p>
          <a:p>
            <a:pPr lvl="1"/>
            <a:r>
              <a:rPr lang="en-US" b="1" dirty="0" smtClean="0"/>
              <a:t>Traveling in Mali, </a:t>
            </a:r>
            <a:r>
              <a:rPr lang="en-US" b="1" dirty="0" err="1" smtClean="0"/>
              <a:t>ibn</a:t>
            </a:r>
            <a:r>
              <a:rPr lang="en-US" b="1" dirty="0" smtClean="0"/>
              <a:t> </a:t>
            </a:r>
            <a:r>
              <a:rPr lang="en-US" b="1" dirty="0" err="1" smtClean="0"/>
              <a:t>Battuta</a:t>
            </a:r>
            <a:r>
              <a:rPr lang="en-US" b="1" dirty="0" smtClean="0"/>
              <a:t> was startled to see that women did not completely cover their bodies and veil their faces when in public and interacted with men who were not their husbands or family members</a:t>
            </a:r>
          </a:p>
          <a:p>
            <a:pPr lvl="1"/>
            <a:r>
              <a:rPr lang="en-US" b="1" dirty="0" smtClean="0"/>
              <a:t>Islam’s influence on women throughout Africa was largely dependent upon the cultural traditions of the region</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par>
                                <p:cTn id="43" presetID="37" presetClass="entr" presetSubtype="0" fill="hold" grpId="0"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par>
                                <p:cTn id="49" presetID="37" presetClass="entr" presetSubtype="0" fill="hold" grpId="0" nodeType="with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Effect transition="in" filter="fade">
                                      <p:cBhvr>
                                        <p:cTn id="51" dur="1000"/>
                                        <p:tgtEl>
                                          <p:spTgt spid="3">
                                            <p:txEl>
                                              <p:pRg st="7" end="7"/>
                                            </p:txEl>
                                          </p:spTgt>
                                        </p:tgtEl>
                                      </p:cBhvr>
                                    </p:animEffect>
                                    <p:anim calcmode="lin" valueType="num">
                                      <p:cBhvr>
                                        <p:cTn id="5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3" dur="90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2000"/>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atin typeface="Juice ITC" pitchFamily="82" charset="0"/>
              </a:rPr>
              <a:t>AFRICAN ENVIRONMENTS</a:t>
            </a:r>
            <a:endParaRPr lang="en-US" sz="6000" b="1" dirty="0">
              <a:latin typeface="Juice ITC" pitchFamily="82" charset="0"/>
            </a:endParaRPr>
          </a:p>
        </p:txBody>
      </p:sp>
      <p:sp>
        <p:nvSpPr>
          <p:cNvPr id="3" name="Content Placeholder 2"/>
          <p:cNvSpPr>
            <a:spLocks noGrp="1"/>
          </p:cNvSpPr>
          <p:nvPr>
            <p:ph idx="1"/>
          </p:nvPr>
        </p:nvSpPr>
        <p:spPr>
          <a:xfrm>
            <a:off x="457200" y="1295400"/>
            <a:ext cx="8229600" cy="5257800"/>
          </a:xfrm>
        </p:spPr>
        <p:txBody>
          <a:bodyPr>
            <a:normAutofit fontScale="77500" lnSpcReduction="20000"/>
          </a:bodyPr>
          <a:lstStyle/>
          <a:p>
            <a:r>
              <a:rPr lang="en-US" dirty="0" smtClean="0"/>
              <a:t>Building on generations of experience, the peoples of Africa used various techniques to adapt to the differing environments and climates of the continent, which produced incredible diversity among societies by 1200.</a:t>
            </a:r>
          </a:p>
          <a:p>
            <a:r>
              <a:rPr lang="en-US" dirty="0" smtClean="0"/>
              <a:t>Africa is almost entirely in the tropical zone of the earth, and its cycles are rainy and dry seasons rather than hot and cold seasons</a:t>
            </a:r>
          </a:p>
          <a:p>
            <a:r>
              <a:rPr lang="en-US" dirty="0" smtClean="0"/>
              <a:t>No matter what the climates (grassland, dense tropical rain forests of West &amp; Central Africa or desert) – Africans were able to produce food</a:t>
            </a:r>
          </a:p>
          <a:p>
            <a:r>
              <a:rPr lang="en-US" dirty="0" smtClean="0"/>
              <a:t>Most Africans lived in the moderate areas where some rainfall would be expected </a:t>
            </a:r>
          </a:p>
          <a:p>
            <a:pPr lvl="1"/>
            <a:r>
              <a:rPr lang="en-US" dirty="0" smtClean="0"/>
              <a:t>Some were in settled agricultural societies</a:t>
            </a:r>
          </a:p>
          <a:p>
            <a:pPr lvl="1"/>
            <a:r>
              <a:rPr lang="en-US" dirty="0" smtClean="0"/>
              <a:t>Others formed pastoral societies</a:t>
            </a:r>
          </a:p>
          <a:p>
            <a:pPr lvl="1"/>
            <a:r>
              <a:rPr lang="en-US" dirty="0" smtClean="0"/>
              <a:t>The remaining were hunting, gathering and fishing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2000"/>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a:bodyPr>
          <a:lstStyle/>
          <a:p>
            <a:r>
              <a:rPr lang="en-US" sz="6000" b="1" dirty="0" smtClean="0">
                <a:latin typeface="Juice ITC" pitchFamily="82" charset="0"/>
              </a:rPr>
              <a:t>AFRICAN ENVIRONMENTS</a:t>
            </a:r>
            <a:endParaRPr lang="en-US" sz="6000" b="1" dirty="0">
              <a:latin typeface="Juice ITC" pitchFamily="82" charset="0"/>
            </a:endParaRPr>
          </a:p>
        </p:txBody>
      </p:sp>
      <p:sp>
        <p:nvSpPr>
          <p:cNvPr id="3" name="Content Placeholder 2"/>
          <p:cNvSpPr>
            <a:spLocks noGrp="1"/>
          </p:cNvSpPr>
          <p:nvPr>
            <p:ph idx="1"/>
          </p:nvPr>
        </p:nvSpPr>
        <p:spPr>
          <a:xfrm>
            <a:off x="457200" y="1219200"/>
            <a:ext cx="8229600" cy="5334000"/>
          </a:xfrm>
        </p:spPr>
        <p:txBody>
          <a:bodyPr>
            <a:normAutofit fontScale="85000" lnSpcReduction="20000"/>
          </a:bodyPr>
          <a:lstStyle/>
          <a:p>
            <a:r>
              <a:rPr lang="en-US" dirty="0" smtClean="0"/>
              <a:t>The importance of African rivers cannot be overstated:</a:t>
            </a:r>
          </a:p>
          <a:p>
            <a:pPr lvl="1"/>
            <a:r>
              <a:rPr lang="en-US" dirty="0" smtClean="0"/>
              <a:t>The Nile – which flows from central Africa to the north</a:t>
            </a:r>
          </a:p>
          <a:p>
            <a:pPr lvl="1"/>
            <a:r>
              <a:rPr lang="en-US" dirty="0" smtClean="0"/>
              <a:t>The Niger in West Africa</a:t>
            </a:r>
          </a:p>
          <a:p>
            <a:pPr lvl="1"/>
            <a:r>
              <a:rPr lang="en-US" dirty="0" smtClean="0"/>
              <a:t>The Zambezi in the south and the central African Congo</a:t>
            </a:r>
          </a:p>
          <a:p>
            <a:pPr lvl="1"/>
            <a:r>
              <a:rPr lang="en-US" dirty="0" smtClean="0"/>
              <a:t>As well as large bodies of water which supported trading cities and smaller communities</a:t>
            </a:r>
          </a:p>
          <a:p>
            <a:r>
              <a:rPr lang="en-US" dirty="0" smtClean="0"/>
              <a:t>By 1200 agriculture had been the dominant enterprise for centuries</a:t>
            </a:r>
          </a:p>
          <a:p>
            <a:pPr lvl="1"/>
            <a:r>
              <a:rPr lang="en-US" dirty="0" smtClean="0"/>
              <a:t>Regional exchange of plants, fruits, and crops occurred thanks in part to the Bantu migrations, which brought grains and other plants south from West Africa</a:t>
            </a:r>
          </a:p>
          <a:p>
            <a:pPr lvl="1"/>
            <a:r>
              <a:rPr lang="en-US" dirty="0" smtClean="0"/>
              <a:t>A larger network of trade brought products like bananas and yams to Africa from Southeast Asia and carried African exports to other regions</a:t>
            </a:r>
          </a:p>
          <a:p>
            <a:pPr lvl="2"/>
            <a:r>
              <a:rPr lang="en-US" dirty="0" smtClean="0"/>
              <a:t>Example: Ethiopian coffee to the Middle East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1000"/>
                                        <p:tgtEl>
                                          <p:spTgt spid="3">
                                            <p:txEl>
                                              <p:pRg st="6" end="6"/>
                                            </p:txEl>
                                          </p:spTgt>
                                        </p:tgtEl>
                                      </p:cBhvr>
                                    </p:animEffect>
                                    <p:anim calcmode="lin" valueType="num">
                                      <p:cBhvr>
                                        <p:cTn id="5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7" presetClass="entr" presetSubtype="0" fill="hold" nodeType="clickEffect">
                                  <p:stCondLst>
                                    <p:cond delay="0"/>
                                  </p:stCondLst>
                                  <p:childTnLst>
                                    <p:set>
                                      <p:cBhvr>
                                        <p:cTn id="70" dur="1" fill="hold">
                                          <p:stCondLst>
                                            <p:cond delay="0"/>
                                          </p:stCondLst>
                                        </p:cTn>
                                        <p:tgtEl>
                                          <p:spTgt spid="3">
                                            <p:txEl>
                                              <p:pRg st="8" end="8"/>
                                            </p:txEl>
                                          </p:spTgt>
                                        </p:tgtEl>
                                        <p:attrNameLst>
                                          <p:attrName>style.visibility</p:attrName>
                                        </p:attrNameLst>
                                      </p:cBhvr>
                                      <p:to>
                                        <p:strVal val="visible"/>
                                      </p:to>
                                    </p:set>
                                    <p:animEffect transition="in" filter="fade">
                                      <p:cBhvr>
                                        <p:cTn id="71" dur="1000"/>
                                        <p:tgtEl>
                                          <p:spTgt spid="3">
                                            <p:txEl>
                                              <p:pRg st="8" end="8"/>
                                            </p:txEl>
                                          </p:spTgt>
                                        </p:tgtEl>
                                      </p:cBhvr>
                                    </p:animEffect>
                                    <p:anim calcmode="lin" valueType="num">
                                      <p:cBhvr>
                                        <p:cTn id="7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3" dur="900" decel="100000" fill="hold"/>
                                        <p:tgtEl>
                                          <p:spTgt spid="3">
                                            <p:txEl>
                                              <p:pRg st="8" end="8"/>
                                            </p:txEl>
                                          </p:spTgt>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frican Rivers.jpg"/>
          <p:cNvPicPr>
            <a:picLocks noGrp="1" noChangeAspect="1"/>
          </p:cNvPicPr>
          <p:nvPr>
            <p:ph idx="1"/>
          </p:nvPr>
        </p:nvPicPr>
        <p:blipFill>
          <a:blip r:embed="rId2" cstate="print"/>
          <a:stretch>
            <a:fillRect/>
          </a:stretch>
        </p:blipFill>
        <p:spPr>
          <a:xfrm>
            <a:off x="1524000" y="0"/>
            <a:ext cx="6559550" cy="6799116"/>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2000"/>
            <a:lum/>
          </a:blip>
          <a:srcRect/>
          <a:stretch>
            <a:fillRect l="-9000" r="-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normAutofit/>
          </a:bodyPr>
          <a:lstStyle/>
          <a:p>
            <a:r>
              <a:rPr lang="en-US" sz="6000" b="1" dirty="0" smtClean="0">
                <a:latin typeface="Juice ITC" pitchFamily="82" charset="0"/>
              </a:rPr>
              <a:t>PRECIOUS METALS</a:t>
            </a:r>
            <a:endParaRPr lang="en-US" sz="6000" b="1" dirty="0">
              <a:latin typeface="Juice ITC" pitchFamily="82" charset="0"/>
            </a:endParaRPr>
          </a:p>
        </p:txBody>
      </p:sp>
      <p:sp>
        <p:nvSpPr>
          <p:cNvPr id="3" name="Content Placeholder 2"/>
          <p:cNvSpPr>
            <a:spLocks noGrp="1"/>
          </p:cNvSpPr>
          <p:nvPr>
            <p:ph idx="1"/>
          </p:nvPr>
        </p:nvSpPr>
        <p:spPr>
          <a:xfrm>
            <a:off x="304800" y="1219200"/>
            <a:ext cx="8534400" cy="5486400"/>
          </a:xfrm>
        </p:spPr>
        <p:txBody>
          <a:bodyPr>
            <a:normAutofit fontScale="77500" lnSpcReduction="20000"/>
          </a:bodyPr>
          <a:lstStyle/>
          <a:p>
            <a:r>
              <a:rPr lang="en-US" dirty="0" smtClean="0"/>
              <a:t>Another great strength of the African tropical regions was the mining of precious metals</a:t>
            </a:r>
          </a:p>
          <a:p>
            <a:r>
              <a:rPr lang="en-US" dirty="0" smtClean="0"/>
              <a:t>Skillful craftsmen worked metal into a variety of objects</a:t>
            </a:r>
          </a:p>
          <a:p>
            <a:pPr lvl="1"/>
            <a:r>
              <a:rPr lang="en-US" dirty="0" smtClean="0"/>
              <a:t>Copper and gold were the most valuable metals, but iron, the most plentiful metal in tropical Africa, was especially important</a:t>
            </a:r>
          </a:p>
          <a:p>
            <a:pPr lvl="2"/>
            <a:r>
              <a:rPr lang="en-US" dirty="0" smtClean="0"/>
              <a:t>Made into hoes, axes, and knives for farming</a:t>
            </a:r>
          </a:p>
          <a:p>
            <a:pPr lvl="2"/>
            <a:r>
              <a:rPr lang="en-US" dirty="0" smtClean="0"/>
              <a:t>Made into spears and arrows for hunting</a:t>
            </a:r>
          </a:p>
          <a:p>
            <a:pPr lvl="2"/>
            <a:r>
              <a:rPr lang="en-US" dirty="0" smtClean="0"/>
              <a:t>Made into needles and nails for day-to-day life</a:t>
            </a:r>
          </a:p>
          <a:p>
            <a:pPr lvl="1"/>
            <a:r>
              <a:rPr lang="en-US" dirty="0" smtClean="0"/>
              <a:t>Copper, plentiful in southeastern Africa, was used to make copper wire and decorative objects </a:t>
            </a:r>
          </a:p>
          <a:p>
            <a:pPr lvl="2"/>
            <a:r>
              <a:rPr lang="en-US" dirty="0" smtClean="0"/>
              <a:t>Some of the most famous art coming out of West Africa were the copper and brass statues of the period dating to 1500</a:t>
            </a:r>
          </a:p>
          <a:p>
            <a:pPr lvl="1"/>
            <a:r>
              <a:rPr lang="en-US" dirty="0" smtClean="0"/>
              <a:t>Gold became incredibly profitable as an export, particularly to India</a:t>
            </a:r>
          </a:p>
          <a:p>
            <a:pPr lvl="2"/>
            <a:r>
              <a:rPr lang="en-US" dirty="0" smtClean="0"/>
              <a:t>Sources of gold were the Niger River and the hills south of the Zambezi River – archeologists have found thousands of mine shafts for mining of gold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left)">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Benin Bronze Sculpture</a:t>
            </a:r>
            <a:endParaRPr lang="en-US" dirty="0"/>
          </a:p>
        </p:txBody>
      </p:sp>
      <p:pic>
        <p:nvPicPr>
          <p:cNvPr id="5" name="Content Placeholder 4" descr="Benin Bronze Sculpture.jpg"/>
          <p:cNvPicPr>
            <a:picLocks noGrp="1" noChangeAspect="1"/>
          </p:cNvPicPr>
          <p:nvPr>
            <p:ph idx="1"/>
          </p:nvPr>
        </p:nvPicPr>
        <p:blipFill>
          <a:blip r:embed="rId2" cstate="print"/>
          <a:stretch>
            <a:fillRect/>
          </a:stretch>
        </p:blipFill>
        <p:spPr>
          <a:xfrm>
            <a:off x="3902634" y="273050"/>
            <a:ext cx="4456581" cy="5853113"/>
          </a:xfrm>
        </p:spPr>
      </p:pic>
      <p:sp>
        <p:nvSpPr>
          <p:cNvPr id="4" name="Text Placeholder 3"/>
          <p:cNvSpPr>
            <a:spLocks noGrp="1"/>
          </p:cNvSpPr>
          <p:nvPr>
            <p:ph type="body" sz="half" idx="2"/>
          </p:nvPr>
        </p:nvSpPr>
        <p:spPr/>
        <p:txBody>
          <a:bodyPr/>
          <a:lstStyle/>
          <a:p>
            <a:r>
              <a:rPr lang="en-US" dirty="0" smtClean="0"/>
              <a:t>Examine this sculpture using Optic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2000"/>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atin typeface="Juice ITC" pitchFamily="82" charset="0"/>
              </a:rPr>
              <a:t>NEW ISLAMIC EMPIRES IN AFRICA</a:t>
            </a:r>
            <a:endParaRPr lang="en-US" sz="6000" b="1" dirty="0">
              <a:latin typeface="Juice ITC" pitchFamily="82" charset="0"/>
            </a:endParaRPr>
          </a:p>
        </p:txBody>
      </p:sp>
      <p:sp>
        <p:nvSpPr>
          <p:cNvPr id="3" name="Content Placeholder 2"/>
          <p:cNvSpPr>
            <a:spLocks noGrp="1"/>
          </p:cNvSpPr>
          <p:nvPr>
            <p:ph idx="1"/>
          </p:nvPr>
        </p:nvSpPr>
        <p:spPr>
          <a:xfrm>
            <a:off x="152400" y="1524000"/>
            <a:ext cx="8534400" cy="5105400"/>
          </a:xfrm>
        </p:spPr>
        <p:txBody>
          <a:bodyPr>
            <a:normAutofit fontScale="92500" lnSpcReduction="20000"/>
          </a:bodyPr>
          <a:lstStyle/>
          <a:p>
            <a:r>
              <a:rPr lang="en-US" dirty="0" smtClean="0"/>
              <a:t>The spread of Islam across North Africa and down into sub-Saharan Africa is one of the key developments of the period, both culturally and economically</a:t>
            </a:r>
          </a:p>
          <a:p>
            <a:r>
              <a:rPr lang="en-US" dirty="0" smtClean="0"/>
              <a:t>North Africa was under Muslim rule by the 8</a:t>
            </a:r>
            <a:r>
              <a:rPr lang="en-US" baseline="30000" dirty="0" smtClean="0"/>
              <a:t>th</a:t>
            </a:r>
            <a:r>
              <a:rPr lang="en-US" dirty="0" smtClean="0"/>
              <a:t> Century</a:t>
            </a:r>
          </a:p>
          <a:p>
            <a:r>
              <a:rPr lang="en-US" dirty="0" smtClean="0"/>
              <a:t>Only gradually did Islam spread to sub-Saharan Africa, the land south of the Sahara Desert known to the Arabs as </a:t>
            </a:r>
            <a:r>
              <a:rPr lang="en-US" i="1" dirty="0" err="1" smtClean="0"/>
              <a:t>bilad</a:t>
            </a:r>
            <a:r>
              <a:rPr lang="en-US" i="1" dirty="0" smtClean="0"/>
              <a:t> al-</a:t>
            </a:r>
            <a:r>
              <a:rPr lang="en-US" i="1" dirty="0" err="1" smtClean="0"/>
              <a:t>sudan</a:t>
            </a:r>
            <a:r>
              <a:rPr lang="en-US" dirty="0" smtClean="0"/>
              <a:t>, “land of the blacks”</a:t>
            </a:r>
          </a:p>
          <a:p>
            <a:r>
              <a:rPr lang="en-US" dirty="0" smtClean="0"/>
              <a:t>Muslim Berbers conquered Ghana in 1076;</a:t>
            </a:r>
          </a:p>
          <a:p>
            <a:pPr lvl="1"/>
            <a:r>
              <a:rPr lang="en-US" dirty="0" smtClean="0"/>
              <a:t> The subsequent empire of </a:t>
            </a:r>
            <a:r>
              <a:rPr lang="en-US" b="1" dirty="0" smtClean="0"/>
              <a:t>Mali</a:t>
            </a:r>
            <a:r>
              <a:rPr lang="en-US" dirty="0" smtClean="0"/>
              <a:t>, which flourished from 1200-1500, was one of the richest and largest Muslim states, rivaled only by the Delhi Sultanate of India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2000"/>
            <a:lum/>
          </a:blip>
          <a:srcRect/>
          <a:stretch>
            <a:fillRect l="-13000" r="-13000"/>
          </a:stretch>
        </a:blipFill>
        <a:effectLst/>
      </p:bgPr>
    </p:bg>
    <p:spTree>
      <p:nvGrpSpPr>
        <p:cNvPr id="1" name=""/>
        <p:cNvGrpSpPr/>
        <p:nvPr/>
      </p:nvGrpSpPr>
      <p:grpSpPr>
        <a:xfrm>
          <a:off x="0" y="0"/>
          <a:ext cx="0" cy="0"/>
          <a:chOff x="0" y="0"/>
          <a:chExt cx="0" cy="0"/>
        </a:xfrm>
      </p:grpSpPr>
      <p:pic>
        <p:nvPicPr>
          <p:cNvPr id="12290" name="Picture 2" descr="The Crescent Star of Islam"/>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flipH="1">
            <a:off x="555983" y="1066800"/>
            <a:ext cx="7902215" cy="5596342"/>
          </a:xfrm>
          <a:prstGeom prst="rect">
            <a:avLst/>
          </a:prstGeom>
          <a:noFill/>
        </p:spPr>
      </p:pic>
      <p:sp>
        <p:nvSpPr>
          <p:cNvPr id="2" name="Title 1"/>
          <p:cNvSpPr>
            <a:spLocks noGrp="1"/>
          </p:cNvSpPr>
          <p:nvPr>
            <p:ph type="ctrTitle"/>
          </p:nvPr>
        </p:nvSpPr>
        <p:spPr>
          <a:xfrm>
            <a:off x="838200" y="228600"/>
            <a:ext cx="7772400" cy="1470025"/>
          </a:xfrm>
        </p:spPr>
        <p:txBody>
          <a:bodyPr>
            <a:normAutofit/>
          </a:bodyPr>
          <a:lstStyle/>
          <a:p>
            <a:r>
              <a:rPr lang="en-US" sz="6600" dirty="0" smtClean="0">
                <a:latin typeface="Narkisim" pitchFamily="34" charset="-79"/>
                <a:cs typeface="Narkisim" pitchFamily="34" charset="-79"/>
              </a:rPr>
              <a:t>Basics of ISLAM</a:t>
            </a:r>
            <a:endParaRPr lang="en-US" sz="6600" dirty="0">
              <a:latin typeface="Narkisim" pitchFamily="34" charset="-79"/>
              <a:cs typeface="Narkisim" pitchFamily="34" charset="-79"/>
            </a:endParaRPr>
          </a:p>
        </p:txBody>
      </p:sp>
      <p:sp>
        <p:nvSpPr>
          <p:cNvPr id="3" name="Subtitle 2"/>
          <p:cNvSpPr>
            <a:spLocks noGrp="1"/>
          </p:cNvSpPr>
          <p:nvPr>
            <p:ph type="subTitle" idx="1"/>
          </p:nvPr>
        </p:nvSpPr>
        <p:spPr>
          <a:xfrm>
            <a:off x="457200" y="2514600"/>
            <a:ext cx="8229600" cy="3505200"/>
          </a:xfrm>
        </p:spPr>
        <p:txBody>
          <a:bodyPr>
            <a:normAutofit/>
          </a:bodyPr>
          <a:lstStyle/>
          <a:p>
            <a:pPr>
              <a:buFont typeface="Arial" pitchFamily="34" charset="0"/>
              <a:buChar char="•"/>
            </a:pPr>
            <a:r>
              <a:rPr lang="en-US" dirty="0" smtClean="0">
                <a:solidFill>
                  <a:schemeClr val="tx2">
                    <a:lumMod val="50000"/>
                  </a:schemeClr>
                </a:solidFill>
              </a:rPr>
              <a:t>Islam means “</a:t>
            </a:r>
            <a:r>
              <a:rPr lang="en-US" i="1" dirty="0" smtClean="0">
                <a:solidFill>
                  <a:schemeClr val="tx2">
                    <a:lumMod val="50000"/>
                  </a:schemeClr>
                </a:solidFill>
              </a:rPr>
              <a:t>surrender</a:t>
            </a:r>
            <a:r>
              <a:rPr lang="en-US" dirty="0" smtClean="0">
                <a:solidFill>
                  <a:schemeClr val="tx2">
                    <a:lumMod val="50000"/>
                  </a:schemeClr>
                </a:solidFill>
              </a:rPr>
              <a:t>” or “</a:t>
            </a:r>
            <a:r>
              <a:rPr lang="en-US" i="1" dirty="0" smtClean="0">
                <a:solidFill>
                  <a:schemeClr val="tx2">
                    <a:lumMod val="50000"/>
                  </a:schemeClr>
                </a:solidFill>
              </a:rPr>
              <a:t>submission to the will of God</a:t>
            </a:r>
            <a:r>
              <a:rPr lang="en-US" dirty="0" smtClean="0">
                <a:solidFill>
                  <a:schemeClr val="tx2">
                    <a:lumMod val="50000"/>
                  </a:schemeClr>
                </a:solidFill>
              </a:rPr>
              <a:t>”</a:t>
            </a:r>
          </a:p>
          <a:p>
            <a:r>
              <a:rPr lang="en-US" dirty="0" smtClean="0">
                <a:solidFill>
                  <a:schemeClr val="tx2">
                    <a:lumMod val="50000"/>
                  </a:schemeClr>
                </a:solidFill>
              </a:rPr>
              <a:t>Believers are Muslims – “one who submits”</a:t>
            </a:r>
          </a:p>
          <a:p>
            <a:pPr algn="l">
              <a:buFont typeface="Arial" pitchFamily="34" charset="0"/>
              <a:buChar char="•"/>
            </a:pPr>
            <a:r>
              <a:rPr lang="en-US" dirty="0" smtClean="0">
                <a:solidFill>
                  <a:schemeClr val="tx2">
                    <a:lumMod val="50000"/>
                  </a:schemeClr>
                </a:solidFill>
              </a:rPr>
              <a:t>God is Allah – same entity that would be the Jewish Yahweh or Jehovah, and the same entity that is the Christian God</a:t>
            </a:r>
            <a:endParaRPr lang="en-US" dirty="0">
              <a:solidFill>
                <a:schemeClr val="tx2">
                  <a:lumMod val="50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9294712d81b07cc70f16295806a5eb4c42397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1980</TotalTime>
  <Words>2132</Words>
  <Application>Microsoft Office PowerPoint</Application>
  <PresentationFormat>On-screen Show (4:3)</PresentationFormat>
  <Paragraphs>143</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Juice ITC</vt:lpstr>
      <vt:lpstr>Narkisim</vt:lpstr>
      <vt:lpstr>Office Theme</vt:lpstr>
      <vt:lpstr>AFRICA 600-1450</vt:lpstr>
      <vt:lpstr>AFRICAN ENVIRONMENTS</vt:lpstr>
      <vt:lpstr>AFRICAN ENVIRONMENTS</vt:lpstr>
      <vt:lpstr>AFRICAN ENVIRONMENTS</vt:lpstr>
      <vt:lpstr>PowerPoint Presentation</vt:lpstr>
      <vt:lpstr>PRECIOUS METALS</vt:lpstr>
      <vt:lpstr>Benin Bronze Sculpture</vt:lpstr>
      <vt:lpstr>NEW ISLAMIC EMPIRES IN AFRICA</vt:lpstr>
      <vt:lpstr>Basics of ISLAM</vt:lpstr>
      <vt:lpstr>More Basics</vt:lpstr>
      <vt:lpstr>SPREAD OF RELIGION</vt:lpstr>
      <vt:lpstr>ADOPTION OF ISLAM</vt:lpstr>
      <vt:lpstr>Mali Empire and Wealth</vt:lpstr>
      <vt:lpstr>MANSA MUSA &amp; IBN BATTUTA</vt:lpstr>
      <vt:lpstr>FALL OF THE MALI</vt:lpstr>
      <vt:lpstr>SPREAD OF ISLAM CONTINUES</vt:lpstr>
      <vt:lpstr>INDIAN OCEAN TRADE NETWORK</vt:lpstr>
      <vt:lpstr>PowerPoint Presentation</vt:lpstr>
      <vt:lpstr>AFRICA &amp; THE INDIAN OCEAN TRADE</vt:lpstr>
      <vt:lpstr>GREAT ZIMBABWE</vt:lpstr>
      <vt:lpstr>ISLAM ACROSS AFRICA</vt:lpstr>
      <vt:lpstr>LEARNING LINKED TO RELIGION</vt:lpstr>
      <vt:lpstr>SLAVERY</vt:lpstr>
      <vt:lpstr>WOMEN IN AFRICA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Africa 600-1450</dc:title>
  <dc:creator>Owner</dc:creator>
  <cp:lastModifiedBy>Noor Khan</cp:lastModifiedBy>
  <cp:revision>182</cp:revision>
  <dcterms:created xsi:type="dcterms:W3CDTF">2011-11-05T21:36:52Z</dcterms:created>
  <dcterms:modified xsi:type="dcterms:W3CDTF">2014-10-06T08:57:01Z</dcterms:modified>
</cp:coreProperties>
</file>