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72"/>
  </p:notesMasterIdLst>
  <p:sldIdLst>
    <p:sldId id="256" r:id="rId2"/>
    <p:sldId id="258" r:id="rId3"/>
    <p:sldId id="257" r:id="rId4"/>
    <p:sldId id="259" r:id="rId5"/>
    <p:sldId id="260" r:id="rId6"/>
    <p:sldId id="261" r:id="rId7"/>
    <p:sldId id="273" r:id="rId8"/>
    <p:sldId id="262" r:id="rId9"/>
    <p:sldId id="263" r:id="rId10"/>
    <p:sldId id="268" r:id="rId11"/>
    <p:sldId id="269" r:id="rId12"/>
    <p:sldId id="270" r:id="rId13"/>
    <p:sldId id="271" r:id="rId14"/>
    <p:sldId id="272" r:id="rId15"/>
    <p:sldId id="275" r:id="rId16"/>
    <p:sldId id="276" r:id="rId17"/>
    <p:sldId id="277" r:id="rId18"/>
    <p:sldId id="278" r:id="rId19"/>
    <p:sldId id="279" r:id="rId20"/>
    <p:sldId id="280" r:id="rId21"/>
    <p:sldId id="281" r:id="rId22"/>
    <p:sldId id="285" r:id="rId23"/>
    <p:sldId id="288" r:id="rId24"/>
    <p:sldId id="289" r:id="rId25"/>
    <p:sldId id="290" r:id="rId26"/>
    <p:sldId id="291" r:id="rId27"/>
    <p:sldId id="295" r:id="rId28"/>
    <p:sldId id="292" r:id="rId29"/>
    <p:sldId id="293" r:id="rId30"/>
    <p:sldId id="294" r:id="rId31"/>
    <p:sldId id="310" r:id="rId32"/>
    <p:sldId id="311" r:id="rId33"/>
    <p:sldId id="320" r:id="rId34"/>
    <p:sldId id="321" r:id="rId35"/>
    <p:sldId id="322" r:id="rId36"/>
    <p:sldId id="323" r:id="rId37"/>
    <p:sldId id="312" r:id="rId38"/>
    <p:sldId id="313" r:id="rId39"/>
    <p:sldId id="296" r:id="rId40"/>
    <p:sldId id="314" r:id="rId41"/>
    <p:sldId id="319" r:id="rId42"/>
    <p:sldId id="298" r:id="rId43"/>
    <p:sldId id="324" r:id="rId44"/>
    <p:sldId id="297" r:id="rId45"/>
    <p:sldId id="325" r:id="rId46"/>
    <p:sldId id="299" r:id="rId47"/>
    <p:sldId id="326" r:id="rId48"/>
    <p:sldId id="329" r:id="rId49"/>
    <p:sldId id="300" r:id="rId50"/>
    <p:sldId id="330" r:id="rId51"/>
    <p:sldId id="301" r:id="rId52"/>
    <p:sldId id="327" r:id="rId53"/>
    <p:sldId id="328" r:id="rId54"/>
    <p:sldId id="305" r:id="rId55"/>
    <p:sldId id="303" r:id="rId56"/>
    <p:sldId id="339" r:id="rId57"/>
    <p:sldId id="308" r:id="rId58"/>
    <p:sldId id="331" r:id="rId59"/>
    <p:sldId id="333" r:id="rId60"/>
    <p:sldId id="332" r:id="rId61"/>
    <p:sldId id="302" r:id="rId62"/>
    <p:sldId id="340" r:id="rId63"/>
    <p:sldId id="334" r:id="rId64"/>
    <p:sldId id="335" r:id="rId65"/>
    <p:sldId id="336" r:id="rId66"/>
    <p:sldId id="337" r:id="rId67"/>
    <p:sldId id="306" r:id="rId68"/>
    <p:sldId id="338" r:id="rId69"/>
    <p:sldId id="309" r:id="rId70"/>
    <p:sldId id="274" r:id="rId71"/>
  </p:sldIdLst>
  <p:sldSz cx="9144000" cy="6858000" type="screen4x3"/>
  <p:notesSz cx="6858000" cy="9144000"/>
  <p:custDataLst>
    <p:tags r:id="rId73"/>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autoAdjust="0"/>
    <p:restoredTop sz="94660"/>
  </p:normalViewPr>
  <p:slideViewPr>
    <p:cSldViewPr>
      <p:cViewPr varScale="1">
        <p:scale>
          <a:sx n="106" d="100"/>
          <a:sy n="106" d="100"/>
        </p:scale>
        <p:origin x="1806"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BBDBE39-30C1-46CE-AA52-4C221B0F6DD1}" type="datetimeFigureOut">
              <a:rPr lang="en-US"/>
              <a:pPr>
                <a:defRPr/>
              </a:pPr>
              <a:t>11/28/2016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D8AE8294-6DD8-4DA8-AD7F-93DA8CBEF5E0}" type="slidenum">
              <a:rPr lang="en-US"/>
              <a:pPr>
                <a:defRPr/>
              </a:pPr>
              <a:t>‹#›</a:t>
            </a:fld>
            <a:endParaRPr lang="en-US"/>
          </a:p>
        </p:txBody>
      </p:sp>
    </p:spTree>
    <p:extLst>
      <p:ext uri="{BB962C8B-B14F-4D97-AF65-F5344CB8AC3E}">
        <p14:creationId xmlns:p14="http://schemas.microsoft.com/office/powerpoint/2010/main" val="33518640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pitchFamily="34" charset="0"/>
                <a:ea typeface="ＭＳ Ｐゴシック"/>
                <a:cs typeface="ＭＳ Ｐゴシック"/>
              </a:rPr>
              <a:t>General James Wolfe was mortally wounded during his victory over the French at Quebec in 1759. This painting by the American artist Benjamin West (1738–1820) became famous for portraying the dying Wolfe and the officers around him in poses modeled after classical statues.</a:t>
            </a:r>
          </a:p>
          <a:p>
            <a:pPr>
              <a:spcBef>
                <a:spcPct val="0"/>
              </a:spcBef>
            </a:pPr>
            <a:endParaRPr lang="en-US" sz="500" dirty="0" smtClean="0">
              <a:latin typeface="Arial" pitchFamily="34" charset="0"/>
              <a:ea typeface="ＭＳ Ｐゴシック"/>
              <a:cs typeface="ＭＳ Ｐゴシック"/>
            </a:endParaRPr>
          </a:p>
          <a:p>
            <a:pPr>
              <a:spcBef>
                <a:spcPct val="0"/>
              </a:spcBef>
            </a:pPr>
            <a:r>
              <a:rPr lang="en-US" sz="500" dirty="0" smtClean="0">
                <a:latin typeface="Arial" pitchFamily="34" charset="0"/>
                <a:ea typeface="ＭＳ Ｐゴシック"/>
                <a:cs typeface="ＭＳ Ｐゴシック"/>
              </a:rPr>
              <a:t>Getty Images Inc.—</a:t>
            </a:r>
            <a:r>
              <a:rPr lang="en-US" sz="500" dirty="0" err="1" smtClean="0">
                <a:latin typeface="Arial" pitchFamily="34" charset="0"/>
                <a:ea typeface="ＭＳ Ｐゴシック"/>
                <a:cs typeface="ＭＳ Ｐゴシック"/>
              </a:rPr>
              <a:t>Hulton</a:t>
            </a:r>
            <a:r>
              <a:rPr lang="en-US" sz="500" dirty="0" smtClean="0">
                <a:latin typeface="Arial" pitchFamily="34" charset="0"/>
                <a:ea typeface="ＭＳ Ｐゴシック"/>
                <a:cs typeface="ＭＳ Ｐゴシック"/>
              </a:rPr>
              <a:t> Archive Photos</a:t>
            </a:r>
          </a:p>
          <a:p>
            <a:pPr>
              <a:spcBef>
                <a:spcPct val="0"/>
              </a:spcBef>
            </a:pPr>
            <a:endParaRPr lang="en-US" dirty="0" smtClean="0">
              <a:ea typeface="ＭＳ Ｐゴシック"/>
              <a:cs typeface="ＭＳ Ｐゴシック"/>
            </a:endParaRP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137BF4-4251-48B0-BBB5-9969045CC191}" type="slidenum">
              <a:rPr lang="en-US"/>
              <a:pPr/>
              <a:t>15</a:t>
            </a:fld>
            <a:endParaRPr lang="en-US"/>
          </a:p>
        </p:txBody>
      </p:sp>
    </p:spTree>
    <p:extLst>
      <p:ext uri="{BB962C8B-B14F-4D97-AF65-F5344CB8AC3E}">
        <p14:creationId xmlns:p14="http://schemas.microsoft.com/office/powerpoint/2010/main" val="2191750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eaLnBrk="1" hangingPunct="1">
              <a:spcBef>
                <a:spcPct val="0"/>
              </a:spcBef>
            </a:pPr>
            <a:r>
              <a:rPr lang="en-US" smtClean="0">
                <a:latin typeface="Arial" pitchFamily="34" charset="0"/>
                <a:ea typeface="ＭＳ Ｐゴシック"/>
                <a:cs typeface="ＭＳ Ｐゴシック"/>
              </a:rPr>
              <a:t>Maria Theresa of Austria provided the leadership that saved the Habsburg Empire from possible disintegration after the Prussian invasion of Silesia in 1740.</a:t>
            </a:r>
          </a:p>
          <a:p>
            <a:pPr eaLnBrk="1" hangingPunct="1">
              <a:spcBef>
                <a:spcPct val="0"/>
              </a:spcBef>
            </a:pPr>
            <a:endParaRPr lang="en-US" sz="500" smtClean="0">
              <a:latin typeface="Arial" pitchFamily="34" charset="0"/>
              <a:ea typeface="ＭＳ Ｐゴシック"/>
              <a:cs typeface="ＭＳ Ｐゴシック"/>
            </a:endParaRPr>
          </a:p>
          <a:p>
            <a:pPr eaLnBrk="1" hangingPunct="1">
              <a:spcBef>
                <a:spcPct val="0"/>
              </a:spcBef>
            </a:pPr>
            <a:r>
              <a:rPr lang="en-US" sz="500" smtClean="0">
                <a:latin typeface="Arial" pitchFamily="34" charset="0"/>
                <a:ea typeface="ＭＳ Ｐゴシック"/>
                <a:cs typeface="ＭＳ Ｐゴシック"/>
              </a:rPr>
              <a:t>Martin van Meytens: “Kaiserin Maria Theresia mit ihrer Familie auf der SchloBterasse von Schobrunn.” Kunsthistorisches Museum, Vienna, Austria</a:t>
            </a:r>
          </a:p>
          <a:p>
            <a:pPr eaLnBrk="1" hangingPunct="1">
              <a:spcBef>
                <a:spcPct val="0"/>
              </a:spcBef>
            </a:pPr>
            <a:endParaRPr lang="en-US" smtClean="0">
              <a:ea typeface="ＭＳ Ｐゴシック"/>
              <a:cs typeface="ＭＳ Ｐゴシック"/>
            </a:endParaRPr>
          </a:p>
        </p:txBody>
      </p:sp>
      <p:sp>
        <p:nvSpPr>
          <p:cNvPr id="48132" name="Slide Number Placeholder 3"/>
          <p:cNvSpPr>
            <a:spLocks noGrp="1"/>
          </p:cNvSpPr>
          <p:nvPr>
            <p:ph type="sldNum" sz="quarter" idx="5"/>
          </p:nvPr>
        </p:nvSpPr>
        <p:spPr bwMode="auto">
          <a:noFill/>
          <a:ln>
            <a:miter lim="800000"/>
            <a:headEnd/>
            <a:tailEnd/>
          </a:ln>
        </p:spPr>
        <p:txBody>
          <a:bodyPr/>
          <a:lstStyle/>
          <a:p>
            <a:fld id="{16DA0BE4-E41E-41E6-AE18-A66BE24952B4}" type="slidenum">
              <a:rPr lang="en-US"/>
              <a:pPr/>
              <a:t>42</a:t>
            </a:fld>
            <a:endParaRPr lang="en-US"/>
          </a:p>
        </p:txBody>
      </p:sp>
    </p:spTree>
    <p:extLst>
      <p:ext uri="{BB962C8B-B14F-4D97-AF65-F5344CB8AC3E}">
        <p14:creationId xmlns:p14="http://schemas.microsoft.com/office/powerpoint/2010/main" val="728539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pPr eaLnBrk="1" hangingPunct="1"/>
            <a:r>
              <a:rPr lang="en-US" smtClean="0">
                <a:ea typeface="ＭＳ Ｐゴシック"/>
                <a:cs typeface="ＭＳ Ｐゴシック"/>
              </a:rPr>
              <a:t>This scene, painted by artist Edward Penny, shows Robert Clive receiving a sum of money from Siraj-ud-daulah, the Mughal Nawab of Bengal, for injured officers and soldiers at Plassey. Clive’s victory in 1757 at the Battle of Plassey brought English domination of the Indian subcontinent for almost two centuries. Clive had won the battle largely through bribing many of the Nawab’s troops and potential allies.</a:t>
            </a:r>
          </a:p>
          <a:p>
            <a:pPr eaLnBrk="1" hangingPunct="1"/>
            <a:r>
              <a:rPr lang="en-US" smtClean="0">
                <a:ea typeface="ＭＳ Ｐゴシック"/>
                <a:cs typeface="ＭＳ Ｐゴシック"/>
              </a:rPr>
              <a:t> </a:t>
            </a:r>
            <a:r>
              <a:rPr lang="en-US" sz="500" smtClean="0">
                <a:ea typeface="ＭＳ Ｐゴシック"/>
                <a:cs typeface="ＭＳ Ｐゴシック"/>
              </a:rPr>
              <a:t>Erich Lessing © The Trustees of the British Museum/Art Resource, NY</a:t>
            </a:r>
          </a:p>
        </p:txBody>
      </p:sp>
      <p:sp>
        <p:nvSpPr>
          <p:cNvPr id="52228" name="Slide Number Placeholder 3"/>
          <p:cNvSpPr>
            <a:spLocks noGrp="1"/>
          </p:cNvSpPr>
          <p:nvPr>
            <p:ph type="sldNum" sz="quarter" idx="5"/>
          </p:nvPr>
        </p:nvSpPr>
        <p:spPr bwMode="auto">
          <a:noFill/>
          <a:ln>
            <a:miter lim="800000"/>
            <a:headEnd/>
            <a:tailEnd/>
          </a:ln>
        </p:spPr>
        <p:txBody>
          <a:bodyPr/>
          <a:lstStyle/>
          <a:p>
            <a:fld id="{D9F3AEAB-BC09-4F34-BB57-87A94EA96935}" type="slidenum">
              <a:rPr lang="en-US"/>
              <a:pPr/>
              <a:t>51</a:t>
            </a:fld>
            <a:endParaRPr lang="en-US"/>
          </a:p>
        </p:txBody>
      </p:sp>
    </p:spTree>
    <p:extLst>
      <p:ext uri="{BB962C8B-B14F-4D97-AF65-F5344CB8AC3E}">
        <p14:creationId xmlns:p14="http://schemas.microsoft.com/office/powerpoint/2010/main" val="1357021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lnSpc>
                <a:spcPct val="80000"/>
              </a:lnSpc>
              <a:spcBef>
                <a:spcPct val="0"/>
              </a:spcBef>
            </a:pPr>
            <a:r>
              <a:rPr lang="en-US" sz="1000" smtClean="0">
                <a:latin typeface="Arial" pitchFamily="34" charset="0"/>
                <a:ea typeface="ＭＳ Ｐゴシック"/>
                <a:cs typeface="ＭＳ Ｐゴシック"/>
              </a:rPr>
              <a:t>Many Americans fiercely objected to the British Parliament’s attempts to tax the colonies. This print of a British tax collector being tarred and feathered warned officials of what could happen to them if they tried to collect these taxes.</a:t>
            </a:r>
          </a:p>
          <a:p>
            <a:pPr eaLnBrk="1" hangingPunct="1">
              <a:lnSpc>
                <a:spcPct val="80000"/>
              </a:lnSpc>
              <a:spcBef>
                <a:spcPct val="0"/>
              </a:spcBef>
            </a:pPr>
            <a:endParaRPr lang="en-US" sz="1000" smtClean="0">
              <a:latin typeface="Arial" pitchFamily="34" charset="0"/>
              <a:ea typeface="ＭＳ Ｐゴシック"/>
              <a:cs typeface="ＭＳ Ｐゴシック"/>
            </a:endParaRPr>
          </a:p>
          <a:p>
            <a:pPr eaLnBrk="1" hangingPunct="1">
              <a:lnSpc>
                <a:spcPct val="80000"/>
              </a:lnSpc>
              <a:spcBef>
                <a:spcPct val="0"/>
              </a:spcBef>
            </a:pPr>
            <a:r>
              <a:rPr lang="en-US" sz="400" smtClean="0">
                <a:latin typeface="Arial" pitchFamily="34" charset="0"/>
                <a:ea typeface="ＭＳ Ｐゴシック"/>
                <a:cs typeface="ＭＳ Ｐゴシック"/>
              </a:rPr>
              <a:t>Philip Dawe (c. 1750-C.1785), “The Bostonians paying the Excise-Man or Tarring &amp; Feathering.” London, 1774. Colored Engraving. The Gilder Lehman Collection on deposit at the Pierpont Morgan Library. GL 4961.01. Photography: Joseph Zehavi.</a:t>
            </a:r>
          </a:p>
          <a:p>
            <a:pPr eaLnBrk="1" hangingPunct="1">
              <a:lnSpc>
                <a:spcPct val="80000"/>
              </a:lnSpc>
              <a:spcBef>
                <a:spcPct val="0"/>
              </a:spcBef>
            </a:pPr>
            <a:r>
              <a:rPr lang="en-US" sz="400" smtClean="0">
                <a:latin typeface="Arial" pitchFamily="34" charset="0"/>
                <a:ea typeface="ＭＳ Ｐゴシック"/>
                <a:cs typeface="ＭＳ Ｐゴシック"/>
              </a:rPr>
              <a:t>The Pierpont Morgan Library/Art Resource, NY</a:t>
            </a:r>
          </a:p>
        </p:txBody>
      </p:sp>
      <p:sp>
        <p:nvSpPr>
          <p:cNvPr id="58372" name="Slide Number Placeholder 3"/>
          <p:cNvSpPr>
            <a:spLocks noGrp="1"/>
          </p:cNvSpPr>
          <p:nvPr>
            <p:ph type="sldNum" sz="quarter" idx="5"/>
          </p:nvPr>
        </p:nvSpPr>
        <p:spPr bwMode="auto">
          <a:noFill/>
          <a:ln>
            <a:miter lim="800000"/>
            <a:headEnd/>
            <a:tailEnd/>
          </a:ln>
        </p:spPr>
        <p:txBody>
          <a:bodyPr/>
          <a:lstStyle/>
          <a:p>
            <a:fld id="{EA13A20F-C3AE-4789-AF81-8E1F951F5D1B}" type="slidenum">
              <a:rPr lang="en-US"/>
              <a:pPr/>
              <a:t>54</a:t>
            </a:fld>
            <a:endParaRPr lang="en-US"/>
          </a:p>
        </p:txBody>
      </p:sp>
    </p:spTree>
    <p:extLst>
      <p:ext uri="{BB962C8B-B14F-4D97-AF65-F5344CB8AC3E}">
        <p14:creationId xmlns:p14="http://schemas.microsoft.com/office/powerpoint/2010/main" val="3158632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pPr eaLnBrk="1" hangingPunct="1">
              <a:spcBef>
                <a:spcPct val="0"/>
              </a:spcBef>
            </a:pPr>
            <a:r>
              <a:rPr lang="en-US" smtClean="0">
                <a:latin typeface="Arial" pitchFamily="34" charset="0"/>
                <a:ea typeface="ＭＳ Ｐゴシック"/>
                <a:cs typeface="ＭＳ Ｐゴシック"/>
              </a:rPr>
              <a:t>Map 16–3 </a:t>
            </a:r>
            <a:r>
              <a:rPr lang="en-US" b="1" smtClean="0">
                <a:latin typeface="Arial" pitchFamily="34" charset="0"/>
                <a:ea typeface="ＭＳ Ｐゴシック"/>
                <a:cs typeface="ＭＳ Ｐゴシック"/>
              </a:rPr>
              <a:t>NORTH AMERICA IN 1763</a:t>
            </a:r>
            <a:r>
              <a:rPr lang="en-US" smtClean="0">
                <a:latin typeface="Arial" pitchFamily="34" charset="0"/>
                <a:ea typeface="ＭＳ Ｐゴシック"/>
                <a:cs typeface="ＭＳ Ｐゴシック"/>
              </a:rPr>
              <a:t> In the year of the victory over France, the English colonies lay along the Atlantic seaboard. The difficulties of organizing authority over the previous French territory in Canada and west of the Appalachian Mountains would contribute to the coming of the American Revolution.</a:t>
            </a:r>
          </a:p>
          <a:p>
            <a:pPr eaLnBrk="1" hangingPunct="1">
              <a:spcBef>
                <a:spcPct val="0"/>
              </a:spcBef>
            </a:pPr>
            <a:endParaRPr lang="en-US" smtClean="0">
              <a:ea typeface="ＭＳ Ｐゴシック"/>
              <a:cs typeface="ＭＳ Ｐゴシック"/>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8FB7B79B-F5AA-4AA2-962C-EC83434720FD}" type="slidenum">
              <a:rPr lang="en-US"/>
              <a:pPr/>
              <a:t>55</a:t>
            </a:fld>
            <a:endParaRPr lang="en-US"/>
          </a:p>
        </p:txBody>
      </p:sp>
    </p:spTree>
    <p:extLst>
      <p:ext uri="{BB962C8B-B14F-4D97-AF65-F5344CB8AC3E}">
        <p14:creationId xmlns:p14="http://schemas.microsoft.com/office/powerpoint/2010/main" val="1782071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lnSpc>
                <a:spcPct val="90000"/>
              </a:lnSpc>
              <a:spcBef>
                <a:spcPct val="0"/>
              </a:spcBef>
            </a:pPr>
            <a:r>
              <a:rPr lang="en-US" sz="1000" smtClean="0">
                <a:latin typeface="Arial" pitchFamily="34" charset="0"/>
                <a:ea typeface="ＭＳ Ｐゴシック"/>
                <a:cs typeface="ＭＳ Ｐゴシック"/>
              </a:rPr>
              <a:t>The surrender of Lord Cornwallis’ British army at Yorktown, Virginia, in 1781 to American and French forces under George Washington ended Britain’s hopes of suppressing the American Revolution.</a:t>
            </a:r>
          </a:p>
          <a:p>
            <a:pPr eaLnBrk="1" hangingPunct="1">
              <a:lnSpc>
                <a:spcPct val="90000"/>
              </a:lnSpc>
              <a:spcBef>
                <a:spcPct val="0"/>
              </a:spcBef>
            </a:pPr>
            <a:endParaRPr lang="en-US" sz="1000" smtClean="0">
              <a:latin typeface="Arial" pitchFamily="34" charset="0"/>
              <a:ea typeface="ＭＳ Ｐゴシック"/>
              <a:cs typeface="ＭＳ Ｐゴシック"/>
            </a:endParaRPr>
          </a:p>
          <a:p>
            <a:pPr eaLnBrk="1" hangingPunct="1">
              <a:lnSpc>
                <a:spcPct val="90000"/>
              </a:lnSpc>
              <a:spcBef>
                <a:spcPct val="0"/>
              </a:spcBef>
            </a:pPr>
            <a:r>
              <a:rPr lang="en-US" sz="400" smtClean="0">
                <a:latin typeface="Arial" pitchFamily="34" charset="0"/>
                <a:ea typeface="ＭＳ Ｐゴシック"/>
                <a:cs typeface="ＭＳ Ｐゴシック"/>
              </a:rPr>
              <a:t>John Trumbull (American 1756–1843), “The Surrender of Lord Cornwallis at Yorktown, 19 October 1781,” 1787–c. 1828. Oil on canvas, 53.3 × 77.8 × 1.9 cm (21 × 30 × in.) Yale University Art Gallery, Trumbull Collection</a:t>
            </a:r>
          </a:p>
        </p:txBody>
      </p:sp>
      <p:sp>
        <p:nvSpPr>
          <p:cNvPr id="60420" name="Slide Number Placeholder 3"/>
          <p:cNvSpPr>
            <a:spLocks noGrp="1"/>
          </p:cNvSpPr>
          <p:nvPr>
            <p:ph type="sldNum" sz="quarter" idx="5"/>
          </p:nvPr>
        </p:nvSpPr>
        <p:spPr bwMode="auto">
          <a:noFill/>
          <a:ln>
            <a:miter lim="800000"/>
            <a:headEnd/>
            <a:tailEnd/>
          </a:ln>
        </p:spPr>
        <p:txBody>
          <a:bodyPr/>
          <a:lstStyle/>
          <a:p>
            <a:fld id="{F8D5A99C-BC0A-49A5-9141-88A1C8E7EB0E}" type="slidenum">
              <a:rPr lang="en-US"/>
              <a:pPr/>
              <a:t>67</a:t>
            </a:fld>
            <a:endParaRPr lang="en-US"/>
          </a:p>
        </p:txBody>
      </p:sp>
    </p:spTree>
    <p:extLst>
      <p:ext uri="{BB962C8B-B14F-4D97-AF65-F5344CB8AC3E}">
        <p14:creationId xmlns:p14="http://schemas.microsoft.com/office/powerpoint/2010/main" val="262153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pitchFamily="34" charset="0"/>
                <a:ea typeface="ＭＳ Ｐゴシック"/>
                <a:cs typeface="ＭＳ Ｐゴシック"/>
              </a:rPr>
              <a:t>During the seventeenth and eighteenth centuries, European maritime nations established overseas empires and set up trading monopolies within them in an effort to magnify their economic strength. As this painting of the Old Custom House Quay in London suggests, trade from these empires and the tariffs imposed on it were expected to generate revenue for the home country. But behind many of the goods carried in the great sailing ships in the harbor and landed on these docks lay the labor of African slaves working on the plantations of North and South America.</a:t>
            </a:r>
          </a:p>
          <a:p>
            <a:pPr>
              <a:spcBef>
                <a:spcPct val="0"/>
              </a:spcBef>
            </a:pPr>
            <a:endParaRPr lang="en-US" sz="500" smtClean="0">
              <a:latin typeface="Arial" pitchFamily="34" charset="0"/>
              <a:ea typeface="ＭＳ Ｐゴシック"/>
              <a:cs typeface="ＭＳ Ｐゴシック"/>
            </a:endParaRPr>
          </a:p>
          <a:p>
            <a:pPr>
              <a:spcBef>
                <a:spcPct val="0"/>
              </a:spcBef>
            </a:pPr>
            <a:r>
              <a:rPr lang="en-US" sz="500" smtClean="0">
                <a:latin typeface="Arial" pitchFamily="34" charset="0"/>
                <a:ea typeface="ＭＳ Ｐゴシック"/>
                <a:cs typeface="ＭＳ Ｐゴシック"/>
              </a:rPr>
              <a:t>Samuel Scott “Old Custom House Quay” Collection. V &amp; A Images, The Victoria and Albert Museum, London</a:t>
            </a:r>
          </a:p>
          <a:p>
            <a:pPr>
              <a:spcBef>
                <a:spcPct val="0"/>
              </a:spcBef>
            </a:pPr>
            <a:endParaRPr lang="en-US" smtClean="0">
              <a:ea typeface="ＭＳ Ｐゴシック"/>
              <a:cs typeface="ＭＳ Ｐゴシック"/>
            </a:endParaRP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E6C0BA-CE76-421F-85AD-7DBA6855BD2B}" type="slidenum">
              <a:rPr lang="en-US"/>
              <a:pPr/>
              <a:t>18</a:t>
            </a:fld>
            <a:endParaRPr lang="en-US"/>
          </a:p>
        </p:txBody>
      </p:sp>
    </p:spTree>
    <p:extLst>
      <p:ext uri="{BB962C8B-B14F-4D97-AF65-F5344CB8AC3E}">
        <p14:creationId xmlns:p14="http://schemas.microsoft.com/office/powerpoint/2010/main" val="3625003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eaLnBrk="1" hangingPunct="1">
              <a:spcBef>
                <a:spcPct val="0"/>
              </a:spcBef>
            </a:pPr>
            <a:r>
              <a:rPr lang="en-US" smtClean="0">
                <a:latin typeface="Arial" pitchFamily="34" charset="0"/>
                <a:ea typeface="ＭＳ Ｐゴシック"/>
                <a:cs typeface="ＭＳ Ｐゴシック"/>
              </a:rPr>
              <a:t>This eighteenth-century print shows bound African captives being forced to a slaving port. It was largely African middlemen who captured slaves in the interior and marched them to the coast.</a:t>
            </a:r>
          </a:p>
          <a:p>
            <a:pPr eaLnBrk="1" hangingPunct="1">
              <a:spcBef>
                <a:spcPct val="0"/>
              </a:spcBef>
            </a:pPr>
            <a:endParaRPr lang="en-US" sz="500" smtClean="0">
              <a:latin typeface="Arial" pitchFamily="34" charset="0"/>
              <a:ea typeface="ＭＳ Ｐゴシック"/>
              <a:cs typeface="ＭＳ Ｐゴシック"/>
            </a:endParaRPr>
          </a:p>
          <a:p>
            <a:pPr eaLnBrk="1" hangingPunct="1">
              <a:spcBef>
                <a:spcPct val="0"/>
              </a:spcBef>
            </a:pPr>
            <a:r>
              <a:rPr lang="en-US" sz="500" smtClean="0">
                <a:latin typeface="Arial" pitchFamily="34" charset="0"/>
                <a:ea typeface="ＭＳ Ｐゴシック"/>
                <a:cs typeface="ＭＳ Ｐゴシック"/>
              </a:rPr>
              <a:t>North Wind Picture Archives</a:t>
            </a:r>
          </a:p>
          <a:p>
            <a:pPr eaLnBrk="1" hangingPunct="1">
              <a:spcBef>
                <a:spcPct val="0"/>
              </a:spcBef>
            </a:pPr>
            <a:endParaRPr lang="en-US" smtClean="0">
              <a:ea typeface="ＭＳ Ｐゴシック"/>
              <a:cs typeface="ＭＳ Ｐゴシック"/>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FEE016B1-255D-41B9-A743-F10290D5A9F9}" type="slidenum">
              <a:rPr lang="en-US"/>
              <a:pPr/>
              <a:t>25</a:t>
            </a:fld>
            <a:endParaRPr lang="en-US"/>
          </a:p>
        </p:txBody>
      </p:sp>
    </p:spTree>
    <p:extLst>
      <p:ext uri="{BB962C8B-B14F-4D97-AF65-F5344CB8AC3E}">
        <p14:creationId xmlns:p14="http://schemas.microsoft.com/office/powerpoint/2010/main" val="296185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pPr eaLnBrk="1" hangingPunct="1">
              <a:spcBef>
                <a:spcPct val="0"/>
              </a:spcBef>
            </a:pPr>
            <a:r>
              <a:rPr lang="en-US" b="1" smtClean="0">
                <a:latin typeface="Arial" pitchFamily="34" charset="0"/>
                <a:ea typeface="ＭＳ Ｐゴシック"/>
                <a:cs typeface="ＭＳ Ｐゴシック"/>
              </a:rPr>
              <a:t>The Slave Ship Brookes</a:t>
            </a:r>
            <a:r>
              <a:rPr lang="en-US" smtClean="0">
                <a:latin typeface="Arial" pitchFamily="34" charset="0"/>
                <a:ea typeface="ＭＳ Ｐゴシック"/>
                <a:cs typeface="ＭＳ Ｐゴシック"/>
              </a:rPr>
              <a:t> This print records the main decks of the 320-ton slave ship Brookes.</a:t>
            </a:r>
          </a:p>
          <a:p>
            <a:pPr eaLnBrk="1" hangingPunct="1">
              <a:spcBef>
                <a:spcPct val="0"/>
              </a:spcBef>
            </a:pPr>
            <a:r>
              <a:rPr lang="en-US" sz="500" smtClean="0">
                <a:latin typeface="Arial" pitchFamily="34" charset="0"/>
                <a:ea typeface="ＭＳ Ｐゴシック"/>
                <a:cs typeface="ＭＳ Ｐゴシック"/>
              </a:rPr>
              <a:t>Photographs and Prints Division, Schomburg Center for Research in Black Culture, The New York Public Library, Astor, Lenox and Tilden Foundations</a:t>
            </a:r>
          </a:p>
          <a:p>
            <a:pPr eaLnBrk="1" hangingPunct="1">
              <a:spcBef>
                <a:spcPct val="0"/>
              </a:spcBef>
            </a:pPr>
            <a:endParaRPr lang="en-US" sz="500" smtClean="0">
              <a:ea typeface="ＭＳ Ｐゴシック"/>
              <a:cs typeface="ＭＳ Ｐゴシック"/>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931692CF-5274-4773-B5BE-438D04E7BF90}" type="slidenum">
              <a:rPr lang="en-US"/>
              <a:pPr/>
              <a:t>26</a:t>
            </a:fld>
            <a:endParaRPr lang="en-US"/>
          </a:p>
        </p:txBody>
      </p:sp>
    </p:spTree>
    <p:extLst>
      <p:ext uri="{BB962C8B-B14F-4D97-AF65-F5344CB8AC3E}">
        <p14:creationId xmlns:p14="http://schemas.microsoft.com/office/powerpoint/2010/main" val="1833465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pPr eaLnBrk="1" hangingPunct="1">
              <a:spcBef>
                <a:spcPct val="0"/>
              </a:spcBef>
            </a:pPr>
            <a:r>
              <a:rPr lang="en-US" smtClean="0">
                <a:latin typeface="Arial" pitchFamily="34" charset="0"/>
                <a:ea typeface="ＭＳ Ｐゴシック"/>
                <a:cs typeface="ＭＳ Ｐゴシック"/>
              </a:rPr>
              <a:t>Slaves on the plantations of the American South were the chattel property of their masters, and their lives were grim. Some artists sought to disguise this harsh reality by depicting the lighter moments of slave society as in this scene of slaves dancing.</a:t>
            </a:r>
          </a:p>
          <a:p>
            <a:pPr eaLnBrk="1" hangingPunct="1">
              <a:spcBef>
                <a:spcPct val="0"/>
              </a:spcBef>
            </a:pPr>
            <a:endParaRPr lang="en-US" sz="500" smtClean="0">
              <a:latin typeface="Arial" pitchFamily="34" charset="0"/>
              <a:ea typeface="ＭＳ Ｐゴシック"/>
              <a:cs typeface="ＭＳ Ｐゴシック"/>
            </a:endParaRPr>
          </a:p>
          <a:p>
            <a:pPr eaLnBrk="1" hangingPunct="1">
              <a:spcBef>
                <a:spcPct val="0"/>
              </a:spcBef>
            </a:pPr>
            <a:r>
              <a:rPr lang="en-US" sz="500" smtClean="0">
                <a:latin typeface="Arial" pitchFamily="34" charset="0"/>
                <a:ea typeface="ＭＳ Ｐゴシック"/>
                <a:cs typeface="ＭＳ Ｐゴシック"/>
              </a:rPr>
              <a:t>Getty Images Inc.—Hulton Archive Photos</a:t>
            </a:r>
          </a:p>
          <a:p>
            <a:pPr eaLnBrk="1" hangingPunct="1">
              <a:spcBef>
                <a:spcPct val="0"/>
              </a:spcBef>
            </a:pPr>
            <a:endParaRPr lang="en-US" smtClean="0">
              <a:ea typeface="ＭＳ Ｐゴシック"/>
              <a:cs typeface="ＭＳ Ｐゴシック"/>
            </a:endParaRPr>
          </a:p>
        </p:txBody>
      </p:sp>
      <p:sp>
        <p:nvSpPr>
          <p:cNvPr id="44036" name="Slide Number Placeholder 3"/>
          <p:cNvSpPr>
            <a:spLocks noGrp="1"/>
          </p:cNvSpPr>
          <p:nvPr>
            <p:ph type="sldNum" sz="quarter" idx="5"/>
          </p:nvPr>
        </p:nvSpPr>
        <p:spPr bwMode="auto">
          <a:noFill/>
          <a:ln>
            <a:miter lim="800000"/>
            <a:headEnd/>
            <a:tailEnd/>
          </a:ln>
        </p:spPr>
        <p:txBody>
          <a:bodyPr/>
          <a:lstStyle/>
          <a:p>
            <a:fld id="{97259615-6AB2-43F0-9464-4E7E96214694}" type="slidenum">
              <a:rPr lang="en-US"/>
              <a:pPr/>
              <a:t>27</a:t>
            </a:fld>
            <a:endParaRPr lang="en-US"/>
          </a:p>
        </p:txBody>
      </p:sp>
    </p:spTree>
    <p:extLst>
      <p:ext uri="{BB962C8B-B14F-4D97-AF65-F5344CB8AC3E}">
        <p14:creationId xmlns:p14="http://schemas.microsoft.com/office/powerpoint/2010/main" val="3740576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eaLnBrk="1" hangingPunct="1">
              <a:spcBef>
                <a:spcPct val="0"/>
              </a:spcBef>
            </a:pPr>
            <a:r>
              <a:rPr lang="en-US" smtClean="0">
                <a:latin typeface="Arial" pitchFamily="34" charset="0"/>
                <a:ea typeface="ＭＳ Ｐゴシック"/>
                <a:cs typeface="ＭＳ Ｐゴシック"/>
              </a:rPr>
              <a:t>Map 16–2 </a:t>
            </a:r>
            <a:r>
              <a:rPr lang="en-US" b="1" smtClean="0">
                <a:latin typeface="Arial" pitchFamily="34" charset="0"/>
                <a:ea typeface="ＭＳ Ｐゴシック"/>
                <a:cs typeface="ＭＳ Ｐゴシック"/>
              </a:rPr>
              <a:t>THE SLAVE TRADE, 1400–1860</a:t>
            </a:r>
            <a:r>
              <a:rPr lang="en-US" smtClean="0">
                <a:latin typeface="Arial" pitchFamily="34" charset="0"/>
                <a:ea typeface="ＭＳ Ｐゴシック"/>
                <a:cs typeface="ＭＳ Ｐゴシック"/>
              </a:rPr>
              <a:t> Slavery is an ancient institution and complex slave-trading routes were in existence in Africa, the Middle East, and Asia for centuries, but it was the need to supply labor for the plantations of the Americas that led to the greatest movement of peoples across the face of the earth.</a:t>
            </a:r>
          </a:p>
        </p:txBody>
      </p:sp>
      <p:sp>
        <p:nvSpPr>
          <p:cNvPr id="38916" name="Slide Number Placeholder 3"/>
          <p:cNvSpPr>
            <a:spLocks noGrp="1"/>
          </p:cNvSpPr>
          <p:nvPr>
            <p:ph type="sldNum" sz="quarter" idx="5"/>
          </p:nvPr>
        </p:nvSpPr>
        <p:spPr bwMode="auto">
          <a:noFill/>
          <a:ln>
            <a:miter lim="800000"/>
            <a:headEnd/>
            <a:tailEnd/>
          </a:ln>
        </p:spPr>
        <p:txBody>
          <a:bodyPr/>
          <a:lstStyle/>
          <a:p>
            <a:fld id="{AD59EBB7-7ECC-41F5-96D3-4A7F2BE78E52}" type="slidenum">
              <a:rPr lang="en-US"/>
              <a:pPr/>
              <a:t>28</a:t>
            </a:fld>
            <a:endParaRPr lang="en-US"/>
          </a:p>
        </p:txBody>
      </p:sp>
    </p:spTree>
    <p:extLst>
      <p:ext uri="{BB962C8B-B14F-4D97-AF65-F5344CB8AC3E}">
        <p14:creationId xmlns:p14="http://schemas.microsoft.com/office/powerpoint/2010/main" val="2328821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pPr eaLnBrk="1" hangingPunct="1">
              <a:spcBef>
                <a:spcPct val="0"/>
              </a:spcBef>
            </a:pPr>
            <a:r>
              <a:rPr lang="en-US" smtClean="0">
                <a:latin typeface="Arial" pitchFamily="34" charset="0"/>
                <a:ea typeface="ＭＳ Ｐゴシック"/>
                <a:cs typeface="ＭＳ Ｐゴシック"/>
              </a:rPr>
              <a:t>Sugar was both raised and processed on plantations such as this one in Brazil.</a:t>
            </a:r>
          </a:p>
          <a:p>
            <a:pPr eaLnBrk="1" hangingPunct="1">
              <a:spcBef>
                <a:spcPct val="0"/>
              </a:spcBef>
            </a:pPr>
            <a:endParaRPr lang="en-US" sz="500" smtClean="0">
              <a:latin typeface="Arial" pitchFamily="34" charset="0"/>
              <a:ea typeface="ＭＳ Ｐゴシック"/>
              <a:cs typeface="ＭＳ Ｐゴシック"/>
            </a:endParaRPr>
          </a:p>
          <a:p>
            <a:pPr eaLnBrk="1" hangingPunct="1">
              <a:spcBef>
                <a:spcPct val="0"/>
              </a:spcBef>
            </a:pPr>
            <a:r>
              <a:rPr lang="en-US" sz="500" smtClean="0">
                <a:latin typeface="Arial" pitchFamily="34" charset="0"/>
                <a:ea typeface="ＭＳ Ｐゴシック"/>
                <a:cs typeface="ＭＳ Ｐゴシック"/>
              </a:rPr>
              <a:t>© Hulton-Deutsch Collection/CORBIS</a:t>
            </a:r>
          </a:p>
          <a:p>
            <a:pPr eaLnBrk="1" hangingPunct="1">
              <a:spcBef>
                <a:spcPct val="0"/>
              </a:spcBef>
            </a:pPr>
            <a:endParaRPr lang="en-US" smtClean="0">
              <a:ea typeface="ＭＳ Ｐゴシック"/>
              <a:cs typeface="ＭＳ Ｐゴシック"/>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69B725AF-12B9-4B1C-A207-25C1D1C3A5B5}" type="slidenum">
              <a:rPr lang="en-US"/>
              <a:pPr/>
              <a:t>30</a:t>
            </a:fld>
            <a:endParaRPr lang="en-US"/>
          </a:p>
        </p:txBody>
      </p:sp>
    </p:spTree>
    <p:extLst>
      <p:ext uri="{BB962C8B-B14F-4D97-AF65-F5344CB8AC3E}">
        <p14:creationId xmlns:p14="http://schemas.microsoft.com/office/powerpoint/2010/main" val="2686691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pitchFamily="34" charset="0"/>
                <a:ea typeface="ＭＳ Ｐゴシック"/>
                <a:cs typeface="ＭＳ Ｐゴシック"/>
              </a:rPr>
              <a:t>Map 16–1 </a:t>
            </a:r>
            <a:r>
              <a:rPr lang="en-US" b="1" dirty="0" smtClean="0">
                <a:latin typeface="Arial" pitchFamily="34" charset="0"/>
                <a:ea typeface="ＭＳ Ｐゴシック"/>
                <a:cs typeface="ＭＳ Ｐゴシック"/>
              </a:rPr>
              <a:t>VICEROYALTIES IN LATIN AMERICA IN 1780</a:t>
            </a:r>
            <a:r>
              <a:rPr lang="en-US" dirty="0" smtClean="0">
                <a:latin typeface="Arial" pitchFamily="34" charset="0"/>
                <a:ea typeface="ＭＳ Ｐゴシック"/>
                <a:cs typeface="ＭＳ Ｐゴシック"/>
              </a:rPr>
              <a:t> The late eighteenth-century viceroyalties in Latin America display the effort of the Spanish Bourbon monarchy to establish more direct control of the colonies. They sought this control through the introduction of more royal officials and by establishing more governmental districts.</a:t>
            </a:r>
          </a:p>
          <a:p>
            <a:pPr>
              <a:spcBef>
                <a:spcPct val="0"/>
              </a:spcBef>
            </a:pPr>
            <a:endParaRPr lang="en-US" dirty="0" smtClean="0">
              <a:ea typeface="ＭＳ Ｐゴシック"/>
              <a:cs typeface="ＭＳ Ｐゴシック"/>
            </a:endParaRP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4D9AFD-AC8E-4789-AA88-B50A6986410F}" type="slidenum">
              <a:rPr lang="en-US"/>
              <a:pPr/>
              <a:t>34</a:t>
            </a:fld>
            <a:endParaRPr lang="en-US"/>
          </a:p>
        </p:txBody>
      </p:sp>
    </p:spTree>
    <p:extLst>
      <p:ext uri="{BB962C8B-B14F-4D97-AF65-F5344CB8AC3E}">
        <p14:creationId xmlns:p14="http://schemas.microsoft.com/office/powerpoint/2010/main" val="3245949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pitchFamily="34" charset="0"/>
                <a:ea typeface="ＭＳ Ｐゴシック"/>
                <a:cs typeface="ＭＳ Ｐゴシック"/>
              </a:rPr>
              <a:t>The Silver Mines of Potosí. Worked by conscripted Indian laborers under extremely harsh conditions, these mines provided Spain with a vast treasure in silver.</a:t>
            </a:r>
          </a:p>
          <a:p>
            <a:pPr>
              <a:spcBef>
                <a:spcPct val="0"/>
              </a:spcBef>
            </a:pPr>
            <a:endParaRPr lang="en-US" sz="500" dirty="0" smtClean="0">
              <a:latin typeface="Arial" pitchFamily="34" charset="0"/>
              <a:ea typeface="ＭＳ Ｐゴシック"/>
              <a:cs typeface="ＭＳ Ｐゴシック"/>
            </a:endParaRPr>
          </a:p>
          <a:p>
            <a:pPr>
              <a:spcBef>
                <a:spcPct val="0"/>
              </a:spcBef>
            </a:pPr>
            <a:r>
              <a:rPr lang="en-US" sz="500" dirty="0" err="1" smtClean="0">
                <a:latin typeface="Arial" pitchFamily="34" charset="0"/>
                <a:ea typeface="ＭＳ Ｐゴシック"/>
                <a:cs typeface="ＭＳ Ｐゴシック"/>
              </a:rPr>
              <a:t>Hulton</a:t>
            </a:r>
            <a:r>
              <a:rPr lang="en-US" sz="500" dirty="0" smtClean="0">
                <a:latin typeface="Arial" pitchFamily="34" charset="0"/>
                <a:ea typeface="ＭＳ Ｐゴシック"/>
                <a:cs typeface="ＭＳ Ｐゴシック"/>
              </a:rPr>
              <a:t>/Corbis-</a:t>
            </a:r>
            <a:r>
              <a:rPr lang="en-US" sz="500" dirty="0" err="1" smtClean="0">
                <a:latin typeface="Arial" pitchFamily="34" charset="0"/>
                <a:ea typeface="ＭＳ Ｐゴシック"/>
                <a:cs typeface="ＭＳ Ｐゴシック"/>
              </a:rPr>
              <a:t>Bettmann</a:t>
            </a:r>
            <a:endParaRPr lang="en-US" sz="500" dirty="0" smtClean="0">
              <a:latin typeface="Arial" pitchFamily="34" charset="0"/>
              <a:ea typeface="ＭＳ Ｐゴシック"/>
              <a:cs typeface="ＭＳ Ｐゴシック"/>
            </a:endParaRPr>
          </a:p>
          <a:p>
            <a:pPr>
              <a:spcBef>
                <a:spcPct val="0"/>
              </a:spcBef>
            </a:pPr>
            <a:endParaRPr lang="en-US" dirty="0" smtClean="0">
              <a:ea typeface="ＭＳ Ｐゴシック"/>
              <a:cs typeface="ＭＳ Ｐゴシック"/>
            </a:endParaRP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7F742-B0FC-4A42-890A-F5104666D946}" type="slidenum">
              <a:rPr lang="en-US"/>
              <a:pPr/>
              <a:t>35</a:t>
            </a:fld>
            <a:endParaRPr lang="en-US"/>
          </a:p>
        </p:txBody>
      </p:sp>
    </p:spTree>
    <p:extLst>
      <p:ext uri="{BB962C8B-B14F-4D97-AF65-F5344CB8AC3E}">
        <p14:creationId xmlns:p14="http://schemas.microsoft.com/office/powerpoint/2010/main" val="192792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13399466-AB35-4A95-B97A-B4F82A194572}"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3772D5D-738A-4EFA-8BA2-EF0BC82B423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2A7BF123-03A2-40F6-8A25-4A5BE5C7272A}"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3D3E2B75-D905-43FE-9FD3-2F37AE237D49}"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9C476FB5-D326-484D-B32C-0B3480B1AC82}"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3ACFD3-D732-4EB2-9702-B6D3096E1F8C}"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318EA875-304A-4739-8D81-7D7C2504C727}"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6E02BE74-56FD-4712-99EF-B5EAD3A712EB}"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4E411001-2A7A-4C73-9711-8C4BAEAA4AD9}"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6D76E921-35FC-4440-966A-10E0CA5F2B03}"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95EA83EB-E558-4482-90D0-21BC0BEEDB98}"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919B4D21-71F8-4973-B3DB-5A93C9947507}"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anim calcmode="lin" valueType="num">
                                      <p:cBhvr>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anim calcmode="lin" valueType="num">
                                      <p:cBhvr>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500"/>
                                        <p:tgtEl>
                                          <p:spTgt spid="13">
                                            <p:txEl>
                                              <p:pRg st="2" end="2"/>
                                            </p:txEl>
                                          </p:spTgt>
                                        </p:tgtEl>
                                      </p:cBhvr>
                                    </p:animEffect>
                                    <p:anim calcmode="lin" valueType="num">
                                      <p:cBhvr>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fade">
                                      <p:cBhvr>
                                        <p:cTn id="29" dur="500"/>
                                        <p:tgtEl>
                                          <p:spTgt spid="13">
                                            <p:txEl>
                                              <p:pRg st="3" end="3"/>
                                            </p:txEl>
                                          </p:spTgt>
                                        </p:tgtEl>
                                      </p:cBhvr>
                                    </p:animEffect>
                                    <p:anim calcmode="lin" valueType="num">
                                      <p:cBhvr>
                                        <p:cTn id="30"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fade">
                                      <p:cBhvr>
                                        <p:cTn id="34" dur="500"/>
                                        <p:tgtEl>
                                          <p:spTgt spid="13">
                                            <p:txEl>
                                              <p:pRg st="4" end="4"/>
                                            </p:txEl>
                                          </p:spTgt>
                                        </p:tgtEl>
                                      </p:cBhvr>
                                    </p:animEffect>
                                    <p:anim calcmode="lin" valueType="num">
                                      <p:cBhvr>
                                        <p:cTn id="35"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file:///C:\Documents%20and%20Settings\vprime\My%20Documents\My%20Videos\AP%20Euro\The_Atlantic_Slave_Trade.as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p:txBody>
          <a:bodyPr/>
          <a:lstStyle/>
          <a:p>
            <a:r>
              <a:rPr lang="en-US" dirty="0" smtClean="0"/>
              <a:t>Silver and Gold…</a:t>
            </a:r>
          </a:p>
        </p:txBody>
      </p:sp>
      <p:sp>
        <p:nvSpPr>
          <p:cNvPr id="3074" name="Rectangle 2"/>
          <p:cNvSpPr>
            <a:spLocks noGrp="1" noChangeArrowheads="1"/>
          </p:cNvSpPr>
          <p:nvPr>
            <p:ph type="ctrTitle"/>
          </p:nvPr>
        </p:nvSpPr>
        <p:spPr/>
        <p:txBody>
          <a:bodyPr>
            <a:normAutofit fontScale="90000"/>
          </a:bodyPr>
          <a:lstStyle/>
          <a:p>
            <a:r>
              <a:rPr lang="en-US" dirty="0" smtClean="0"/>
              <a:t>Mercantilism, the Transatlantic Economy, Trade Wars, and Colonial Rebellion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Practice of mercantilism</a:t>
            </a:r>
          </a:p>
        </p:txBody>
      </p:sp>
      <p:sp>
        <p:nvSpPr>
          <p:cNvPr id="12291" name="Rectangle 3"/>
          <p:cNvSpPr>
            <a:spLocks noGrp="1" noChangeArrowheads="1"/>
          </p:cNvSpPr>
          <p:nvPr>
            <p:ph sz="quarter" idx="1"/>
          </p:nvPr>
        </p:nvSpPr>
        <p:spPr>
          <a:xfrm>
            <a:off x="838200" y="1143000"/>
            <a:ext cx="7772400" cy="4495800"/>
          </a:xfrm>
        </p:spPr>
        <p:txBody>
          <a:bodyPr/>
          <a:lstStyle/>
          <a:p>
            <a:r>
              <a:rPr lang="en-US" smtClean="0"/>
              <a:t>External policies</a:t>
            </a:r>
          </a:p>
          <a:p>
            <a:pPr lvl="1"/>
            <a:r>
              <a:rPr lang="en-US" smtClean="0"/>
              <a:t>Favorable balance of trade</a:t>
            </a:r>
          </a:p>
          <a:p>
            <a:pPr lvl="1"/>
            <a:r>
              <a:rPr lang="en-US" smtClean="0"/>
              <a:t>Merchant marine (&amp; navy)</a:t>
            </a:r>
          </a:p>
          <a:p>
            <a:pPr lvl="1"/>
            <a:r>
              <a:rPr lang="en-US" smtClean="0"/>
              <a:t>Colonial system</a:t>
            </a:r>
          </a:p>
          <a:p>
            <a:r>
              <a:rPr lang="en-US" smtClean="0"/>
              <a:t>Internal policies</a:t>
            </a:r>
          </a:p>
          <a:p>
            <a:pPr lvl="1"/>
            <a:r>
              <a:rPr lang="en-US" smtClean="0"/>
              <a:t>Regulation of prices and wages</a:t>
            </a:r>
          </a:p>
          <a:p>
            <a:pPr lvl="1"/>
            <a:r>
              <a:rPr lang="en-US" smtClean="0"/>
              <a:t>Regulation of labor</a:t>
            </a:r>
          </a:p>
          <a:p>
            <a:pPr lvl="1"/>
            <a:r>
              <a:rPr lang="en-US" smtClean="0"/>
              <a:t>Regulation of consumption</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sz="4000" smtClean="0"/>
              <a:t>Political implications of mercantilism</a:t>
            </a:r>
          </a:p>
        </p:txBody>
      </p:sp>
      <p:sp>
        <p:nvSpPr>
          <p:cNvPr id="13315" name="Rectangle 3"/>
          <p:cNvSpPr>
            <a:spLocks noGrp="1" noChangeArrowheads="1"/>
          </p:cNvSpPr>
          <p:nvPr>
            <p:ph sz="quarter" idx="1"/>
          </p:nvPr>
        </p:nvSpPr>
        <p:spPr>
          <a:xfrm>
            <a:off x="609600" y="1524000"/>
            <a:ext cx="8305800" cy="4114800"/>
          </a:xfrm>
        </p:spPr>
        <p:txBody>
          <a:bodyPr/>
          <a:lstStyle/>
          <a:p>
            <a:pPr>
              <a:lnSpc>
                <a:spcPct val="90000"/>
              </a:lnSpc>
            </a:pPr>
            <a:r>
              <a:rPr lang="en-US" sz="2800" smtClean="0"/>
              <a:t>Assertion of national power</a:t>
            </a:r>
          </a:p>
          <a:p>
            <a:pPr lvl="1">
              <a:lnSpc>
                <a:spcPct val="90000"/>
              </a:lnSpc>
            </a:pPr>
            <a:r>
              <a:rPr lang="en-US" sz="2400" smtClean="0"/>
              <a:t>Assumption that welfare of community will follow pursuit of national strength</a:t>
            </a:r>
          </a:p>
          <a:p>
            <a:pPr>
              <a:lnSpc>
                <a:spcPct val="90000"/>
              </a:lnSpc>
            </a:pPr>
            <a:r>
              <a:rPr lang="en-US" sz="2800" smtClean="0"/>
              <a:t>Duties of classes</a:t>
            </a:r>
          </a:p>
          <a:p>
            <a:pPr lvl="1">
              <a:lnSpc>
                <a:spcPct val="90000"/>
              </a:lnSpc>
            </a:pPr>
            <a:r>
              <a:rPr lang="en-US" sz="2400" smtClean="0"/>
              <a:t>Laborer’s lot: Poor, but not impoverished</a:t>
            </a:r>
          </a:p>
          <a:p>
            <a:pPr lvl="1">
              <a:lnSpc>
                <a:spcPct val="90000"/>
              </a:lnSpc>
            </a:pPr>
            <a:r>
              <a:rPr lang="en-US" sz="2400" smtClean="0"/>
              <a:t>Responsibilities of the rich: </a:t>
            </a:r>
          </a:p>
          <a:p>
            <a:pPr lvl="2">
              <a:lnSpc>
                <a:spcPct val="90000"/>
              </a:lnSpc>
            </a:pPr>
            <a:r>
              <a:rPr lang="en-US" sz="2000" smtClean="0"/>
              <a:t>Consume, but only to increase the power of the state </a:t>
            </a:r>
          </a:p>
          <a:p>
            <a:pPr lvl="1">
              <a:lnSpc>
                <a:spcPct val="90000"/>
              </a:lnSpc>
            </a:pPr>
            <a:r>
              <a:rPr lang="en-US" sz="2400" smtClean="0"/>
              <a:t>Merchant's duty: Produce to enhance store of gold </a:t>
            </a:r>
          </a:p>
          <a:p>
            <a:pPr lvl="1">
              <a:lnSpc>
                <a:spcPct val="90000"/>
              </a:lnSpc>
            </a:pPr>
            <a:r>
              <a:rPr lang="en-US" sz="2400" smtClean="0"/>
              <a:t>Obligations of the nobility: Produce sufficient food and raw materials </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Harmony of interests</a:t>
            </a:r>
          </a:p>
        </p:txBody>
      </p:sp>
      <p:sp>
        <p:nvSpPr>
          <p:cNvPr id="14339" name="Rectangle 3"/>
          <p:cNvSpPr>
            <a:spLocks noGrp="1" noChangeArrowheads="1"/>
          </p:cNvSpPr>
          <p:nvPr>
            <p:ph sz="quarter" idx="1"/>
          </p:nvPr>
        </p:nvSpPr>
        <p:spPr/>
        <p:txBody>
          <a:bodyPr/>
          <a:lstStyle/>
          <a:p>
            <a:r>
              <a:rPr lang="en-US" smtClean="0"/>
              <a:t>Well-ordered national community</a:t>
            </a:r>
          </a:p>
          <a:p>
            <a:pPr lvl="1"/>
            <a:r>
              <a:rPr lang="en-US" smtClean="0"/>
              <a:t>No inherent conflict between or among the groups </a:t>
            </a:r>
          </a:p>
          <a:p>
            <a:r>
              <a:rPr lang="en-US" smtClean="0"/>
              <a:t>A moral community</a:t>
            </a:r>
          </a:p>
          <a:p>
            <a:r>
              <a:rPr lang="en-US" smtClean="0"/>
              <a:t>A visible and omnipresent hand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sz="4000" smtClean="0"/>
              <a:t>The international anarchy among states</a:t>
            </a:r>
          </a:p>
        </p:txBody>
      </p:sp>
      <p:sp>
        <p:nvSpPr>
          <p:cNvPr id="15363" name="Rectangle 3"/>
          <p:cNvSpPr>
            <a:spLocks noGrp="1" noChangeArrowheads="1"/>
          </p:cNvSpPr>
          <p:nvPr>
            <p:ph sz="quarter" idx="1"/>
          </p:nvPr>
        </p:nvSpPr>
        <p:spPr/>
        <p:txBody>
          <a:bodyPr/>
          <a:lstStyle/>
          <a:p>
            <a:endParaRPr lang="en-US" smtClean="0"/>
          </a:p>
          <a:p>
            <a:r>
              <a:rPr lang="en-US" smtClean="0"/>
              <a:t>Assumption of nothing but conflict and war </a:t>
            </a:r>
          </a:p>
          <a:p>
            <a:r>
              <a:rPr lang="en-US" smtClean="0"/>
              <a:t>Economic competition was political rivalry</a:t>
            </a:r>
          </a:p>
          <a:p>
            <a:r>
              <a:rPr lang="en-US" smtClean="0"/>
              <a:t>Commercial transactions are always political </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23"/>
          <p:cNvSpPr>
            <a:spLocks noChangeArrowheads="1"/>
          </p:cNvSpPr>
          <p:nvPr/>
        </p:nvSpPr>
        <p:spPr bwMode="auto">
          <a:xfrm>
            <a:off x="1143000" y="381000"/>
            <a:ext cx="7162800" cy="793750"/>
          </a:xfrm>
          <a:prstGeom prst="rect">
            <a:avLst/>
          </a:prstGeom>
          <a:noFill/>
          <a:ln w="9525">
            <a:noFill/>
            <a:miter lim="800000"/>
            <a:headEnd/>
            <a:tailEnd/>
          </a:ln>
        </p:spPr>
        <p:txBody>
          <a:bodyPr anchor="ctr">
            <a:spAutoFit/>
          </a:bodyPr>
          <a:lstStyle/>
          <a:p>
            <a:pPr eaLnBrk="1" hangingPunct="1"/>
            <a:r>
              <a:rPr lang="en-US" sz="2800" b="1">
                <a:latin typeface="Arial" pitchFamily="34" charset="0"/>
              </a:rPr>
              <a:t>Increase in Military Manpower, 1470-1710</a:t>
            </a:r>
            <a:endParaRPr lang="en-US" sz="2800">
              <a:latin typeface="Arial" pitchFamily="34" charset="0"/>
            </a:endParaRPr>
          </a:p>
          <a:p>
            <a:r>
              <a:rPr lang="en-US">
                <a:latin typeface="Arial" pitchFamily="34" charset="0"/>
              </a:rPr>
              <a:t> </a:t>
            </a:r>
          </a:p>
        </p:txBody>
      </p:sp>
      <p:graphicFrame>
        <p:nvGraphicFramePr>
          <p:cNvPr id="25431" name="Group 855"/>
          <p:cNvGraphicFramePr>
            <a:graphicFrameLocks noGrp="1"/>
          </p:cNvGraphicFramePr>
          <p:nvPr/>
        </p:nvGraphicFramePr>
        <p:xfrm>
          <a:off x="762000" y="1219200"/>
          <a:ext cx="8153400" cy="4176715"/>
        </p:xfrm>
        <a:graphic>
          <a:graphicData uri="http://schemas.openxmlformats.org/drawingml/2006/table">
            <a:tbl>
              <a:tblPr/>
              <a:tblGrid>
                <a:gridCol w="1009650"/>
                <a:gridCol w="1090613"/>
                <a:gridCol w="1177925"/>
                <a:gridCol w="1176337"/>
                <a:gridCol w="1093788"/>
                <a:gridCol w="1258887"/>
                <a:gridCol w="1346200"/>
              </a:tblGrid>
              <a:tr h="749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Date</a:t>
                      </a:r>
                      <a:endParaRPr kumimoji="0" lang="en-U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Spain</a:t>
                      </a:r>
                      <a:endParaRPr kumimoji="0" lang="en-U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Dutch</a:t>
                      </a:r>
                      <a:endParaRPr kumimoji="0" lang="en-U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France</a:t>
                      </a:r>
                      <a:endParaRPr kumimoji="0" lang="en-U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England</a:t>
                      </a:r>
                      <a:endParaRPr kumimoji="0" lang="en-U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Sweden</a:t>
                      </a:r>
                      <a:endParaRPr kumimoji="0" lang="en-U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Russia</a:t>
                      </a:r>
                      <a:endParaRPr kumimoji="0" lang="en-U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1470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25,000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1550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150,000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1590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200,000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15,000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1630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300,000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150,000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45,000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35,000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1650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70,000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70,000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1670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70,000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110,000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120,000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63,000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130,000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1700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400,000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87,000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170,000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28"/>
          <p:cNvPicPr>
            <a:picLocks noChangeAspect="1" noChangeArrowheads="1"/>
          </p:cNvPicPr>
          <p:nvPr/>
        </p:nvPicPr>
        <p:blipFill>
          <a:blip r:embed="rId3" cstate="print"/>
          <a:srcRect/>
          <a:stretch>
            <a:fillRect/>
          </a:stretch>
        </p:blipFill>
        <p:spPr bwMode="auto">
          <a:xfrm>
            <a:off x="973138" y="742950"/>
            <a:ext cx="7781925" cy="5372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1066800" y="76200"/>
            <a:ext cx="7772400" cy="685800"/>
          </a:xfrm>
        </p:spPr>
        <p:txBody>
          <a:bodyPr/>
          <a:lstStyle/>
          <a:p>
            <a:pPr eaLnBrk="1" hangingPunct="1"/>
            <a:r>
              <a:rPr lang="en-US" smtClean="0">
                <a:ea typeface="ＭＳ Ｐゴシック"/>
                <a:cs typeface="ＭＳ Ｐゴシック"/>
              </a:rPr>
              <a:t>Overview</a:t>
            </a:r>
          </a:p>
        </p:txBody>
      </p:sp>
      <p:sp>
        <p:nvSpPr>
          <p:cNvPr id="18435" name="Rectangle 5"/>
          <p:cNvSpPr>
            <a:spLocks noGrp="1" noChangeArrowheads="1"/>
          </p:cNvSpPr>
          <p:nvPr>
            <p:ph sz="quarter" idx="1"/>
          </p:nvPr>
        </p:nvSpPr>
        <p:spPr>
          <a:xfrm>
            <a:off x="609600" y="1676400"/>
            <a:ext cx="8226425" cy="4494213"/>
          </a:xfrm>
        </p:spPr>
        <p:txBody>
          <a:bodyPr>
            <a:normAutofit fontScale="92500" lnSpcReduction="10000"/>
          </a:bodyPr>
          <a:lstStyle/>
          <a:p>
            <a:pPr eaLnBrk="1" hangingPunct="1">
              <a:lnSpc>
                <a:spcPct val="90000"/>
              </a:lnSpc>
            </a:pPr>
            <a:r>
              <a:rPr lang="en-US" sz="2800" dirty="0" smtClean="0">
                <a:ea typeface="ＭＳ Ｐゴシック"/>
                <a:cs typeface="ＭＳ Ｐゴシック"/>
              </a:rPr>
              <a:t>Mid-18th c. renewal of European warfare:</a:t>
            </a:r>
          </a:p>
          <a:p>
            <a:pPr lvl="1" eaLnBrk="1" hangingPunct="1">
              <a:lnSpc>
                <a:spcPct val="90000"/>
              </a:lnSpc>
            </a:pPr>
            <a:r>
              <a:rPr lang="en-US" sz="2400" dirty="0" smtClean="0">
                <a:ea typeface="ＭＳ Ｐゴシック"/>
                <a:cs typeface="ＭＳ Ｐゴシック"/>
              </a:rPr>
              <a:t>Austria vs. Prussia over dominance of central Europe</a:t>
            </a:r>
          </a:p>
          <a:p>
            <a:pPr lvl="1" eaLnBrk="1" hangingPunct="1">
              <a:lnSpc>
                <a:spcPct val="90000"/>
              </a:lnSpc>
            </a:pPr>
            <a:r>
              <a:rPr lang="en-US" sz="2400" dirty="0" smtClean="0">
                <a:ea typeface="ＭＳ Ｐゴシック"/>
                <a:cs typeface="ＭＳ Ｐゴシック"/>
              </a:rPr>
              <a:t>Great Britain vs. France for commercial &amp; colonial supremacy</a:t>
            </a:r>
          </a:p>
          <a:p>
            <a:pPr eaLnBrk="1" hangingPunct="1">
              <a:lnSpc>
                <a:spcPct val="90000"/>
              </a:lnSpc>
            </a:pPr>
            <a:r>
              <a:rPr lang="en-US" sz="2800" dirty="0" smtClean="0">
                <a:ea typeface="ＭＳ Ｐゴシック"/>
                <a:cs typeface="ＭＳ Ｐゴシック"/>
              </a:rPr>
              <a:t>Outcomes: Prussia emerges as great power, Great Britain gains world empire</a:t>
            </a:r>
          </a:p>
          <a:p>
            <a:pPr eaLnBrk="1" hangingPunct="1">
              <a:lnSpc>
                <a:spcPct val="90000"/>
              </a:lnSpc>
            </a:pPr>
            <a:r>
              <a:rPr lang="en-US" sz="2800" dirty="0" smtClean="0">
                <a:ea typeface="ＭＳ Ｐゴシック"/>
                <a:cs typeface="ＭＳ Ｐゴシック"/>
              </a:rPr>
              <a:t>Peace results in restructuring of taxation &amp; finance, leading in turn to:</a:t>
            </a:r>
          </a:p>
          <a:p>
            <a:pPr lvl="1" eaLnBrk="1" hangingPunct="1">
              <a:lnSpc>
                <a:spcPct val="90000"/>
              </a:lnSpc>
            </a:pPr>
            <a:r>
              <a:rPr lang="en-US" sz="2400" dirty="0" smtClean="0">
                <a:ea typeface="ＭＳ Ｐゴシック"/>
                <a:cs typeface="ＭＳ Ｐゴシック"/>
              </a:rPr>
              <a:t>American Revolution</a:t>
            </a:r>
          </a:p>
          <a:p>
            <a:pPr lvl="1" eaLnBrk="1" hangingPunct="1">
              <a:lnSpc>
                <a:spcPct val="90000"/>
              </a:lnSpc>
            </a:pPr>
            <a:r>
              <a:rPr lang="en-US" sz="2400" dirty="0" smtClean="0">
                <a:ea typeface="ＭＳ Ｐゴシック"/>
                <a:cs typeface="ＭＳ Ｐゴシック"/>
              </a:rPr>
              <a:t>Continental enlightened absolutism</a:t>
            </a:r>
          </a:p>
          <a:p>
            <a:pPr lvl="1" eaLnBrk="1" hangingPunct="1">
              <a:lnSpc>
                <a:spcPct val="90000"/>
              </a:lnSpc>
            </a:pPr>
            <a:r>
              <a:rPr lang="en-US" sz="2400" dirty="0" smtClean="0">
                <a:ea typeface="ＭＳ Ｐゴシック"/>
                <a:cs typeface="ＭＳ Ｐゴシック"/>
              </a:rPr>
              <a:t>Continuing French financial crisis</a:t>
            </a:r>
          </a:p>
          <a:p>
            <a:pPr lvl="1" eaLnBrk="1" hangingPunct="1">
              <a:lnSpc>
                <a:spcPct val="90000"/>
              </a:lnSpc>
            </a:pPr>
            <a:r>
              <a:rPr lang="en-US" sz="2400" dirty="0" smtClean="0">
                <a:ea typeface="ＭＳ Ｐゴシック"/>
                <a:cs typeface="ＭＳ Ｐゴシック"/>
              </a:rPr>
              <a:t>Reform of Spanish South American empire</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r>
              <a:rPr lang="en-US" smtClean="0">
                <a:ea typeface="ＭＳ Ｐゴシック"/>
                <a:cs typeface="ＭＳ Ｐゴシック"/>
              </a:rPr>
              <a:t>European Overseas Empires</a:t>
            </a:r>
          </a:p>
        </p:txBody>
      </p:sp>
      <p:sp>
        <p:nvSpPr>
          <p:cNvPr id="19459" name="Rectangle 5"/>
          <p:cNvSpPr>
            <a:spLocks noGrp="1" noChangeArrowheads="1"/>
          </p:cNvSpPr>
          <p:nvPr>
            <p:ph sz="quarter" idx="1"/>
          </p:nvPr>
        </p:nvSpPr>
        <p:spPr/>
        <p:txBody>
          <a:bodyPr/>
          <a:lstStyle/>
          <a:p>
            <a:pPr eaLnBrk="1" hangingPunct="1">
              <a:lnSpc>
                <a:spcPct val="90000"/>
              </a:lnSpc>
            </a:pPr>
            <a:r>
              <a:rPr lang="en-US" sz="2800" smtClean="0">
                <a:ea typeface="ＭＳ Ｐゴシック"/>
                <a:cs typeface="ＭＳ Ｐゴシック"/>
              </a:rPr>
              <a:t>Four phases of European contact with the New World:</a:t>
            </a:r>
          </a:p>
          <a:p>
            <a:pPr lvl="1" eaLnBrk="1" hangingPunct="1">
              <a:lnSpc>
                <a:spcPct val="90000"/>
              </a:lnSpc>
            </a:pPr>
            <a:r>
              <a:rPr lang="en-US" sz="2400" smtClean="0">
                <a:ea typeface="ＭＳ Ｐゴシック"/>
                <a:cs typeface="ＭＳ Ｐゴシック"/>
              </a:rPr>
              <a:t>Discovery, exploration, conquest, settlement—to end of 17th c.</a:t>
            </a:r>
          </a:p>
          <a:p>
            <a:pPr lvl="1" eaLnBrk="1" hangingPunct="1">
              <a:lnSpc>
                <a:spcPct val="90000"/>
              </a:lnSpc>
            </a:pPr>
            <a:r>
              <a:rPr lang="en-US" sz="2400" smtClean="0">
                <a:ea typeface="ＭＳ Ｐゴシック"/>
                <a:cs typeface="ＭＳ Ｐゴシック"/>
              </a:rPr>
              <a:t>Mercantile empires &amp; great power trade rivalries; slavery; colonial independence—to 1820s</a:t>
            </a:r>
          </a:p>
          <a:p>
            <a:pPr lvl="1" eaLnBrk="1" hangingPunct="1">
              <a:lnSpc>
                <a:spcPct val="90000"/>
              </a:lnSpc>
            </a:pPr>
            <a:r>
              <a:rPr lang="en-US" sz="2400" smtClean="0">
                <a:ea typeface="ＭＳ Ｐゴシック"/>
                <a:cs typeface="ＭＳ Ｐゴシック"/>
              </a:rPr>
              <a:t>19th-c. empires in Africa &amp; Asia</a:t>
            </a:r>
          </a:p>
          <a:p>
            <a:pPr lvl="1" eaLnBrk="1" hangingPunct="1">
              <a:lnSpc>
                <a:spcPct val="90000"/>
              </a:lnSpc>
            </a:pPr>
            <a:r>
              <a:rPr lang="en-US" sz="2400" smtClean="0">
                <a:ea typeface="ＭＳ Ｐゴシック"/>
                <a:cs typeface="ＭＳ Ｐゴシック"/>
              </a:rPr>
              <a:t>Decolonization, mid- to late-20th c.</a:t>
            </a:r>
          </a:p>
          <a:p>
            <a:pPr eaLnBrk="1" hangingPunct="1">
              <a:lnSpc>
                <a:spcPct val="90000"/>
              </a:lnSpc>
            </a:pPr>
            <a:r>
              <a:rPr lang="en-US" sz="2800" smtClean="0">
                <a:ea typeface="ＭＳ Ｐゴシック"/>
                <a:cs typeface="ＭＳ Ｐゴシック"/>
              </a:rPr>
              <a:t>Source of European world domination: technology (ships &amp; guns)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28"/>
          <p:cNvPicPr>
            <a:picLocks noChangeAspect="1" noChangeArrowheads="1"/>
          </p:cNvPicPr>
          <p:nvPr/>
        </p:nvPicPr>
        <p:blipFill>
          <a:blip r:embed="rId3" cstate="print"/>
          <a:srcRect/>
          <a:stretch>
            <a:fillRect/>
          </a:stretch>
        </p:blipFill>
        <p:spPr bwMode="auto">
          <a:xfrm>
            <a:off x="1905000" y="0"/>
            <a:ext cx="5900738" cy="68643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normAutofit fontScale="90000"/>
          </a:bodyPr>
          <a:lstStyle/>
          <a:p>
            <a:pPr eaLnBrk="1" hangingPunct="1"/>
            <a:r>
              <a:rPr lang="en-US" sz="3200" smtClean="0">
                <a:ea typeface="ＭＳ Ｐゴシック"/>
                <a:cs typeface="ＭＳ Ｐゴシック"/>
              </a:rPr>
              <a:t>Mercantile Empires, Early 18th c. —Boundaries Set by 1713 Treaty of Utrecht</a:t>
            </a:r>
            <a:endParaRPr lang="en-US" smtClean="0">
              <a:ea typeface="ＭＳ Ｐゴシック"/>
              <a:cs typeface="ＭＳ Ｐゴシック"/>
            </a:endParaRPr>
          </a:p>
        </p:txBody>
      </p:sp>
      <p:sp>
        <p:nvSpPr>
          <p:cNvPr id="21507" name="Rectangle 5"/>
          <p:cNvSpPr>
            <a:spLocks noGrp="1" noChangeArrowheads="1"/>
          </p:cNvSpPr>
          <p:nvPr>
            <p:ph sz="quarter" idx="1"/>
          </p:nvPr>
        </p:nvSpPr>
        <p:spPr/>
        <p:txBody>
          <a:bodyPr/>
          <a:lstStyle/>
          <a:p>
            <a:pPr eaLnBrk="1" hangingPunct="1">
              <a:lnSpc>
                <a:spcPct val="90000"/>
              </a:lnSpc>
            </a:pPr>
            <a:r>
              <a:rPr lang="en-US" sz="2400" b="1" smtClean="0">
                <a:ea typeface="ＭＳ Ｐゴシック"/>
                <a:cs typeface="ＭＳ Ｐゴシック"/>
              </a:rPr>
              <a:t>Spain</a:t>
            </a:r>
            <a:r>
              <a:rPr lang="en-US" sz="2400" smtClean="0">
                <a:ea typeface="ＭＳ Ｐゴシック"/>
                <a:cs typeface="ＭＳ Ｐゴシック"/>
              </a:rPr>
              <a:t>: South America except for Brazil; Florida, Mexico, California &amp; N. American Southwest; Central America; Caribbean possessions</a:t>
            </a:r>
          </a:p>
          <a:p>
            <a:pPr eaLnBrk="1" hangingPunct="1">
              <a:lnSpc>
                <a:spcPct val="90000"/>
              </a:lnSpc>
            </a:pPr>
            <a:r>
              <a:rPr lang="en-US" sz="2400" b="1" smtClean="0">
                <a:ea typeface="ＭＳ Ｐゴシック"/>
                <a:cs typeface="ＭＳ Ｐゴシック"/>
              </a:rPr>
              <a:t>Britain</a:t>
            </a:r>
            <a:r>
              <a:rPr lang="en-US" sz="2400" smtClean="0">
                <a:ea typeface="ＭＳ Ｐゴシック"/>
                <a:cs typeface="ＭＳ Ｐゴシック"/>
              </a:rPr>
              <a:t>: N. Atlantic seaboard, Nova Scotia, Newfoundland; Caribbean possessions; trading posts on Indian subcontinent</a:t>
            </a:r>
          </a:p>
          <a:p>
            <a:pPr eaLnBrk="1" hangingPunct="1">
              <a:lnSpc>
                <a:spcPct val="90000"/>
              </a:lnSpc>
            </a:pPr>
            <a:r>
              <a:rPr lang="en-US" sz="2400" b="1" smtClean="0">
                <a:ea typeface="ＭＳ Ｐゴシック"/>
                <a:cs typeface="ＭＳ Ｐゴシック"/>
              </a:rPr>
              <a:t>France</a:t>
            </a:r>
            <a:r>
              <a:rPr lang="en-US" sz="2400" smtClean="0">
                <a:ea typeface="ＭＳ Ｐゴシック"/>
                <a:cs typeface="ＭＳ Ｐゴシック"/>
              </a:rPr>
              <a:t>: St. Lawrence, Ohio, &amp; Mississippi river valleys; Caribbean possessions; trading posts in India &amp; West Africa</a:t>
            </a:r>
          </a:p>
          <a:p>
            <a:pPr eaLnBrk="1" hangingPunct="1">
              <a:lnSpc>
                <a:spcPct val="90000"/>
              </a:lnSpc>
            </a:pPr>
            <a:r>
              <a:rPr lang="en-US" sz="2400" b="1" smtClean="0">
                <a:ea typeface="ＭＳ Ｐゴシック"/>
                <a:cs typeface="ＭＳ Ｐゴシック"/>
              </a:rPr>
              <a:t>Netherlands</a:t>
            </a:r>
            <a:r>
              <a:rPr lang="en-US" sz="2400" smtClean="0">
                <a:ea typeface="ＭＳ Ｐゴシック"/>
                <a:cs typeface="ＭＳ Ｐゴシック"/>
              </a:rPr>
              <a:t>: Surinam (S. America); Cape Colony (S. Africa); trading posts in West Africa, Sri Lanka, &amp; India; also controlled trade with Java in SE Pacific</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838200" y="0"/>
            <a:ext cx="7772400" cy="1143000"/>
          </a:xfrm>
        </p:spPr>
        <p:txBody>
          <a:bodyPr/>
          <a:lstStyle/>
          <a:p>
            <a:r>
              <a:rPr lang="en-US" dirty="0" smtClean="0"/>
              <a:t>Questions…</a:t>
            </a:r>
          </a:p>
        </p:txBody>
      </p:sp>
      <p:sp>
        <p:nvSpPr>
          <p:cNvPr id="4099" name="Rectangle 5"/>
          <p:cNvSpPr>
            <a:spLocks noGrp="1" noChangeArrowheads="1"/>
          </p:cNvSpPr>
          <p:nvPr>
            <p:ph sz="half" idx="1"/>
          </p:nvPr>
        </p:nvSpPr>
        <p:spPr>
          <a:xfrm>
            <a:off x="838200" y="1143000"/>
            <a:ext cx="7696200" cy="4495800"/>
          </a:xfrm>
        </p:spPr>
        <p:txBody>
          <a:bodyPr/>
          <a:lstStyle/>
          <a:p>
            <a:pPr marL="914400" lvl="1" indent="-457200"/>
            <a:r>
              <a:rPr lang="en-US" dirty="0" smtClean="0"/>
              <a:t>Why do countries trade?</a:t>
            </a:r>
          </a:p>
          <a:p>
            <a:pPr marL="914400" lvl="1" indent="-457200"/>
            <a:r>
              <a:rPr lang="en-US" dirty="0" smtClean="0"/>
              <a:t>What do they gain? </a:t>
            </a:r>
          </a:p>
          <a:p>
            <a:pPr marL="914400" lvl="1" indent="-457200"/>
            <a:r>
              <a:rPr lang="en-US" dirty="0" smtClean="0"/>
              <a:t>Is international trade a win-lose competition or a win-win situation?  Why?</a:t>
            </a:r>
          </a:p>
          <a:p>
            <a:pPr marL="914400" lvl="1" indent="-457200"/>
            <a:r>
              <a:rPr lang="en-US" dirty="0" smtClean="0"/>
              <a:t>If a competition, who wins?  How?</a:t>
            </a:r>
          </a:p>
          <a:p>
            <a:pPr marL="914400" lvl="1" indent="-457200"/>
            <a:r>
              <a:rPr lang="en-US" dirty="0" smtClean="0"/>
              <a:t>What is a “balance of trade”?  </a:t>
            </a:r>
          </a:p>
          <a:p>
            <a:pPr marL="914400" lvl="1" indent="-457200"/>
            <a:r>
              <a:rPr lang="en-US" dirty="0" smtClean="0"/>
              <a:t>What is the current US </a:t>
            </a:r>
            <a:r>
              <a:rPr lang="en-US" dirty="0" err="1" smtClean="0"/>
              <a:t>bot</a:t>
            </a:r>
            <a:r>
              <a:rPr lang="en-US" smtClean="0"/>
              <a:t>?</a:t>
            </a:r>
          </a:p>
          <a:p>
            <a:pPr marL="914400" lvl="1" indent="-457200"/>
            <a:r>
              <a:rPr lang="en-US" smtClean="0"/>
              <a:t>Is it good or bad to have a negative balance of trade?</a:t>
            </a:r>
          </a:p>
          <a:p>
            <a:pPr marL="533400" indent="-533400"/>
            <a:endParaRPr lang="en-US"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n-US" smtClean="0">
                <a:ea typeface="ＭＳ Ｐゴシック"/>
                <a:cs typeface="ＭＳ Ｐゴシック"/>
              </a:rPr>
              <a:t>Mercantilist Goals</a:t>
            </a:r>
          </a:p>
        </p:txBody>
      </p:sp>
      <p:sp>
        <p:nvSpPr>
          <p:cNvPr id="22531" name="Rectangle 5"/>
          <p:cNvSpPr>
            <a:spLocks noGrp="1" noChangeArrowheads="1"/>
          </p:cNvSpPr>
          <p:nvPr>
            <p:ph sz="quarter" idx="1"/>
          </p:nvPr>
        </p:nvSpPr>
        <p:spPr/>
        <p:txBody>
          <a:bodyPr/>
          <a:lstStyle/>
          <a:p>
            <a:pPr eaLnBrk="1" hangingPunct="1">
              <a:lnSpc>
                <a:spcPct val="90000"/>
              </a:lnSpc>
            </a:pPr>
            <a:r>
              <a:rPr lang="en-US" smtClean="0">
                <a:ea typeface="ＭＳ Ｐゴシック"/>
                <a:cs typeface="ＭＳ Ｐゴシック"/>
              </a:rPr>
              <a:t>Underlying economic theory of 18th-c. empires</a:t>
            </a:r>
          </a:p>
          <a:p>
            <a:pPr eaLnBrk="1" hangingPunct="1">
              <a:lnSpc>
                <a:spcPct val="90000"/>
              </a:lnSpc>
            </a:pPr>
            <a:r>
              <a:rPr lang="en-US" smtClean="0">
                <a:ea typeface="ＭＳ Ｐゴシック"/>
                <a:cs typeface="ＭＳ Ｐゴシック"/>
              </a:rPr>
              <a:t>International trade as zero-sum game; whoever gets the most gold wins</a:t>
            </a:r>
          </a:p>
          <a:p>
            <a:pPr eaLnBrk="1" hangingPunct="1">
              <a:lnSpc>
                <a:spcPct val="90000"/>
              </a:lnSpc>
            </a:pPr>
            <a:r>
              <a:rPr lang="en-US" smtClean="0">
                <a:ea typeface="ＭＳ Ｐゴシック"/>
                <a:cs typeface="ＭＳ Ｐゴシック"/>
              </a:rPr>
              <a:t>Colonies meant to trade exclusively with home country; hard to enforce because it was more profitable to trade with other colonies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eaLnBrk="1" hangingPunct="1"/>
            <a:r>
              <a:rPr lang="en-US" smtClean="0">
                <a:ea typeface="ＭＳ Ｐゴシック"/>
                <a:cs typeface="ＭＳ Ｐゴシック"/>
              </a:rPr>
              <a:t>French-British Rivalry</a:t>
            </a:r>
          </a:p>
        </p:txBody>
      </p:sp>
      <p:sp>
        <p:nvSpPr>
          <p:cNvPr id="23555" name="Rectangle 5"/>
          <p:cNvSpPr>
            <a:spLocks noGrp="1" noChangeArrowheads="1"/>
          </p:cNvSpPr>
          <p:nvPr>
            <p:ph sz="quarter" idx="1"/>
          </p:nvPr>
        </p:nvSpPr>
        <p:spPr/>
        <p:txBody>
          <a:bodyPr/>
          <a:lstStyle/>
          <a:p>
            <a:pPr eaLnBrk="1" hangingPunct="1">
              <a:lnSpc>
                <a:spcPct val="90000"/>
              </a:lnSpc>
            </a:pPr>
            <a:r>
              <a:rPr lang="en-US" dirty="0" smtClean="0">
                <a:ea typeface="ＭＳ Ｐゴシック"/>
                <a:cs typeface="ＭＳ Ｐゴシック"/>
              </a:rPr>
              <a:t>N. American colonial quarrels over St. Lawrence River valley, upper New England, Ohio River valley; fishing rights, fur trade, Native American alliances</a:t>
            </a:r>
          </a:p>
          <a:p>
            <a:pPr eaLnBrk="1" hangingPunct="1">
              <a:lnSpc>
                <a:spcPct val="90000"/>
              </a:lnSpc>
            </a:pPr>
            <a:r>
              <a:rPr lang="en-US" dirty="0" smtClean="0">
                <a:ea typeface="ＭＳ Ｐゴシック"/>
                <a:cs typeface="ＭＳ Ｐゴシック"/>
              </a:rPr>
              <a:t>Biggest area of rivalry: West Indies—tobacco, cotton, indigo, coffee, sugar</a:t>
            </a:r>
          </a:p>
          <a:p>
            <a:pPr eaLnBrk="1" hangingPunct="1">
              <a:lnSpc>
                <a:spcPct val="90000"/>
              </a:lnSpc>
            </a:pPr>
            <a:r>
              <a:rPr lang="en-US" dirty="0" smtClean="0">
                <a:ea typeface="ＭＳ Ｐゴシック"/>
                <a:cs typeface="ＭＳ Ｐゴシック"/>
              </a:rPr>
              <a:t>India: Rival monopoly traders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smtClean="0">
                <a:ea typeface="ＭＳ Ｐゴシック"/>
                <a:cs typeface="ＭＳ Ｐゴシック"/>
              </a:rPr>
              <a:t>Trade Regulation </a:t>
            </a:r>
          </a:p>
        </p:txBody>
      </p:sp>
      <p:sp>
        <p:nvSpPr>
          <p:cNvPr id="27651" name="Rectangle 5"/>
          <p:cNvSpPr>
            <a:spLocks noGrp="1" noChangeArrowheads="1"/>
          </p:cNvSpPr>
          <p:nvPr>
            <p:ph sz="quarter" idx="1"/>
          </p:nvPr>
        </p:nvSpPr>
        <p:spPr>
          <a:xfrm>
            <a:off x="838200" y="1676400"/>
            <a:ext cx="7772400" cy="4648200"/>
          </a:xfrm>
        </p:spPr>
        <p:txBody>
          <a:bodyPr/>
          <a:lstStyle/>
          <a:p>
            <a:pPr eaLnBrk="1" hangingPunct="1">
              <a:lnSpc>
                <a:spcPct val="90000"/>
              </a:lnSpc>
            </a:pPr>
            <a:r>
              <a:rPr lang="en-US" dirty="0" smtClean="0">
                <a:ea typeface="ＭＳ Ｐゴシック"/>
                <a:cs typeface="ＭＳ Ｐゴシック"/>
              </a:rPr>
              <a:t>Only one port authorized for use in American trade: Cadiz</a:t>
            </a:r>
          </a:p>
          <a:p>
            <a:pPr eaLnBrk="1" hangingPunct="1">
              <a:lnSpc>
                <a:spcPct val="90000"/>
              </a:lnSpc>
            </a:pPr>
            <a:r>
              <a:rPr lang="en-US" i="1" dirty="0" smtClean="0">
                <a:ea typeface="ＭＳ Ｐゴシック"/>
                <a:cs typeface="ＭＳ Ｐゴシック"/>
              </a:rPr>
              <a:t>Casa de </a:t>
            </a:r>
            <a:r>
              <a:rPr lang="en-US" i="1" dirty="0" err="1" smtClean="0">
                <a:ea typeface="ＭＳ Ｐゴシック"/>
                <a:cs typeface="ＭＳ Ｐゴシック"/>
              </a:rPr>
              <a:t>Contración</a:t>
            </a:r>
            <a:r>
              <a:rPr lang="en-US" dirty="0" smtClean="0">
                <a:ea typeface="ＭＳ Ｐゴシック"/>
                <a:cs typeface="ＭＳ Ｐゴシック"/>
              </a:rPr>
              <a:t> regulated all trade with New World </a:t>
            </a:r>
          </a:p>
          <a:p>
            <a:pPr eaLnBrk="1" hangingPunct="1">
              <a:lnSpc>
                <a:spcPct val="90000"/>
              </a:lnSpc>
            </a:pPr>
            <a:r>
              <a:rPr lang="en-US" dirty="0" smtClean="0">
                <a:ea typeface="ＭＳ Ｐゴシック"/>
                <a:cs typeface="ＭＳ Ｐゴシック"/>
              </a:rPr>
              <a:t>Functioned to serve Spanish commercial interests (precious-metal mines)</a:t>
            </a:r>
          </a:p>
          <a:p>
            <a:pPr eaLnBrk="1" hangingPunct="1">
              <a:lnSpc>
                <a:spcPct val="90000"/>
              </a:lnSpc>
            </a:pPr>
            <a:r>
              <a:rPr lang="en-US" i="1" dirty="0" err="1" smtClean="0">
                <a:ea typeface="ＭＳ Ｐゴシック"/>
                <a:cs typeface="ＭＳ Ｐゴシック"/>
              </a:rPr>
              <a:t>Flota</a:t>
            </a:r>
            <a:r>
              <a:rPr lang="en-US" dirty="0" smtClean="0">
                <a:ea typeface="ＭＳ Ｐゴシック"/>
                <a:cs typeface="ＭＳ Ｐゴシック"/>
              </a:rPr>
              <a:t> system tried to ensure Spanish economic hegemony</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pPr eaLnBrk="1" hangingPunct="1"/>
            <a:r>
              <a:rPr lang="en-US" smtClean="0">
                <a:ea typeface="ＭＳ Ｐゴシック"/>
                <a:cs typeface="ＭＳ Ｐゴシック"/>
              </a:rPr>
              <a:t>African Presence in Americas</a:t>
            </a:r>
          </a:p>
        </p:txBody>
      </p:sp>
      <p:sp>
        <p:nvSpPr>
          <p:cNvPr id="31747" name="Rectangle 5"/>
          <p:cNvSpPr>
            <a:spLocks noGrp="1" noChangeArrowheads="1"/>
          </p:cNvSpPr>
          <p:nvPr>
            <p:ph sz="quarter" idx="1"/>
          </p:nvPr>
        </p:nvSpPr>
        <p:spPr>
          <a:xfrm>
            <a:off x="381000" y="1600200"/>
            <a:ext cx="8001001" cy="4724400"/>
          </a:xfrm>
        </p:spPr>
        <p:txBody>
          <a:bodyPr>
            <a:normAutofit lnSpcReduction="10000"/>
          </a:bodyPr>
          <a:lstStyle/>
          <a:p>
            <a:pPr eaLnBrk="1" hangingPunct="1"/>
            <a:r>
              <a:rPr lang="en-US" sz="2400" dirty="0" smtClean="0">
                <a:ea typeface="ＭＳ Ｐゴシック"/>
                <a:cs typeface="ＭＳ Ｐゴシック"/>
              </a:rPr>
              <a:t>Had always existed in some form in parts of Europe, but from 16th c., became fundamental to the British &amp; Spanish imperial economies (plantation economy)</a:t>
            </a:r>
          </a:p>
          <a:p>
            <a:pPr eaLnBrk="1" hangingPunct="1"/>
            <a:r>
              <a:rPr lang="en-US" sz="2400" dirty="0" smtClean="0">
                <a:ea typeface="ＭＳ Ｐゴシック"/>
                <a:cs typeface="ＭＳ Ｐゴシック"/>
              </a:rPr>
              <a:t>Driven by labor shortage</a:t>
            </a:r>
          </a:p>
          <a:p>
            <a:pPr eaLnBrk="1" hangingPunct="1"/>
            <a:r>
              <a:rPr lang="en-US" sz="2400" dirty="0" smtClean="0">
                <a:ea typeface="ＭＳ Ｐゴシック"/>
                <a:cs typeface="ＭＳ Ｐゴシック"/>
              </a:rPr>
              <a:t>Supplied by internal African warfare: slave markets on West African coast—not imposed by Europeans, but preexisting</a:t>
            </a:r>
          </a:p>
          <a:p>
            <a:pPr eaLnBrk="1" hangingPunct="1"/>
            <a:r>
              <a:rPr lang="en-US" sz="2400" dirty="0" smtClean="0">
                <a:ea typeface="ＭＳ Ｐゴシック"/>
                <a:cs typeface="ＭＳ Ｐゴシック"/>
              </a:rPr>
              <a:t>Began in 16th c. in Spanish America, 17th c. in British America</a:t>
            </a:r>
          </a:p>
          <a:p>
            <a:pPr eaLnBrk="1" hangingPunct="1"/>
            <a:r>
              <a:rPr lang="en-US" sz="2400" dirty="0" smtClean="0">
                <a:ea typeface="ＭＳ Ｐゴシック"/>
                <a:cs typeface="ＭＳ Ｐゴシック"/>
              </a:rPr>
              <a:t>Slave trade grew in 18th c. because of low fertility rate and high mortality rate of established slaves—difficult to create stable self-reproducing population</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301752" y="228600"/>
            <a:ext cx="8534400" cy="914400"/>
          </a:xfrm>
        </p:spPr>
        <p:txBody>
          <a:bodyPr>
            <a:normAutofit fontScale="90000"/>
          </a:bodyPr>
          <a:lstStyle/>
          <a:p>
            <a:pPr eaLnBrk="1" hangingPunct="1"/>
            <a:r>
              <a:rPr lang="en-US" dirty="0" smtClean="0">
                <a:ea typeface="ＭＳ Ｐゴシック"/>
                <a:cs typeface="ＭＳ Ｐゴシック"/>
              </a:rPr>
              <a:t>Slavery and the </a:t>
            </a:r>
            <a:br>
              <a:rPr lang="en-US" dirty="0" smtClean="0">
                <a:ea typeface="ＭＳ Ｐゴシック"/>
                <a:cs typeface="ＭＳ Ｐゴシック"/>
              </a:rPr>
            </a:br>
            <a:r>
              <a:rPr lang="en-US" dirty="0" smtClean="0">
                <a:ea typeface="ＭＳ Ｐゴシック"/>
                <a:cs typeface="ＭＳ Ｐゴシック"/>
              </a:rPr>
              <a:t>Transatlantic Economy</a:t>
            </a:r>
          </a:p>
        </p:txBody>
      </p:sp>
      <p:sp>
        <p:nvSpPr>
          <p:cNvPr id="32771" name="Rectangle 5"/>
          <p:cNvSpPr>
            <a:spLocks noGrp="1" noChangeArrowheads="1"/>
          </p:cNvSpPr>
          <p:nvPr>
            <p:ph sz="quarter" idx="1"/>
          </p:nvPr>
        </p:nvSpPr>
        <p:spPr/>
        <p:txBody>
          <a:bodyPr/>
          <a:lstStyle/>
          <a:p>
            <a:pPr eaLnBrk="1" hangingPunct="1"/>
            <a:r>
              <a:rPr lang="en-US" smtClean="0">
                <a:ea typeface="ＭＳ Ｐゴシック"/>
                <a:cs typeface="ＭＳ Ｐゴシック"/>
              </a:rPr>
              <a:t>Slave trade: dominated by Portuguese &amp; Spanish in 16th c., Dutch in 17th c., and English in 18th c.</a:t>
            </a:r>
          </a:p>
          <a:p>
            <a:pPr eaLnBrk="1" hangingPunct="1"/>
            <a:r>
              <a:rPr lang="en-US" smtClean="0">
                <a:ea typeface="ＭＳ Ｐゴシック"/>
                <a:cs typeface="ＭＳ Ｐゴシック"/>
              </a:rPr>
              <a:t>“Triangular trade”</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ch16_04"/>
          <p:cNvPicPr>
            <a:picLocks noChangeAspect="1" noChangeArrowheads="1"/>
          </p:cNvPicPr>
          <p:nvPr/>
        </p:nvPicPr>
        <p:blipFill>
          <a:blip r:embed="rId3" cstate="print"/>
          <a:srcRect/>
          <a:stretch>
            <a:fillRect/>
          </a:stretch>
        </p:blipFill>
        <p:spPr bwMode="auto">
          <a:xfrm>
            <a:off x="981075" y="1022350"/>
            <a:ext cx="7858125" cy="4692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ch16_07"/>
          <p:cNvPicPr>
            <a:picLocks noChangeAspect="1" noChangeArrowheads="1"/>
          </p:cNvPicPr>
          <p:nvPr/>
        </p:nvPicPr>
        <p:blipFill>
          <a:blip r:embed="rId3" cstate="print"/>
          <a:srcRect/>
          <a:stretch>
            <a:fillRect/>
          </a:stretch>
        </p:blipFill>
        <p:spPr bwMode="auto">
          <a:xfrm>
            <a:off x="854075" y="925513"/>
            <a:ext cx="8131175" cy="4924425"/>
          </a:xfrm>
          <a:prstGeom prst="rect">
            <a:avLst/>
          </a:prstGeom>
          <a:noFill/>
          <a:ln w="12700">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4"/>
          <p:cNvPicPr>
            <a:picLocks noChangeAspect="1" noChangeArrowheads="1"/>
          </p:cNvPicPr>
          <p:nvPr/>
        </p:nvPicPr>
        <p:blipFill>
          <a:blip r:embed="rId3" cstate="print"/>
          <a:srcRect/>
          <a:stretch>
            <a:fillRect/>
          </a:stretch>
        </p:blipFill>
        <p:spPr bwMode="auto">
          <a:xfrm>
            <a:off x="812800" y="806450"/>
            <a:ext cx="8178800" cy="5245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5"/>
          <p:cNvPicPr>
            <a:picLocks noChangeAspect="1" noChangeArrowheads="1"/>
          </p:cNvPicPr>
          <p:nvPr/>
        </p:nvPicPr>
        <p:blipFill>
          <a:blip r:embed="rId3" cstate="print"/>
          <a:srcRect/>
          <a:stretch>
            <a:fillRect/>
          </a:stretch>
        </p:blipFill>
        <p:spPr bwMode="auto">
          <a:xfrm>
            <a:off x="228600" y="152400"/>
            <a:ext cx="8305800" cy="623459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1066800" y="152400"/>
            <a:ext cx="7772400" cy="914400"/>
          </a:xfrm>
        </p:spPr>
        <p:txBody>
          <a:bodyPr/>
          <a:lstStyle/>
          <a:p>
            <a:pPr eaLnBrk="1" hangingPunct="1"/>
            <a:r>
              <a:rPr lang="en-US" smtClean="0">
                <a:ea typeface="ＭＳ Ｐゴシック"/>
                <a:cs typeface="ＭＳ Ｐゴシック"/>
              </a:rPr>
              <a:t>The Experience of Slavery</a:t>
            </a:r>
          </a:p>
        </p:txBody>
      </p:sp>
      <p:sp>
        <p:nvSpPr>
          <p:cNvPr id="39939" name="Rectangle 5"/>
          <p:cNvSpPr>
            <a:spLocks noGrp="1" noChangeArrowheads="1"/>
          </p:cNvSpPr>
          <p:nvPr>
            <p:ph sz="quarter" idx="1"/>
          </p:nvPr>
        </p:nvSpPr>
        <p:spPr>
          <a:xfrm>
            <a:off x="533400" y="1600200"/>
            <a:ext cx="8297863" cy="4724400"/>
          </a:xfrm>
        </p:spPr>
        <p:txBody>
          <a:bodyPr>
            <a:normAutofit fontScale="92500"/>
          </a:bodyPr>
          <a:lstStyle/>
          <a:p>
            <a:pPr eaLnBrk="1" hangingPunct="1">
              <a:lnSpc>
                <a:spcPct val="90000"/>
              </a:lnSpc>
            </a:pPr>
            <a:r>
              <a:rPr lang="en-US" sz="2800" dirty="0" smtClean="0">
                <a:ea typeface="ＭＳ Ｐゴシック"/>
                <a:cs typeface="ＭＳ Ｐゴシック"/>
              </a:rPr>
              <a:t>Estimated 9 million Africans or more brought to Americas over 4 centuries</a:t>
            </a:r>
          </a:p>
          <a:p>
            <a:pPr eaLnBrk="1" hangingPunct="1">
              <a:lnSpc>
                <a:spcPct val="90000"/>
              </a:lnSpc>
            </a:pPr>
            <a:r>
              <a:rPr lang="en-US" sz="2800" dirty="0" smtClean="0">
                <a:ea typeface="ＭＳ Ｐゴシック"/>
                <a:cs typeface="ＭＳ Ｐゴシック"/>
              </a:rPr>
              <a:t>“Seasoned” slaves worth more than those newly arrived</a:t>
            </a:r>
          </a:p>
          <a:p>
            <a:pPr eaLnBrk="1" hangingPunct="1">
              <a:lnSpc>
                <a:spcPct val="90000"/>
              </a:lnSpc>
            </a:pPr>
            <a:r>
              <a:rPr lang="en-US" sz="2800" dirty="0" smtClean="0">
                <a:ea typeface="ＭＳ Ｐゴシック"/>
                <a:cs typeface="ＭＳ Ｐゴシック"/>
              </a:rPr>
              <a:t>Maintenance of ethnic bonds in the New World—African language, religion</a:t>
            </a:r>
          </a:p>
          <a:p>
            <a:pPr eaLnBrk="1" hangingPunct="1">
              <a:lnSpc>
                <a:spcPct val="90000"/>
              </a:lnSpc>
            </a:pPr>
            <a:r>
              <a:rPr lang="en-US" sz="2800" dirty="0" smtClean="0">
                <a:ea typeface="ＭＳ Ｐゴシック"/>
                <a:cs typeface="ＭＳ Ｐゴシック"/>
              </a:rPr>
              <a:t>Generally accepted that all the slaves in plantation societies led difficult lives with little variation </a:t>
            </a:r>
          </a:p>
          <a:p>
            <a:pPr eaLnBrk="1" hangingPunct="1">
              <a:lnSpc>
                <a:spcPct val="90000"/>
              </a:lnSpc>
            </a:pPr>
            <a:r>
              <a:rPr lang="en-US" sz="2800" dirty="0" smtClean="0">
                <a:ea typeface="ＭＳ Ｐゴシック"/>
                <a:cs typeface="ＭＳ Ｐゴシック"/>
              </a:rPr>
              <a:t>Some slaves mixed Christianity with African religions</a:t>
            </a:r>
          </a:p>
          <a:p>
            <a:pPr eaLnBrk="1" hangingPunct="1">
              <a:lnSpc>
                <a:spcPct val="90000"/>
              </a:lnSpc>
            </a:pPr>
            <a:r>
              <a:rPr lang="en-US" sz="2800" dirty="0" smtClean="0">
                <a:ea typeface="ＭＳ Ｐゴシック"/>
                <a:cs typeface="ＭＳ Ｐゴシック"/>
              </a:rPr>
              <a:t>One of factors that continued slavery was racist ideology</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p:txBody>
          <a:bodyPr/>
          <a:lstStyle/>
          <a:p>
            <a:r>
              <a:rPr lang="en-US" smtClean="0"/>
              <a:t>Adam Smith</a:t>
            </a:r>
          </a:p>
        </p:txBody>
      </p:sp>
      <p:pic>
        <p:nvPicPr>
          <p:cNvPr id="5124" name="Picture 4"/>
          <p:cNvPicPr>
            <a:picLocks noGrp="1" noChangeAspect="1" noChangeArrowheads="1"/>
          </p:cNvPicPr>
          <p:nvPr>
            <p:ph sz="half" idx="1"/>
          </p:nvPr>
        </p:nvPicPr>
        <p:blipFill>
          <a:blip r:embed="rId2" cstate="print"/>
          <a:srcRect/>
          <a:stretch>
            <a:fillRect/>
          </a:stretch>
        </p:blipFill>
        <p:spPr>
          <a:xfrm>
            <a:off x="5257800" y="1219200"/>
            <a:ext cx="2971800" cy="4038600"/>
          </a:xfrm>
        </p:spPr>
      </p:pic>
      <p:sp>
        <p:nvSpPr>
          <p:cNvPr id="5123" name="Rectangle 6"/>
          <p:cNvSpPr>
            <a:spLocks noGrp="1" noChangeArrowheads="1"/>
          </p:cNvSpPr>
          <p:nvPr>
            <p:ph sz="half" idx="2"/>
          </p:nvPr>
        </p:nvSpPr>
        <p:spPr>
          <a:xfrm>
            <a:off x="838200" y="1219200"/>
            <a:ext cx="4191000" cy="4419600"/>
          </a:xfrm>
        </p:spPr>
        <p:txBody>
          <a:bodyPr/>
          <a:lstStyle/>
          <a:p>
            <a:r>
              <a:rPr lang="en-US" sz="3200" smtClean="0"/>
              <a:t>Father of modern economics</a:t>
            </a:r>
          </a:p>
          <a:p>
            <a:r>
              <a:rPr lang="en-US" sz="3200" i="1" smtClean="0"/>
              <a:t>Wealth of Nations </a:t>
            </a:r>
            <a:r>
              <a:rPr lang="en-US" sz="3200" smtClean="0"/>
              <a:t>(1776)</a:t>
            </a:r>
          </a:p>
          <a:p>
            <a:r>
              <a:rPr lang="en-US" sz="3200" smtClean="0"/>
              <a:t>Theory of Absolute Advantage and specialization</a:t>
            </a:r>
          </a:p>
          <a:p>
            <a:endParaRPr lang="en-US" sz="3200" i="1"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ppt_x</p:attrName>
                                        </p:attrNameLst>
                                      </p:cBhvr>
                                      <p:tavLst>
                                        <p:tav tm="0">
                                          <p:val>
                                            <p:strVal val="#ppt_x-.2"/>
                                          </p:val>
                                        </p:tav>
                                        <p:tav tm="100000">
                                          <p:val>
                                            <p:strVal val="#ppt_x"/>
                                          </p:val>
                                        </p:tav>
                                      </p:tavLst>
                                    </p:anim>
                                    <p:anim calcmode="lin" valueType="num">
                                      <p:cBhvr>
                                        <p:cTn id="8"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123">
                                            <p:txEl>
                                              <p:pRg st="0" end="0"/>
                                            </p:txEl>
                                          </p:spTgt>
                                        </p:tgtEl>
                                        <p:attrNameLst>
                                          <p:attrName>style.visibility</p:attrName>
                                        </p:attrNameLst>
                                      </p:cBhvr>
                                      <p:to>
                                        <p:strVal val="visible"/>
                                      </p:to>
                                    </p:set>
                                    <p:animEffect transition="in" filter="fade">
                                      <p:cBhvr>
                                        <p:cTn id="14" dur="500"/>
                                        <p:tgtEl>
                                          <p:spTgt spid="5123">
                                            <p:txEl>
                                              <p:pRg st="0" end="0"/>
                                            </p:txEl>
                                          </p:spTgt>
                                        </p:tgtEl>
                                      </p:cBhvr>
                                    </p:animEffect>
                                    <p:anim calcmode="lin" valueType="num">
                                      <p:cBhvr>
                                        <p:cTn id="15"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12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123">
                                            <p:txEl>
                                              <p:pRg st="1" end="1"/>
                                            </p:txEl>
                                          </p:spTgt>
                                        </p:tgtEl>
                                        <p:attrNameLst>
                                          <p:attrName>style.visibility</p:attrName>
                                        </p:attrNameLst>
                                      </p:cBhvr>
                                      <p:to>
                                        <p:strVal val="visible"/>
                                      </p:to>
                                    </p:set>
                                    <p:animEffect transition="in" filter="fade">
                                      <p:cBhvr>
                                        <p:cTn id="21" dur="500"/>
                                        <p:tgtEl>
                                          <p:spTgt spid="5123">
                                            <p:txEl>
                                              <p:pRg st="1" end="1"/>
                                            </p:txEl>
                                          </p:spTgt>
                                        </p:tgtEl>
                                      </p:cBhvr>
                                    </p:animEffect>
                                    <p:anim calcmode="lin" valueType="num">
                                      <p:cBhvr>
                                        <p:cTn id="22"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12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123">
                                            <p:txEl>
                                              <p:pRg st="2" end="2"/>
                                            </p:txEl>
                                          </p:spTgt>
                                        </p:tgtEl>
                                        <p:attrNameLst>
                                          <p:attrName>style.visibility</p:attrName>
                                        </p:attrNameLst>
                                      </p:cBhvr>
                                      <p:to>
                                        <p:strVal val="visible"/>
                                      </p:to>
                                    </p:set>
                                    <p:animEffect transition="in" filter="fade">
                                      <p:cBhvr>
                                        <p:cTn id="28" dur="500"/>
                                        <p:tgtEl>
                                          <p:spTgt spid="5123">
                                            <p:txEl>
                                              <p:pRg st="2" end="2"/>
                                            </p:txEl>
                                          </p:spTgt>
                                        </p:tgtEl>
                                      </p:cBhvr>
                                    </p:animEffect>
                                    <p:anim calcmode="lin" valueType="num">
                                      <p:cBhvr>
                                        <p:cTn id="2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512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nodeType="clickEffect">
                                  <p:stCondLst>
                                    <p:cond delay="0"/>
                                  </p:stCondLst>
                                  <p:childTnLst>
                                    <p:set>
                                      <p:cBhvr>
                                        <p:cTn id="34" dur="1" fill="hold">
                                          <p:stCondLst>
                                            <p:cond delay="0"/>
                                          </p:stCondLst>
                                        </p:cTn>
                                        <p:tgtEl>
                                          <p:spTgt spid="5124"/>
                                        </p:tgtEl>
                                        <p:attrNameLst>
                                          <p:attrName>style.visibility</p:attrName>
                                        </p:attrNameLst>
                                      </p:cBhvr>
                                      <p:to>
                                        <p:strVal val="visible"/>
                                      </p:to>
                                    </p:set>
                                    <p:animEffect transition="in" filter="fade">
                                      <p:cBhvr>
                                        <p:cTn id="35" dur="500"/>
                                        <p:tgtEl>
                                          <p:spTgt spid="5124"/>
                                        </p:tgtEl>
                                      </p:cBhvr>
                                    </p:animEffect>
                                    <p:anim calcmode="lin" valueType="num">
                                      <p:cBhvr>
                                        <p:cTn id="36" dur="500" fill="hold"/>
                                        <p:tgtEl>
                                          <p:spTgt spid="5124"/>
                                        </p:tgtEl>
                                        <p:attrNameLst>
                                          <p:attrName>ppt_x</p:attrName>
                                        </p:attrNameLst>
                                      </p:cBhvr>
                                      <p:tavLst>
                                        <p:tav tm="0">
                                          <p:val>
                                            <p:strVal val="#ppt_x"/>
                                          </p:val>
                                        </p:tav>
                                        <p:tav tm="100000">
                                          <p:val>
                                            <p:strVal val="#ppt_x"/>
                                          </p:val>
                                        </p:tav>
                                      </p:tavLst>
                                    </p:anim>
                                    <p:anim calcmode="lin" valueType="num">
                                      <p:cBhvr>
                                        <p:cTn id="37" dur="500" fill="hold"/>
                                        <p:tgtEl>
                                          <p:spTgt spid="5124"/>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ch16_05"/>
          <p:cNvPicPr>
            <a:picLocks noChangeAspect="1" noChangeArrowheads="1"/>
          </p:cNvPicPr>
          <p:nvPr/>
        </p:nvPicPr>
        <p:blipFill>
          <a:blip r:embed="rId3" cstate="print"/>
          <a:srcRect/>
          <a:stretch>
            <a:fillRect/>
          </a:stretch>
        </p:blipFill>
        <p:spPr bwMode="auto">
          <a:xfrm>
            <a:off x="838200" y="774700"/>
            <a:ext cx="8112125" cy="5245100"/>
          </a:xfrm>
          <a:prstGeom prst="rect">
            <a:avLst/>
          </a:prstGeom>
          <a:noFill/>
          <a:ln w="9525">
            <a:noFill/>
            <a:miter lim="800000"/>
            <a:headEnd/>
            <a:tailEnd/>
          </a:ln>
        </p:spPr>
      </p:pic>
      <p:sp>
        <p:nvSpPr>
          <p:cNvPr id="40963" name="Footer Placeholder 8"/>
          <p:cNvSpPr>
            <a:spLocks noGrp="1"/>
          </p:cNvSpPr>
          <p:nvPr>
            <p:ph type="ftr" sz="quarter" idx="11"/>
          </p:nvPr>
        </p:nvSpPr>
        <p:spPr bwMode="auto">
          <a:noFill/>
          <a:ln>
            <a:miter lim="800000"/>
            <a:headEnd/>
            <a:tailEnd/>
          </a:ln>
        </p:spPr>
        <p:txBody>
          <a:bodyPr/>
          <a:lstStyle/>
          <a:p>
            <a:r>
              <a:rPr lang="en-US"/>
              <a:t>Copyright © 2010 Pearson Education, Inc., Upper Saddle River, NJ 07458. All rights reserved.</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he_Atlantic_Slave_Trade.asf">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Winners</a:t>
            </a:r>
            <a:endParaRPr lang="en-US" dirty="0"/>
          </a:p>
        </p:txBody>
      </p:sp>
      <p:sp>
        <p:nvSpPr>
          <p:cNvPr id="6" name="Text Placeholder 5"/>
          <p:cNvSpPr>
            <a:spLocks noGrp="1"/>
          </p:cNvSpPr>
          <p:nvPr>
            <p:ph type="body" sz="half" idx="3"/>
          </p:nvPr>
        </p:nvSpPr>
        <p:spPr/>
        <p:txBody>
          <a:bodyPr/>
          <a:lstStyle/>
          <a:p>
            <a:r>
              <a:rPr lang="en-US" dirty="0" smtClean="0"/>
              <a:t>Losers</a:t>
            </a:r>
            <a:endParaRPr lang="en-US" dirty="0"/>
          </a:p>
        </p:txBody>
      </p:sp>
      <p:sp>
        <p:nvSpPr>
          <p:cNvPr id="5" name="Content Placeholder 4"/>
          <p:cNvSpPr>
            <a:spLocks noGrp="1"/>
          </p:cNvSpPr>
          <p:nvPr>
            <p:ph sz="quarter" idx="2"/>
          </p:nvPr>
        </p:nvSpPr>
        <p:spPr/>
        <p:txBody>
          <a:bodyPr/>
          <a:lstStyle/>
          <a:p>
            <a:r>
              <a:rPr lang="en-US" dirty="0" smtClean="0"/>
              <a:t>UK</a:t>
            </a:r>
          </a:p>
          <a:p>
            <a:r>
              <a:rPr lang="en-US" dirty="0" smtClean="0"/>
              <a:t>Russia</a:t>
            </a:r>
          </a:p>
          <a:p>
            <a:r>
              <a:rPr lang="en-US" dirty="0" smtClean="0"/>
              <a:t>Prussia</a:t>
            </a:r>
          </a:p>
          <a:p>
            <a:r>
              <a:rPr lang="en-US" dirty="0" smtClean="0"/>
              <a:t>Austria</a:t>
            </a:r>
            <a:endParaRPr lang="en-US" dirty="0"/>
          </a:p>
        </p:txBody>
      </p:sp>
      <p:sp>
        <p:nvSpPr>
          <p:cNvPr id="7" name="Content Placeholder 6"/>
          <p:cNvSpPr>
            <a:spLocks noGrp="1"/>
          </p:cNvSpPr>
          <p:nvPr>
            <p:ph sz="quarter" idx="4"/>
          </p:nvPr>
        </p:nvSpPr>
        <p:spPr/>
        <p:txBody>
          <a:bodyPr/>
          <a:lstStyle/>
          <a:p>
            <a:r>
              <a:rPr lang="en-US" dirty="0" smtClean="0"/>
              <a:t>Poland-Lithuania</a:t>
            </a:r>
          </a:p>
          <a:p>
            <a:r>
              <a:rPr lang="en-US" dirty="0" smtClean="0"/>
              <a:t>Ottoman Empire</a:t>
            </a:r>
          </a:p>
          <a:p>
            <a:r>
              <a:rPr lang="en-US" dirty="0" smtClean="0"/>
              <a:t>France (?)</a:t>
            </a:r>
          </a:p>
          <a:p>
            <a:r>
              <a:rPr lang="en-US" dirty="0" smtClean="0"/>
              <a:t>Netherlands</a:t>
            </a:r>
          </a:p>
          <a:p>
            <a:r>
              <a:rPr lang="en-US" dirty="0" smtClean="0"/>
              <a:t>Sweden</a:t>
            </a:r>
          </a:p>
          <a:p>
            <a:r>
              <a:rPr lang="en-US" dirty="0" smtClean="0"/>
              <a:t>Spain</a:t>
            </a:r>
            <a:endParaRPr lang="en-US" dirty="0"/>
          </a:p>
        </p:txBody>
      </p:sp>
      <p:sp>
        <p:nvSpPr>
          <p:cNvPr id="2" name="Title 1"/>
          <p:cNvSpPr>
            <a:spLocks noGrp="1"/>
          </p:cNvSpPr>
          <p:nvPr>
            <p:ph type="title"/>
          </p:nvPr>
        </p:nvSpPr>
        <p:spPr>
          <a:xfrm>
            <a:off x="304800" y="304800"/>
            <a:ext cx="8534400" cy="758952"/>
          </a:xfrm>
        </p:spPr>
        <p:txBody>
          <a:bodyPr>
            <a:normAutofit fontScale="90000"/>
          </a:bodyPr>
          <a:lstStyle/>
          <a:p>
            <a:r>
              <a:rPr lang="en-US" dirty="0" smtClean="0"/>
              <a:t>Global Competition and the Balance of Power in the 18</a:t>
            </a:r>
            <a:r>
              <a:rPr lang="en-US" baseline="30000" dirty="0" smtClean="0"/>
              <a:t>th</a:t>
            </a:r>
            <a:r>
              <a:rPr lang="en-US" dirty="0" smtClean="0"/>
              <a:t> Century</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n-US" smtClean="0">
                <a:ea typeface="ＭＳ Ｐゴシック"/>
                <a:cs typeface="ＭＳ Ｐゴシック"/>
              </a:rPr>
              <a:t>The Spanish Colonial System</a:t>
            </a:r>
          </a:p>
        </p:txBody>
      </p:sp>
      <p:sp>
        <p:nvSpPr>
          <p:cNvPr id="24580" name="Footer Placeholder 8"/>
          <p:cNvSpPr>
            <a:spLocks noGrp="1"/>
          </p:cNvSpPr>
          <p:nvPr>
            <p:ph type="ftr" sz="quarter" idx="11"/>
          </p:nvPr>
        </p:nvSpPr>
        <p:spPr>
          <a:xfrm>
            <a:off x="6705600" y="6248400"/>
            <a:ext cx="1905000" cy="457200"/>
          </a:xfrm>
        </p:spPr>
        <p:txBody>
          <a:bodyPr/>
          <a:lstStyle/>
          <a:p>
            <a:pPr algn="r">
              <a:defRPr/>
            </a:pPr>
            <a:r>
              <a:rPr lang="en-US"/>
              <a:t>Copyright © 2010 Pearson Education, Inc., Upper Saddle River, NJ 07458. All rights reserved.</a:t>
            </a:r>
          </a:p>
        </p:txBody>
      </p:sp>
      <p:sp>
        <p:nvSpPr>
          <p:cNvPr id="24579" name="Rectangle 5"/>
          <p:cNvSpPr>
            <a:spLocks noGrp="1" noChangeArrowheads="1"/>
          </p:cNvSpPr>
          <p:nvPr>
            <p:ph sz="quarter" idx="1"/>
          </p:nvPr>
        </p:nvSpPr>
        <p:spPr/>
        <p:txBody>
          <a:bodyPr/>
          <a:lstStyle/>
          <a:p>
            <a:pPr eaLnBrk="1" hangingPunct="1"/>
            <a:r>
              <a:rPr lang="en-US" smtClean="0">
                <a:ea typeface="ＭＳ Ｐゴシック"/>
                <a:cs typeface="ＭＳ Ｐゴシック"/>
              </a:rPr>
              <a:t>Colonial Government</a:t>
            </a:r>
          </a:p>
          <a:p>
            <a:pPr lvl="1" eaLnBrk="1" hangingPunct="1"/>
            <a:r>
              <a:rPr lang="en-US" smtClean="0">
                <a:ea typeface="ＭＳ Ｐゴシック"/>
                <a:cs typeface="ＭＳ Ｐゴシック"/>
              </a:rPr>
              <a:t>The technical link between New World and Spain was crown of Castile </a:t>
            </a:r>
          </a:p>
          <a:p>
            <a:pPr lvl="1" eaLnBrk="1" hangingPunct="1"/>
            <a:r>
              <a:rPr lang="en-US" smtClean="0">
                <a:ea typeface="ＭＳ Ｐゴシック"/>
                <a:cs typeface="ＭＳ Ｐゴシック"/>
              </a:rPr>
              <a:t>Top-down administration, almost no self-government</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8"/>
          <p:cNvSpPr>
            <a:spLocks noGrp="1"/>
          </p:cNvSpPr>
          <p:nvPr>
            <p:ph type="ftr" sz="quarter" idx="11"/>
          </p:nvPr>
        </p:nvSpPr>
        <p:spPr>
          <a:xfrm>
            <a:off x="6705600" y="6248400"/>
            <a:ext cx="1905000" cy="457200"/>
          </a:xfrm>
        </p:spPr>
        <p:txBody>
          <a:bodyPr/>
          <a:lstStyle/>
          <a:p>
            <a:pPr algn="r">
              <a:defRPr/>
            </a:pPr>
            <a:r>
              <a:rPr lang="en-US"/>
              <a:t>Copyright © 2010 Pearson Education, Inc., Upper Saddle River, NJ 07458. All rights reserved.</a:t>
            </a:r>
          </a:p>
        </p:txBody>
      </p:sp>
      <p:pic>
        <p:nvPicPr>
          <p:cNvPr id="25603" name="Picture 4"/>
          <p:cNvPicPr>
            <a:picLocks noChangeAspect="1" noChangeArrowheads="1"/>
          </p:cNvPicPr>
          <p:nvPr/>
        </p:nvPicPr>
        <p:blipFill>
          <a:blip r:embed="rId3" cstate="print"/>
          <a:srcRect/>
          <a:stretch>
            <a:fillRect/>
          </a:stretch>
        </p:blipFill>
        <p:spPr bwMode="auto">
          <a:xfrm>
            <a:off x="2349500" y="215900"/>
            <a:ext cx="5118100" cy="6426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ch16_03"/>
          <p:cNvPicPr>
            <a:picLocks noChangeAspect="1" noChangeArrowheads="1"/>
          </p:cNvPicPr>
          <p:nvPr/>
        </p:nvPicPr>
        <p:blipFill>
          <a:blip r:embed="rId3" cstate="print"/>
          <a:srcRect/>
          <a:stretch>
            <a:fillRect/>
          </a:stretch>
        </p:blipFill>
        <p:spPr bwMode="auto">
          <a:xfrm>
            <a:off x="0" y="0"/>
            <a:ext cx="8991601" cy="68916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smtClean="0">
                <a:ea typeface="ＭＳ Ｐゴシック"/>
                <a:cs typeface="ＭＳ Ｐゴシック"/>
              </a:rPr>
              <a:t>Trade Regulation </a:t>
            </a:r>
          </a:p>
        </p:txBody>
      </p:sp>
      <p:sp>
        <p:nvSpPr>
          <p:cNvPr id="27651" name="Rectangle 5"/>
          <p:cNvSpPr>
            <a:spLocks noGrp="1" noChangeArrowheads="1"/>
          </p:cNvSpPr>
          <p:nvPr>
            <p:ph sz="quarter" idx="1"/>
          </p:nvPr>
        </p:nvSpPr>
        <p:spPr>
          <a:xfrm>
            <a:off x="838200" y="1676400"/>
            <a:ext cx="7772400" cy="4648200"/>
          </a:xfrm>
        </p:spPr>
        <p:txBody>
          <a:bodyPr/>
          <a:lstStyle/>
          <a:p>
            <a:pPr eaLnBrk="1" hangingPunct="1">
              <a:lnSpc>
                <a:spcPct val="90000"/>
              </a:lnSpc>
            </a:pPr>
            <a:r>
              <a:rPr lang="en-US" dirty="0" smtClean="0">
                <a:ea typeface="ＭＳ Ｐゴシック"/>
                <a:cs typeface="ＭＳ Ｐゴシック"/>
              </a:rPr>
              <a:t>Only one port authorized for use in American trade: Cadiz</a:t>
            </a:r>
          </a:p>
          <a:p>
            <a:pPr eaLnBrk="1" hangingPunct="1">
              <a:lnSpc>
                <a:spcPct val="90000"/>
              </a:lnSpc>
            </a:pPr>
            <a:r>
              <a:rPr lang="en-US" i="1" dirty="0" smtClean="0">
                <a:ea typeface="ＭＳ Ｐゴシック"/>
                <a:cs typeface="ＭＳ Ｐゴシック"/>
              </a:rPr>
              <a:t>Casa de </a:t>
            </a:r>
            <a:r>
              <a:rPr lang="en-US" i="1" dirty="0" err="1" smtClean="0">
                <a:ea typeface="ＭＳ Ｐゴシック"/>
                <a:cs typeface="ＭＳ Ｐゴシック"/>
              </a:rPr>
              <a:t>Contración</a:t>
            </a:r>
            <a:r>
              <a:rPr lang="en-US" dirty="0" smtClean="0">
                <a:ea typeface="ＭＳ Ｐゴシック"/>
                <a:cs typeface="ＭＳ Ｐゴシック"/>
              </a:rPr>
              <a:t> regulated all trade with New World </a:t>
            </a:r>
          </a:p>
          <a:p>
            <a:pPr eaLnBrk="1" hangingPunct="1">
              <a:lnSpc>
                <a:spcPct val="90000"/>
              </a:lnSpc>
            </a:pPr>
            <a:r>
              <a:rPr lang="en-US" dirty="0" smtClean="0">
                <a:ea typeface="ＭＳ Ｐゴシック"/>
                <a:cs typeface="ＭＳ Ｐゴシック"/>
              </a:rPr>
              <a:t>Functioned to serve Spanish commercial interests (precious-metal mines)</a:t>
            </a:r>
          </a:p>
          <a:p>
            <a:pPr eaLnBrk="1" hangingPunct="1">
              <a:lnSpc>
                <a:spcPct val="90000"/>
              </a:lnSpc>
            </a:pPr>
            <a:r>
              <a:rPr lang="en-US" i="1" dirty="0" err="1" smtClean="0">
                <a:ea typeface="ＭＳ Ｐゴシック"/>
                <a:cs typeface="ＭＳ Ｐゴシック"/>
              </a:rPr>
              <a:t>Flota</a:t>
            </a:r>
            <a:r>
              <a:rPr lang="en-US" dirty="0" smtClean="0">
                <a:ea typeface="ＭＳ Ｐゴシック"/>
                <a:cs typeface="ＭＳ Ｐゴシック"/>
              </a:rPr>
              <a:t> system tried to ensure Spanish economic hegemony</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Balance of Power</a:t>
            </a:r>
            <a:endParaRPr lang="en-US" dirty="0"/>
          </a:p>
        </p:txBody>
      </p:sp>
      <p:sp>
        <p:nvSpPr>
          <p:cNvPr id="8" name="Content Placeholder 7"/>
          <p:cNvSpPr>
            <a:spLocks noGrp="1"/>
          </p:cNvSpPr>
          <p:nvPr>
            <p:ph sz="quarter" idx="1"/>
          </p:nvPr>
        </p:nvSpPr>
        <p:spPr/>
        <p:txBody>
          <a:bodyPr/>
          <a:lstStyle/>
          <a:p>
            <a:r>
              <a:rPr lang="en-US" dirty="0" smtClean="0"/>
              <a:t>Fluid with alliances changing</a:t>
            </a:r>
          </a:p>
          <a:p>
            <a:r>
              <a:rPr lang="en-US" dirty="0" smtClean="0"/>
              <a:t>Seeking dynastic and global power</a:t>
            </a:r>
          </a:p>
          <a:p>
            <a:r>
              <a:rPr lang="en-US" dirty="0" smtClean="0"/>
              <a:t>Expand power through marriage, inheritance, alliance, and war</a:t>
            </a:r>
          </a:p>
          <a:p>
            <a:r>
              <a:rPr lang="en-US" dirty="0" smtClean="0"/>
              <a:t>Rule: No state may become too powerful</a:t>
            </a:r>
          </a:p>
          <a:p>
            <a:r>
              <a:rPr lang="en-US" dirty="0" smtClean="0"/>
              <a:t>Global economy=Rivalries among Spain, Netherlands, UK, and France</a:t>
            </a:r>
          </a:p>
          <a:p>
            <a:pPr lvl="1"/>
            <a:r>
              <a:rPr lang="en-US" dirty="0" smtClean="0"/>
              <a:t>Wars spread to Americas and India</a:t>
            </a:r>
          </a:p>
          <a:p>
            <a:pPr lvl="1"/>
            <a:r>
              <a:rPr lang="en-US" dirty="0" smtClean="0"/>
              <a:t>Motivated by mercantilism</a:t>
            </a:r>
          </a:p>
          <a:p>
            <a:pPr lvl="1"/>
            <a:endParaRPr lang="en-US" dirty="0" smtClean="0"/>
          </a:p>
          <a:p>
            <a:pPr lvl="1"/>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noAutofit/>
          </a:bodyPr>
          <a:lstStyle/>
          <a:p>
            <a:pPr eaLnBrk="1" hangingPunct="1"/>
            <a:r>
              <a:rPr lang="en-US" sz="2800" dirty="0" smtClean="0">
                <a:ea typeface="ＭＳ Ｐゴシック"/>
                <a:cs typeface="ＭＳ Ｐゴシック"/>
              </a:rPr>
              <a:t>Colonial Reform Under the Spanish Bourbon Monarchs</a:t>
            </a:r>
          </a:p>
        </p:txBody>
      </p:sp>
      <p:sp>
        <p:nvSpPr>
          <p:cNvPr id="28675" name="Rectangle 5"/>
          <p:cNvSpPr>
            <a:spLocks noGrp="1" noChangeArrowheads="1"/>
          </p:cNvSpPr>
          <p:nvPr>
            <p:ph sz="quarter" idx="1"/>
          </p:nvPr>
        </p:nvSpPr>
        <p:spPr/>
        <p:txBody>
          <a:bodyPr/>
          <a:lstStyle/>
          <a:p>
            <a:pPr eaLnBrk="1" hangingPunct="1">
              <a:lnSpc>
                <a:spcPct val="90000"/>
              </a:lnSpc>
            </a:pPr>
            <a:r>
              <a:rPr lang="en-US" sz="2400" smtClean="0">
                <a:ea typeface="ＭＳ Ｐゴシック"/>
                <a:cs typeface="ＭＳ Ｐゴシック"/>
              </a:rPr>
              <a:t>Crucial early 18th-c. change: War of the Spanish Succession (1701–1714) and Treaty of Utrecht replaced </a:t>
            </a:r>
            <a:r>
              <a:rPr lang="en-US" sz="2400" b="1" smtClean="0">
                <a:ea typeface="ＭＳ Ｐゴシック"/>
                <a:cs typeface="ＭＳ Ｐゴシック"/>
              </a:rPr>
              <a:t>Spanish Habsburgs</a:t>
            </a:r>
            <a:r>
              <a:rPr lang="en-US" sz="2400" smtClean="0">
                <a:ea typeface="ＭＳ Ｐゴシック"/>
                <a:cs typeface="ＭＳ Ｐゴシック"/>
              </a:rPr>
              <a:t> with </a:t>
            </a:r>
            <a:r>
              <a:rPr lang="en-US" sz="2400" b="1" smtClean="0">
                <a:ea typeface="ＭＳ Ｐゴシック"/>
                <a:cs typeface="ＭＳ Ｐゴシック"/>
              </a:rPr>
              <a:t>Bourbons</a:t>
            </a:r>
            <a:r>
              <a:rPr lang="en-US" sz="2400" smtClean="0">
                <a:ea typeface="ＭＳ Ｐゴシック"/>
                <a:cs typeface="ＭＳ Ｐゴシック"/>
              </a:rPr>
              <a:t> of France</a:t>
            </a:r>
          </a:p>
          <a:p>
            <a:pPr eaLnBrk="1" hangingPunct="1">
              <a:lnSpc>
                <a:spcPct val="90000"/>
              </a:lnSpc>
            </a:pPr>
            <a:r>
              <a:rPr lang="en-US" sz="2400" smtClean="0">
                <a:ea typeface="ＭＳ Ｐゴシック"/>
                <a:cs typeface="ＭＳ Ｐゴシック"/>
              </a:rPr>
              <a:t>Philip V (r. 1700–1714) and successors tried to revive decaying trade monopoly, suppress smuggling</a:t>
            </a:r>
          </a:p>
          <a:p>
            <a:pPr eaLnBrk="1" hangingPunct="1">
              <a:lnSpc>
                <a:spcPct val="90000"/>
              </a:lnSpc>
            </a:pPr>
            <a:r>
              <a:rPr lang="en-US" sz="2400" smtClean="0">
                <a:ea typeface="ＭＳ Ｐゴシック"/>
                <a:cs typeface="ＭＳ Ｐゴシック"/>
              </a:rPr>
              <a:t>Charles III (r. 1759–1788): most important imperial reformer—royal representatives favored over local councils; improved imperial economy, but introduced tensions between Spanish from Spain and creoles (Spanish born in America)</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pPr eaLnBrk="1" hangingPunct="1"/>
            <a:r>
              <a:rPr lang="en-US" smtClean="0">
                <a:ea typeface="ＭＳ Ｐゴシック"/>
                <a:cs typeface="ＭＳ Ｐゴシック"/>
              </a:rPr>
              <a:t>Mid-Eighteenth-Century Wars</a:t>
            </a:r>
          </a:p>
        </p:txBody>
      </p:sp>
      <p:sp>
        <p:nvSpPr>
          <p:cNvPr id="45059" name="Rectangle 5"/>
          <p:cNvSpPr>
            <a:spLocks noGrp="1" noChangeArrowheads="1"/>
          </p:cNvSpPr>
          <p:nvPr>
            <p:ph sz="quarter" idx="1"/>
          </p:nvPr>
        </p:nvSpPr>
        <p:spPr/>
        <p:txBody>
          <a:bodyPr/>
          <a:lstStyle/>
          <a:p>
            <a:pPr eaLnBrk="1" hangingPunct="1"/>
            <a:r>
              <a:rPr lang="en-US" b="1" smtClean="0">
                <a:ea typeface="ＭＳ Ｐゴシック"/>
                <a:cs typeface="ＭＳ Ｐゴシック"/>
              </a:rPr>
              <a:t>War of Jenkins’ Ear</a:t>
            </a:r>
            <a:r>
              <a:rPr lang="en-US" smtClean="0">
                <a:ea typeface="ＭＳ Ｐゴシック"/>
                <a:cs typeface="ＭＳ Ｐゴシック"/>
              </a:rPr>
              <a:t> (1739)</a:t>
            </a:r>
          </a:p>
          <a:p>
            <a:pPr lvl="1" eaLnBrk="1" hangingPunct="1"/>
            <a:r>
              <a:rPr lang="en-US" smtClean="0">
                <a:ea typeface="ＭＳ Ｐゴシック"/>
              </a:rPr>
              <a:t>English-Spanish competition in West Indies</a:t>
            </a:r>
          </a:p>
          <a:p>
            <a:pPr lvl="1" eaLnBrk="1" hangingPunct="1"/>
            <a:r>
              <a:rPr lang="en-US" smtClean="0">
                <a:ea typeface="ＭＳ Ｐゴシック"/>
              </a:rPr>
              <a:t>British declared war on Spain in 1739</a:t>
            </a:r>
          </a:p>
          <a:p>
            <a:pPr lvl="1" eaLnBrk="1" hangingPunct="1"/>
            <a:r>
              <a:rPr lang="en-US" smtClean="0">
                <a:ea typeface="ＭＳ Ｐゴシック"/>
              </a:rPr>
              <a:t>Minor war was opening encounter to European warfare up to 1815</a:t>
            </a:r>
          </a:p>
        </p:txBody>
      </p:sp>
      <p:pic>
        <p:nvPicPr>
          <p:cNvPr id="77826" name="Picture 2" descr="http://static.howstuffworks.com/gif/jenkins-ear-1.jpg"/>
          <p:cNvPicPr>
            <a:picLocks noChangeAspect="1" noChangeArrowheads="1"/>
          </p:cNvPicPr>
          <p:nvPr/>
        </p:nvPicPr>
        <p:blipFill>
          <a:blip r:embed="rId2" cstate="print"/>
          <a:srcRect/>
          <a:stretch>
            <a:fillRect/>
          </a:stretch>
        </p:blipFill>
        <p:spPr bwMode="auto">
          <a:xfrm>
            <a:off x="2286000" y="3429000"/>
            <a:ext cx="4697260" cy="34290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Dominant Economic Systems</a:t>
            </a:r>
          </a:p>
        </p:txBody>
      </p:sp>
      <p:sp>
        <p:nvSpPr>
          <p:cNvPr id="6147" name="Rectangle 3"/>
          <p:cNvSpPr>
            <a:spLocks noGrp="1" noChangeArrowheads="1"/>
          </p:cNvSpPr>
          <p:nvPr>
            <p:ph sz="quarter" idx="1"/>
          </p:nvPr>
        </p:nvSpPr>
        <p:spPr/>
        <p:txBody>
          <a:bodyPr/>
          <a:lstStyle/>
          <a:p>
            <a:pPr marL="609600" indent="-609600">
              <a:buFontTx/>
              <a:buAutoNum type="arabicPeriod"/>
            </a:pPr>
            <a:r>
              <a:rPr lang="en-US" smtClean="0"/>
              <a:t>Feudalism (1000s – ca. 1500)</a:t>
            </a:r>
          </a:p>
          <a:p>
            <a:pPr marL="609600" indent="-609600">
              <a:buFontTx/>
              <a:buAutoNum type="arabicPeriod"/>
            </a:pPr>
            <a:r>
              <a:rPr lang="en-US" smtClean="0"/>
              <a:t>Mercantilism (1500s – 1700s)</a:t>
            </a:r>
          </a:p>
          <a:p>
            <a:pPr marL="609600" indent="-609600">
              <a:buFontTx/>
              <a:buAutoNum type="arabicPeriod"/>
            </a:pPr>
            <a:r>
              <a:rPr lang="en-US" smtClean="0"/>
              <a:t>Free-enterprise (1700s – 1918)</a:t>
            </a:r>
          </a:p>
          <a:p>
            <a:pPr marL="609600" indent="-609600">
              <a:buFontTx/>
              <a:buAutoNum type="arabicPeriod"/>
            </a:pPr>
            <a:r>
              <a:rPr lang="en-US" smtClean="0"/>
              <a:t>Socialism/Keynesianism (1918 – 1989)</a:t>
            </a:r>
          </a:p>
          <a:p>
            <a:pPr marL="609600" indent="-609600">
              <a:buFontTx/>
              <a:buAutoNum type="arabicPeriod"/>
            </a:pPr>
            <a:r>
              <a:rPr lang="en-US" smtClean="0"/>
              <a:t>Free-enterprise (1980s – 2008)</a:t>
            </a:r>
          </a:p>
          <a:p>
            <a:pPr marL="609600" indent="-609600">
              <a:buFontTx/>
              <a:buAutoNum type="arabicPeriod"/>
            </a:pPr>
            <a:r>
              <a:rPr lang="en-US" smtClean="0"/>
              <a:t>?</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Dynastic Struggle in Britain</a:t>
            </a:r>
            <a:endParaRPr lang="en-US" dirty="0"/>
          </a:p>
        </p:txBody>
      </p:sp>
      <p:sp>
        <p:nvSpPr>
          <p:cNvPr id="3" name="Content Placeholder 2"/>
          <p:cNvSpPr>
            <a:spLocks noGrp="1"/>
          </p:cNvSpPr>
          <p:nvPr>
            <p:ph sz="quarter" idx="1"/>
          </p:nvPr>
        </p:nvSpPr>
        <p:spPr/>
        <p:txBody>
          <a:bodyPr/>
          <a:lstStyle/>
          <a:p>
            <a:r>
              <a:rPr lang="en-US" dirty="0" smtClean="0"/>
              <a:t>Two Stuart attempts at seizing the throne:</a:t>
            </a:r>
          </a:p>
          <a:p>
            <a:pPr lvl="1"/>
            <a:r>
              <a:rPr lang="en-US" dirty="0" smtClean="0"/>
              <a:t>“The ‘15”: </a:t>
            </a:r>
            <a:r>
              <a:rPr lang="en-US" dirty="0" err="1" smtClean="0"/>
              <a:t>Jacobites</a:t>
            </a:r>
            <a:r>
              <a:rPr lang="en-US" dirty="0" smtClean="0"/>
              <a:t>, led by James III, Anne’s ½ brother, rise in Scotland in opposition to George I Hanover (“King Log”)</a:t>
            </a:r>
          </a:p>
          <a:p>
            <a:pPr lvl="1"/>
            <a:r>
              <a:rPr lang="en-US" dirty="0" smtClean="0"/>
              <a:t>“The ‘45”: Charles Edward Stuart (“Bonnie Prince Charlie”) leads troops against George II</a:t>
            </a:r>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5"/>
          <p:cNvPicPr>
            <a:picLocks noChangeAspect="1" noChangeArrowheads="1"/>
          </p:cNvPicPr>
          <p:nvPr/>
        </p:nvPicPr>
        <p:blipFill>
          <a:blip r:embed="rId3" cstate="print"/>
          <a:srcRect/>
          <a:stretch>
            <a:fillRect/>
          </a:stretch>
        </p:blipFill>
        <p:spPr bwMode="auto">
          <a:xfrm>
            <a:off x="1930400" y="203200"/>
            <a:ext cx="5765800" cy="6426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Foes in the War of the Austrian Succession</a:t>
            </a:r>
            <a:endParaRPr lang="en-US" dirty="0"/>
          </a:p>
        </p:txBody>
      </p:sp>
      <p:sp>
        <p:nvSpPr>
          <p:cNvPr id="3" name="Text Placeholder 2"/>
          <p:cNvSpPr>
            <a:spLocks noGrp="1"/>
          </p:cNvSpPr>
          <p:nvPr>
            <p:ph type="body" idx="1"/>
          </p:nvPr>
        </p:nvSpPr>
        <p:spPr/>
        <p:txBody>
          <a:bodyPr/>
          <a:lstStyle/>
          <a:p>
            <a:r>
              <a:rPr lang="en-US" dirty="0" smtClean="0"/>
              <a:t>Austrian Allies</a:t>
            </a:r>
            <a:endParaRPr lang="en-US" dirty="0"/>
          </a:p>
        </p:txBody>
      </p:sp>
      <p:sp>
        <p:nvSpPr>
          <p:cNvPr id="4" name="Content Placeholder 3"/>
          <p:cNvSpPr>
            <a:spLocks noGrp="1"/>
          </p:cNvSpPr>
          <p:nvPr>
            <p:ph sz="quarter" idx="2"/>
          </p:nvPr>
        </p:nvSpPr>
        <p:spPr/>
        <p:txBody>
          <a:bodyPr/>
          <a:lstStyle/>
          <a:p>
            <a:r>
              <a:rPr lang="en-US" dirty="0" smtClean="0"/>
              <a:t>Austria</a:t>
            </a:r>
          </a:p>
          <a:p>
            <a:r>
              <a:rPr lang="en-US" dirty="0" smtClean="0"/>
              <a:t>Russia</a:t>
            </a:r>
          </a:p>
          <a:p>
            <a:r>
              <a:rPr lang="en-US" dirty="0" smtClean="0"/>
              <a:t>Denmark</a:t>
            </a:r>
          </a:p>
          <a:p>
            <a:r>
              <a:rPr lang="en-US" dirty="0" smtClean="0"/>
              <a:t>Sweden</a:t>
            </a:r>
          </a:p>
          <a:p>
            <a:r>
              <a:rPr lang="en-US" dirty="0" smtClean="0"/>
              <a:t>Piedmont-Sardinia</a:t>
            </a:r>
          </a:p>
          <a:p>
            <a:endParaRPr lang="en-US" dirty="0" smtClean="0"/>
          </a:p>
          <a:p>
            <a:endParaRPr lang="en-US" dirty="0"/>
          </a:p>
        </p:txBody>
      </p:sp>
      <p:sp>
        <p:nvSpPr>
          <p:cNvPr id="5" name="Text Placeholder 4"/>
          <p:cNvSpPr>
            <a:spLocks noGrp="1"/>
          </p:cNvSpPr>
          <p:nvPr>
            <p:ph type="body" sz="half" idx="3"/>
          </p:nvPr>
        </p:nvSpPr>
        <p:spPr/>
        <p:txBody>
          <a:bodyPr/>
          <a:lstStyle/>
          <a:p>
            <a:r>
              <a:rPr lang="en-US" dirty="0" smtClean="0"/>
              <a:t>Prussian Allies</a:t>
            </a:r>
            <a:endParaRPr lang="en-US" dirty="0"/>
          </a:p>
        </p:txBody>
      </p:sp>
      <p:sp>
        <p:nvSpPr>
          <p:cNvPr id="6" name="Content Placeholder 5"/>
          <p:cNvSpPr>
            <a:spLocks noGrp="1"/>
          </p:cNvSpPr>
          <p:nvPr>
            <p:ph sz="quarter" idx="4"/>
          </p:nvPr>
        </p:nvSpPr>
        <p:spPr/>
        <p:txBody>
          <a:bodyPr/>
          <a:lstStyle/>
          <a:p>
            <a:r>
              <a:rPr lang="en-US" dirty="0" smtClean="0"/>
              <a:t>Prussia</a:t>
            </a:r>
          </a:p>
          <a:p>
            <a:r>
              <a:rPr lang="en-US" dirty="0" smtClean="0"/>
              <a:t>France</a:t>
            </a:r>
          </a:p>
          <a:p>
            <a:r>
              <a:rPr lang="en-US" dirty="0" smtClean="0"/>
              <a:t>Spain</a:t>
            </a:r>
          </a:p>
          <a:p>
            <a:r>
              <a:rPr lang="en-US" dirty="0" smtClean="0"/>
              <a:t>Bavaria (HRE)</a:t>
            </a:r>
          </a:p>
          <a:p>
            <a:endParaRPr 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a:xfrm>
            <a:off x="301752" y="304800"/>
            <a:ext cx="8534400" cy="682752"/>
          </a:xfrm>
        </p:spPr>
        <p:txBody>
          <a:bodyPr>
            <a:normAutofit/>
          </a:bodyPr>
          <a:lstStyle/>
          <a:p>
            <a:pPr eaLnBrk="1" hangingPunct="1"/>
            <a:r>
              <a:rPr lang="en-US" sz="2800" b="1" dirty="0" smtClean="0">
                <a:ea typeface="ＭＳ Ｐゴシック"/>
                <a:cs typeface="ＭＳ Ｐゴシック"/>
              </a:rPr>
              <a:t>War of the Austrian Succession</a:t>
            </a:r>
            <a:r>
              <a:rPr lang="en-US" sz="2800" dirty="0" smtClean="0">
                <a:ea typeface="ＭＳ Ｐゴシック"/>
                <a:cs typeface="ＭＳ Ｐゴシック"/>
              </a:rPr>
              <a:t> (1740–1748)</a:t>
            </a:r>
          </a:p>
        </p:txBody>
      </p:sp>
      <p:sp>
        <p:nvSpPr>
          <p:cNvPr id="46083" name="Rectangle 5"/>
          <p:cNvSpPr>
            <a:spLocks noGrp="1" noChangeArrowheads="1"/>
          </p:cNvSpPr>
          <p:nvPr>
            <p:ph sz="quarter" idx="1"/>
          </p:nvPr>
        </p:nvSpPr>
        <p:spPr>
          <a:xfrm>
            <a:off x="301752" y="1527048"/>
            <a:ext cx="8503920" cy="5102352"/>
          </a:xfrm>
        </p:spPr>
        <p:txBody>
          <a:bodyPr>
            <a:normAutofit fontScale="92500" lnSpcReduction="10000"/>
          </a:bodyPr>
          <a:lstStyle/>
          <a:p>
            <a:pPr eaLnBrk="1" hangingPunct="1"/>
            <a:r>
              <a:rPr lang="en-US" sz="2800" dirty="0" smtClean="0">
                <a:ea typeface="ＭＳ Ｐゴシック"/>
                <a:cs typeface="ＭＳ Ｐゴシック"/>
              </a:rPr>
              <a:t>Charles VI (r. 1711-1740) determined to keep lands Habsburg</a:t>
            </a:r>
          </a:p>
          <a:p>
            <a:pPr eaLnBrk="1" hangingPunct="1"/>
            <a:r>
              <a:rPr lang="en-US" sz="2800" b="1" dirty="0" smtClean="0">
                <a:ea typeface="ＭＳ Ｐゴシック"/>
                <a:cs typeface="ＭＳ Ｐゴシック"/>
              </a:rPr>
              <a:t>Pragmatic Sanction</a:t>
            </a:r>
            <a:r>
              <a:rPr lang="en-US" sz="2800" dirty="0" smtClean="0">
                <a:ea typeface="ＭＳ Ｐゴシック"/>
                <a:cs typeface="ＭＳ Ｐゴシック"/>
              </a:rPr>
              <a:t>:  All lands to remain under Habsburg heir, male or female</a:t>
            </a:r>
          </a:p>
          <a:p>
            <a:pPr eaLnBrk="1" hangingPunct="1"/>
            <a:r>
              <a:rPr lang="en-US" sz="2800" dirty="0" smtClean="0">
                <a:ea typeface="ＭＳ Ｐゴシック"/>
                <a:cs typeface="ＭＳ Ｐゴシック"/>
              </a:rPr>
              <a:t>Maria Theresa (r. 1740-1780) v. Frederick II (the Great) (r. 1740-1786)</a:t>
            </a:r>
          </a:p>
          <a:p>
            <a:pPr eaLnBrk="1" hangingPunct="1"/>
            <a:r>
              <a:rPr lang="en-US" sz="2800" dirty="0" smtClean="0">
                <a:ea typeface="ＭＳ Ｐゴシック"/>
                <a:cs typeface="ＭＳ Ｐゴシック"/>
              </a:rPr>
              <a:t>Prussia invades (Habsburg) Silesia</a:t>
            </a:r>
          </a:p>
          <a:p>
            <a:pPr eaLnBrk="1" hangingPunct="1"/>
            <a:r>
              <a:rPr lang="en-US" sz="2800" dirty="0" smtClean="0">
                <a:ea typeface="ＭＳ Ｐゴシック"/>
                <a:cs typeface="ＭＳ Ｐゴシック"/>
              </a:rPr>
              <a:t>France invades Austrian Netherlands</a:t>
            </a:r>
          </a:p>
          <a:p>
            <a:pPr eaLnBrk="1" hangingPunct="1"/>
            <a:r>
              <a:rPr lang="en-US" sz="2800" dirty="0" smtClean="0">
                <a:ea typeface="ＭＳ Ｐゴシック"/>
                <a:cs typeface="ＭＳ Ｐゴシック"/>
              </a:rPr>
              <a:t>Diet of </a:t>
            </a:r>
            <a:r>
              <a:rPr lang="en-US" sz="2800" dirty="0" err="1" smtClean="0">
                <a:ea typeface="ＭＳ Ｐゴシック"/>
                <a:cs typeface="ＭＳ Ｐゴシック"/>
              </a:rPr>
              <a:t>Pressburg</a:t>
            </a:r>
            <a:r>
              <a:rPr lang="en-US" sz="2800" dirty="0" smtClean="0">
                <a:ea typeface="ＭＳ Ｐゴシック"/>
                <a:cs typeface="ＭＳ Ｐゴシック"/>
              </a:rPr>
              <a:t> – Maria Theresa rallies nobles to her</a:t>
            </a:r>
          </a:p>
          <a:p>
            <a:pPr eaLnBrk="1" hangingPunct="1"/>
            <a:r>
              <a:rPr lang="en-US" sz="2800" dirty="0" smtClean="0">
                <a:ea typeface="ＭＳ Ｐゴシック"/>
                <a:cs typeface="ＭＳ Ｐゴシック"/>
              </a:rPr>
              <a:t>England allies with Austria after French advances</a:t>
            </a:r>
          </a:p>
          <a:p>
            <a:pPr lvl="1"/>
            <a:r>
              <a:rPr lang="en-US" sz="2300" dirty="0" smtClean="0">
                <a:ea typeface="ＭＳ Ｐゴシック"/>
                <a:cs typeface="ＭＳ Ｐゴシック"/>
              </a:rPr>
              <a:t>King George II becomes last English monarch to fight</a:t>
            </a:r>
          </a:p>
          <a:p>
            <a:r>
              <a:rPr lang="en-US" sz="2800" dirty="0" smtClean="0">
                <a:ea typeface="ＭＳ Ｐゴシック"/>
                <a:cs typeface="ＭＳ Ｐゴシック"/>
              </a:rPr>
              <a:t>War spreads world-wide</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of Austrian Succession (cont.)</a:t>
            </a:r>
            <a:endParaRPr lang="en-US" dirty="0"/>
          </a:p>
        </p:txBody>
      </p:sp>
      <p:sp>
        <p:nvSpPr>
          <p:cNvPr id="3" name="Content Placeholder 2"/>
          <p:cNvSpPr>
            <a:spLocks noGrp="1"/>
          </p:cNvSpPr>
          <p:nvPr>
            <p:ph sz="quarter" idx="1"/>
          </p:nvPr>
        </p:nvSpPr>
        <p:spPr>
          <a:xfrm>
            <a:off x="301752" y="1527048"/>
            <a:ext cx="8503920" cy="5026152"/>
          </a:xfrm>
        </p:spPr>
        <p:txBody>
          <a:bodyPr>
            <a:normAutofit/>
          </a:bodyPr>
          <a:lstStyle/>
          <a:p>
            <a:r>
              <a:rPr lang="en-US" sz="2800" dirty="0" smtClean="0">
                <a:ea typeface="ＭＳ Ｐゴシック"/>
                <a:cs typeface="ＭＳ Ｐゴシック"/>
              </a:rPr>
              <a:t>War spreads worldwide</a:t>
            </a:r>
          </a:p>
          <a:p>
            <a:pPr lvl="1"/>
            <a:r>
              <a:rPr lang="en-US" sz="2300" dirty="0" smtClean="0">
                <a:ea typeface="ＭＳ Ｐゴシック"/>
                <a:cs typeface="ＭＳ Ｐゴシック"/>
              </a:rPr>
              <a:t>India: French forces capture Madras in 1746</a:t>
            </a:r>
          </a:p>
          <a:p>
            <a:pPr lvl="1"/>
            <a:r>
              <a:rPr lang="en-US" sz="2300" dirty="0" smtClean="0">
                <a:ea typeface="ＭＳ Ｐゴシック"/>
                <a:cs typeface="ＭＳ Ｐゴシック"/>
              </a:rPr>
              <a:t>Americas: (“King George’s War”)</a:t>
            </a:r>
          </a:p>
          <a:p>
            <a:pPr lvl="2"/>
            <a:r>
              <a:rPr lang="en-US" sz="2100" dirty="0" smtClean="0">
                <a:ea typeface="ＭＳ Ｐゴシック"/>
                <a:cs typeface="ＭＳ Ｐゴシック"/>
              </a:rPr>
              <a:t>British capture Louisburg in Nova Scotia in 1745</a:t>
            </a:r>
          </a:p>
          <a:p>
            <a:r>
              <a:rPr lang="en-US" sz="2800" dirty="0" smtClean="0">
                <a:ea typeface="ＭＳ Ｐゴシック"/>
                <a:cs typeface="ＭＳ Ｐゴシック"/>
              </a:rPr>
              <a:t>War ends with exhaustion</a:t>
            </a:r>
          </a:p>
          <a:p>
            <a:r>
              <a:rPr lang="en-US" sz="2800" dirty="0" smtClean="0">
                <a:ea typeface="ＭＳ Ｐゴシック"/>
                <a:cs typeface="ＭＳ Ｐゴシック"/>
              </a:rPr>
              <a:t>Ended with Treaty of Aix-la-Chapelle in 1748 </a:t>
            </a:r>
          </a:p>
          <a:p>
            <a:pPr lvl="1"/>
            <a:r>
              <a:rPr lang="en-US" sz="2400" dirty="0" smtClean="0">
                <a:ea typeface="ＭＳ Ｐゴシック"/>
              </a:rPr>
              <a:t>All lands captured, except Silesia, returned</a:t>
            </a:r>
          </a:p>
          <a:p>
            <a:pPr lvl="1"/>
            <a:r>
              <a:rPr lang="en-US" sz="2300" dirty="0" smtClean="0">
                <a:ea typeface="ＭＳ Ｐゴシック"/>
                <a:cs typeface="ＭＳ Ｐゴシック"/>
              </a:rPr>
              <a:t>Prussia’s new power status recognized</a:t>
            </a:r>
          </a:p>
          <a:p>
            <a:pPr lvl="1"/>
            <a:r>
              <a:rPr lang="en-US" sz="2300" dirty="0" smtClean="0">
                <a:ea typeface="ＭＳ Ｐゴシック"/>
                <a:cs typeface="ＭＳ Ｐゴシック"/>
              </a:rPr>
              <a:t>Maria Theresa maintains Hapsburg empire as a major political power—Her husband elected HRE</a:t>
            </a:r>
          </a:p>
          <a:p>
            <a:pPr lvl="1"/>
            <a:r>
              <a:rPr lang="en-US" sz="2300" dirty="0" smtClean="0">
                <a:ea typeface="ＭＳ Ｐゴシック"/>
                <a:cs typeface="ＭＳ Ｐゴシック"/>
              </a:rPr>
              <a:t>Stage set for a greater conflict</a:t>
            </a:r>
          </a:p>
          <a:p>
            <a:pPr lvl="1"/>
            <a:endParaRPr lang="en-US"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a:xfrm>
            <a:off x="1066800" y="0"/>
            <a:ext cx="7772400" cy="1143000"/>
          </a:xfrm>
        </p:spPr>
        <p:txBody>
          <a:bodyPr/>
          <a:lstStyle/>
          <a:p>
            <a:pPr eaLnBrk="1" hangingPunct="1"/>
            <a:r>
              <a:rPr lang="en-US" smtClean="0">
                <a:ea typeface="ＭＳ Ｐゴシック"/>
                <a:cs typeface="ＭＳ Ｐゴシック"/>
              </a:rPr>
              <a:t>The “Diplomatic Revolution” </a:t>
            </a:r>
            <a:br>
              <a:rPr lang="en-US" smtClean="0">
                <a:ea typeface="ＭＳ Ｐゴシック"/>
                <a:cs typeface="ＭＳ Ｐゴシック"/>
              </a:rPr>
            </a:br>
            <a:r>
              <a:rPr lang="en-US" smtClean="0">
                <a:ea typeface="ＭＳ Ｐゴシック"/>
                <a:cs typeface="ＭＳ Ｐゴシック"/>
              </a:rPr>
              <a:t>of 1756</a:t>
            </a:r>
          </a:p>
        </p:txBody>
      </p:sp>
      <p:sp>
        <p:nvSpPr>
          <p:cNvPr id="49155" name="Rectangle 5"/>
          <p:cNvSpPr>
            <a:spLocks noGrp="1" noChangeArrowheads="1"/>
          </p:cNvSpPr>
          <p:nvPr>
            <p:ph sz="quarter" idx="1"/>
          </p:nvPr>
        </p:nvSpPr>
        <p:spPr>
          <a:xfrm>
            <a:off x="304800" y="1600200"/>
            <a:ext cx="8526463" cy="4724400"/>
          </a:xfrm>
        </p:spPr>
        <p:txBody>
          <a:bodyPr>
            <a:normAutofit fontScale="92500" lnSpcReduction="20000"/>
          </a:bodyPr>
          <a:lstStyle/>
          <a:p>
            <a:pPr eaLnBrk="1" hangingPunct="1"/>
            <a:r>
              <a:rPr lang="en-US" dirty="0" smtClean="0">
                <a:ea typeface="ＭＳ Ｐゴシック"/>
                <a:cs typeface="ＭＳ Ｐゴシック"/>
              </a:rPr>
              <a:t>Maria Theresa seeks to regain Silesia </a:t>
            </a:r>
          </a:p>
          <a:p>
            <a:pPr eaLnBrk="1" hangingPunct="1"/>
            <a:r>
              <a:rPr lang="en-US" dirty="0" smtClean="0">
                <a:ea typeface="ＭＳ Ｐゴシック"/>
                <a:cs typeface="ＭＳ Ｐゴシック"/>
              </a:rPr>
              <a:t>From 1753 works with Imperial Chancellor Count Wenzel von </a:t>
            </a:r>
            <a:r>
              <a:rPr lang="en-US" dirty="0" err="1" smtClean="0">
                <a:ea typeface="ＭＳ Ｐゴシック"/>
                <a:cs typeface="ＭＳ Ｐゴシック"/>
              </a:rPr>
              <a:t>Kaunitz</a:t>
            </a:r>
            <a:r>
              <a:rPr lang="en-US" dirty="0" smtClean="0">
                <a:ea typeface="ＭＳ Ｐゴシック"/>
                <a:cs typeface="ＭＳ Ｐゴシック"/>
              </a:rPr>
              <a:t> to reverse traditional alliances</a:t>
            </a:r>
          </a:p>
          <a:p>
            <a:pPr lvl="1"/>
            <a:r>
              <a:rPr lang="en-US" dirty="0" smtClean="0">
                <a:ea typeface="ＭＳ Ｐゴシック"/>
                <a:cs typeface="ＭＳ Ｐゴシック"/>
              </a:rPr>
              <a:t>250 years of old alliances reversed</a:t>
            </a:r>
          </a:p>
          <a:p>
            <a:pPr eaLnBrk="1" hangingPunct="1"/>
            <a:r>
              <a:rPr lang="en-US" dirty="0" smtClean="0">
                <a:ea typeface="ＭＳ Ｐゴシック"/>
                <a:cs typeface="ＭＳ Ｐゴシック"/>
              </a:rPr>
              <a:t>Austria switches alliance to France, then adds Russia</a:t>
            </a:r>
          </a:p>
          <a:p>
            <a:pPr lvl="1"/>
            <a:r>
              <a:rPr lang="en-US" dirty="0" smtClean="0">
                <a:ea typeface="ＭＳ Ｐゴシック"/>
                <a:cs typeface="ＭＳ Ｐゴシック"/>
              </a:rPr>
              <a:t>Austria wants Silesia back</a:t>
            </a:r>
          </a:p>
          <a:p>
            <a:pPr lvl="1"/>
            <a:r>
              <a:rPr lang="en-US" dirty="0" smtClean="0">
                <a:ea typeface="ＭＳ Ｐゴシック"/>
                <a:cs typeface="ＭＳ Ｐゴシック"/>
              </a:rPr>
              <a:t>France wants Austrian Netherlands</a:t>
            </a:r>
          </a:p>
          <a:p>
            <a:pPr eaLnBrk="1" hangingPunct="1"/>
            <a:r>
              <a:rPr lang="en-US" dirty="0" smtClean="0">
                <a:ea typeface="ＭＳ Ｐゴシック"/>
                <a:cs typeface="ＭＳ Ｐゴシック"/>
              </a:rPr>
              <a:t>Great Britain joined forces with Prussia, </a:t>
            </a:r>
          </a:p>
          <a:p>
            <a:pPr lvl="1"/>
            <a:r>
              <a:rPr lang="en-US" dirty="0" smtClean="0">
                <a:ea typeface="ＭＳ Ｐゴシック"/>
                <a:cs typeface="ＭＳ Ｐゴシック"/>
              </a:rPr>
              <a:t>Convention of Westminster</a:t>
            </a:r>
          </a:p>
          <a:p>
            <a:pPr eaLnBrk="1" hangingPunct="1"/>
            <a:r>
              <a:rPr lang="en-US" dirty="0" smtClean="0">
                <a:ea typeface="ＭＳ Ｐゴシック"/>
                <a:cs typeface="ＭＳ Ｐゴシック"/>
              </a:rPr>
              <a:t>France and Austria agreed to defensive alliance</a:t>
            </a:r>
          </a:p>
          <a:p>
            <a:pPr lvl="1"/>
            <a:r>
              <a:rPr lang="en-US" dirty="0" smtClean="0">
                <a:ea typeface="ＭＳ Ｐゴシック"/>
                <a:cs typeface="ＭＳ Ｐゴシック"/>
              </a:rPr>
              <a:t>France to receive Austrian Netherlands</a:t>
            </a:r>
          </a:p>
          <a:p>
            <a:pPr lvl="1"/>
            <a:r>
              <a:rPr lang="en-US" dirty="0" smtClean="0">
                <a:ea typeface="ＭＳ Ｐゴシック"/>
                <a:cs typeface="ＭＳ Ｐゴシック"/>
              </a:rPr>
              <a:t>Austrian neutrality in French war with Britain in the Americas</a:t>
            </a:r>
          </a:p>
          <a:p>
            <a:pPr lvl="1"/>
            <a:r>
              <a:rPr lang="en-US" dirty="0" smtClean="0">
                <a:ea typeface="ＭＳ Ｐゴシック"/>
                <a:cs typeface="ＭＳ Ｐゴシック"/>
              </a:rPr>
              <a:t>Princess Marie Antoinette sent to marry the future Louis XVI in 1770</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Austria</a:t>
            </a:r>
            <a:endParaRPr lang="en-US" dirty="0"/>
          </a:p>
        </p:txBody>
      </p:sp>
      <p:sp>
        <p:nvSpPr>
          <p:cNvPr id="6" name="Text Placeholder 5"/>
          <p:cNvSpPr>
            <a:spLocks noGrp="1"/>
          </p:cNvSpPr>
          <p:nvPr>
            <p:ph type="body" sz="half" idx="3"/>
          </p:nvPr>
        </p:nvSpPr>
        <p:spPr/>
        <p:txBody>
          <a:bodyPr/>
          <a:lstStyle/>
          <a:p>
            <a:r>
              <a:rPr lang="en-US" dirty="0" smtClean="0"/>
              <a:t>Prussia</a:t>
            </a:r>
            <a:endParaRPr lang="en-US" dirty="0"/>
          </a:p>
        </p:txBody>
      </p:sp>
      <p:sp>
        <p:nvSpPr>
          <p:cNvPr id="5" name="Content Placeholder 4"/>
          <p:cNvSpPr>
            <a:spLocks noGrp="1"/>
          </p:cNvSpPr>
          <p:nvPr>
            <p:ph sz="quarter" idx="2"/>
          </p:nvPr>
        </p:nvSpPr>
        <p:spPr/>
        <p:txBody>
          <a:bodyPr/>
          <a:lstStyle/>
          <a:p>
            <a:r>
              <a:rPr lang="en-US" dirty="0" smtClean="0"/>
              <a:t>France</a:t>
            </a:r>
          </a:p>
          <a:p>
            <a:r>
              <a:rPr lang="en-US" dirty="0" smtClean="0"/>
              <a:t>Russia</a:t>
            </a:r>
          </a:p>
          <a:p>
            <a:r>
              <a:rPr lang="en-US" dirty="0" smtClean="0"/>
              <a:t>Sweden</a:t>
            </a:r>
          </a:p>
          <a:p>
            <a:r>
              <a:rPr lang="en-US" dirty="0" smtClean="0"/>
              <a:t>Saxony</a:t>
            </a:r>
          </a:p>
          <a:p>
            <a:r>
              <a:rPr lang="en-US" dirty="0" smtClean="0"/>
              <a:t>Spain</a:t>
            </a:r>
            <a:endParaRPr lang="en-US" dirty="0"/>
          </a:p>
        </p:txBody>
      </p:sp>
      <p:sp>
        <p:nvSpPr>
          <p:cNvPr id="7" name="Content Placeholder 6"/>
          <p:cNvSpPr>
            <a:spLocks noGrp="1"/>
          </p:cNvSpPr>
          <p:nvPr>
            <p:ph sz="quarter" idx="4"/>
          </p:nvPr>
        </p:nvSpPr>
        <p:spPr/>
        <p:txBody>
          <a:bodyPr/>
          <a:lstStyle/>
          <a:p>
            <a:r>
              <a:rPr lang="en-US" dirty="0" smtClean="0"/>
              <a:t>Britain</a:t>
            </a:r>
          </a:p>
          <a:p>
            <a:r>
              <a:rPr lang="en-US" dirty="0" smtClean="0"/>
              <a:t>Portugal</a:t>
            </a:r>
          </a:p>
          <a:p>
            <a:pPr>
              <a:buNone/>
            </a:pPr>
            <a:endParaRPr lang="en-US" dirty="0"/>
          </a:p>
        </p:txBody>
      </p:sp>
      <p:sp>
        <p:nvSpPr>
          <p:cNvPr id="2" name="Title 1"/>
          <p:cNvSpPr>
            <a:spLocks noGrp="1"/>
          </p:cNvSpPr>
          <p:nvPr>
            <p:ph type="title"/>
          </p:nvPr>
        </p:nvSpPr>
        <p:spPr/>
        <p:txBody>
          <a:bodyPr/>
          <a:lstStyle/>
          <a:p>
            <a:r>
              <a:rPr lang="en-US" dirty="0" smtClean="0"/>
              <a:t>Changing Alliances in the Seven Years’ War</a:t>
            </a:r>
            <a:endParaRPr lang="en-US"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mhist.ist.unomaha.edu/module_files/seven%20years%20war%20maps.jpg"/>
          <p:cNvPicPr>
            <a:picLocks noChangeAspect="1" noChangeArrowheads="1"/>
          </p:cNvPicPr>
          <p:nvPr/>
        </p:nvPicPr>
        <p:blipFill>
          <a:blip r:embed="rId2" cstate="print"/>
          <a:srcRect/>
          <a:stretch>
            <a:fillRect/>
          </a:stretch>
        </p:blipFill>
        <p:spPr bwMode="auto">
          <a:xfrm>
            <a:off x="29936" y="-39130"/>
            <a:ext cx="9114064" cy="6897130"/>
          </a:xfrm>
          <a:prstGeom prst="rect">
            <a:avLst/>
          </a:prstGeom>
          <a:noFill/>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US" b="1" smtClean="0">
                <a:ea typeface="ＭＳ Ｐゴシック"/>
                <a:cs typeface="ＭＳ Ｐゴシック"/>
              </a:rPr>
              <a:t>Seven Years’ War</a:t>
            </a:r>
            <a:r>
              <a:rPr lang="en-US" smtClean="0">
                <a:ea typeface="ＭＳ Ｐゴシック"/>
                <a:cs typeface="ＭＳ Ｐゴシック"/>
              </a:rPr>
              <a:t> (1756–1763)</a:t>
            </a:r>
          </a:p>
        </p:txBody>
      </p:sp>
      <p:sp>
        <p:nvSpPr>
          <p:cNvPr id="50179" name="Rectangle 5"/>
          <p:cNvSpPr>
            <a:spLocks noGrp="1" noChangeArrowheads="1"/>
          </p:cNvSpPr>
          <p:nvPr>
            <p:ph sz="quarter" idx="1"/>
          </p:nvPr>
        </p:nvSpPr>
        <p:spPr/>
        <p:txBody>
          <a:bodyPr>
            <a:normAutofit/>
          </a:bodyPr>
          <a:lstStyle/>
          <a:p>
            <a:pPr eaLnBrk="1" hangingPunct="1"/>
            <a:r>
              <a:rPr lang="en-US" dirty="0" smtClean="0">
                <a:ea typeface="ＭＳ Ｐゴシック"/>
                <a:cs typeface="ＭＳ Ｐゴシック"/>
              </a:rPr>
              <a:t>Remarkable conflict:</a:t>
            </a:r>
          </a:p>
          <a:p>
            <a:pPr lvl="1"/>
            <a:r>
              <a:rPr lang="en-US" dirty="0" smtClean="0">
                <a:ea typeface="ＭＳ Ｐゴシック"/>
                <a:cs typeface="ＭＳ Ｐゴシック"/>
              </a:rPr>
              <a:t>First truly global war</a:t>
            </a:r>
          </a:p>
          <a:p>
            <a:pPr lvl="1"/>
            <a:r>
              <a:rPr lang="en-US" dirty="0" smtClean="0">
                <a:ea typeface="ＭＳ Ｐゴシック"/>
                <a:cs typeface="ＭＳ Ｐゴシック"/>
              </a:rPr>
              <a:t>Britain and France clash in North America, Caribbean, India</a:t>
            </a:r>
          </a:p>
          <a:p>
            <a:pPr lvl="1"/>
            <a:r>
              <a:rPr lang="en-US" dirty="0" smtClean="0">
                <a:ea typeface="ＭＳ Ｐゴシック"/>
                <a:cs typeface="ＭＳ Ｐゴシック"/>
              </a:rPr>
              <a:t>Not a war of kings, but of nations</a:t>
            </a:r>
          </a:p>
          <a:p>
            <a:pPr lvl="1"/>
            <a:r>
              <a:rPr lang="en-US" dirty="0" smtClean="0">
                <a:ea typeface="ＭＳ Ｐゴシック"/>
                <a:cs typeface="ＭＳ Ｐゴシック"/>
              </a:rPr>
              <a:t>Popular war in England, France</a:t>
            </a:r>
          </a:p>
          <a:p>
            <a:r>
              <a:rPr lang="en-US" dirty="0" smtClean="0">
                <a:ea typeface="ＭＳ Ｐゴシック"/>
                <a:cs typeface="ＭＳ Ｐゴシック"/>
              </a:rPr>
              <a:t>Prussia preemptively attacks Saxony</a:t>
            </a:r>
          </a:p>
          <a:p>
            <a:pPr lvl="1"/>
            <a:r>
              <a:rPr lang="en-US" dirty="0" smtClean="0">
                <a:ea typeface="ＭＳ Ｐゴシック"/>
                <a:cs typeface="ＭＳ Ｐゴシック"/>
              </a:rPr>
              <a:t>Frederick defeats French army, then Austrians in 1757</a:t>
            </a:r>
          </a:p>
          <a:p>
            <a:pPr lvl="1"/>
            <a:r>
              <a:rPr lang="en-US" dirty="0" smtClean="0">
                <a:ea typeface="ＭＳ Ｐゴシック"/>
                <a:cs typeface="ＭＳ Ｐゴシック"/>
              </a:rPr>
              <a:t>Russia sweeps in and occupies Berlin</a:t>
            </a:r>
          </a:p>
          <a:p>
            <a:pPr lvl="1"/>
            <a:r>
              <a:rPr lang="en-US" dirty="0" smtClean="0">
                <a:ea typeface="ＭＳ Ｐゴシック"/>
                <a:cs typeface="ＭＳ Ｐゴシック"/>
              </a:rPr>
              <a:t>“Miracle of the House of Brandenburg” (1762)</a:t>
            </a:r>
          </a:p>
          <a:p>
            <a:pPr lvl="2"/>
            <a:r>
              <a:rPr lang="en-US" dirty="0" smtClean="0">
                <a:ea typeface="ＭＳ Ｐゴシック"/>
                <a:cs typeface="ＭＳ Ｐゴシック"/>
              </a:rPr>
              <a:t>Empress Elizabeth dies; Czar Peter III leaves war</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Feudalism</a:t>
            </a:r>
          </a:p>
        </p:txBody>
      </p:sp>
      <p:sp>
        <p:nvSpPr>
          <p:cNvPr id="7171" name="Rectangle 3"/>
          <p:cNvSpPr>
            <a:spLocks noGrp="1" noChangeArrowheads="1"/>
          </p:cNvSpPr>
          <p:nvPr>
            <p:ph sz="quarter" idx="1"/>
          </p:nvPr>
        </p:nvSpPr>
        <p:spPr/>
        <p:txBody>
          <a:bodyPr/>
          <a:lstStyle/>
          <a:p>
            <a:r>
              <a:rPr lang="en-US" smtClean="0"/>
              <a:t>Emphasis on agricultural production</a:t>
            </a:r>
          </a:p>
          <a:p>
            <a:r>
              <a:rPr lang="en-US" smtClean="0"/>
              <a:t>Who controlled what?</a:t>
            </a:r>
          </a:p>
          <a:p>
            <a:pPr lvl="1"/>
            <a:r>
              <a:rPr lang="en-US" smtClean="0"/>
              <a:t>Kings: Money and security</a:t>
            </a:r>
          </a:p>
          <a:p>
            <a:pPr lvl="1"/>
            <a:r>
              <a:rPr lang="en-US" smtClean="0"/>
              <a:t>Nobles: Agriculture</a:t>
            </a:r>
          </a:p>
          <a:p>
            <a:pPr lvl="1"/>
            <a:r>
              <a:rPr lang="en-US" smtClean="0"/>
              <a:t>Merchants: Trade</a:t>
            </a:r>
          </a:p>
          <a:p>
            <a:pPr lvl="1"/>
            <a:r>
              <a:rPr lang="en-US" smtClean="0"/>
              <a:t>Priests: Behavior</a:t>
            </a:r>
          </a:p>
          <a:p>
            <a:pPr lvl="1"/>
            <a:r>
              <a:rPr lang="en-US" smtClean="0"/>
              <a:t>Serfs: Nothing </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wps.ablongman.com/wps/media/objects/262/268312/art/figures/KISH378.jpg"/>
          <p:cNvPicPr>
            <a:picLocks noChangeAspect="1" noChangeArrowheads="1"/>
          </p:cNvPicPr>
          <p:nvPr/>
        </p:nvPicPr>
        <p:blipFill>
          <a:blip r:embed="rId2" cstate="print"/>
          <a:srcRect/>
          <a:stretch>
            <a:fillRect/>
          </a:stretch>
        </p:blipFill>
        <p:spPr bwMode="auto">
          <a:xfrm>
            <a:off x="1" y="1320204"/>
            <a:ext cx="9144000" cy="3861397"/>
          </a:xfrm>
          <a:prstGeom prst="rect">
            <a:avLst/>
          </a:prstGeom>
          <a:noFill/>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5"/>
          <p:cNvPicPr>
            <a:picLocks noChangeAspect="1"/>
          </p:cNvPicPr>
          <p:nvPr/>
        </p:nvPicPr>
        <p:blipFill>
          <a:blip r:embed="rId3" cstate="print"/>
          <a:srcRect/>
          <a:stretch>
            <a:fillRect/>
          </a:stretch>
        </p:blipFill>
        <p:spPr bwMode="auto">
          <a:xfrm>
            <a:off x="2047875" y="273050"/>
            <a:ext cx="5724525" cy="62801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 Years’ War around the world</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Britain subsidizes Prussia, but focuses on war overseas</a:t>
            </a:r>
          </a:p>
          <a:p>
            <a:r>
              <a:rPr lang="en-US" dirty="0" smtClean="0"/>
              <a:t>Clashes in America had started in 1754 between British and French forces (“French and Indian War”)</a:t>
            </a:r>
          </a:p>
          <a:p>
            <a:pPr lvl="1"/>
            <a:r>
              <a:rPr lang="en-US" dirty="0" smtClean="0"/>
              <a:t>Great Lakes</a:t>
            </a:r>
          </a:p>
          <a:p>
            <a:pPr lvl="1"/>
            <a:r>
              <a:rPr lang="en-US" dirty="0" smtClean="0"/>
              <a:t>Ohio River Valley</a:t>
            </a:r>
          </a:p>
          <a:p>
            <a:pPr lvl="1"/>
            <a:r>
              <a:rPr lang="en-US" dirty="0" smtClean="0"/>
              <a:t>Fort Duquesne becomes Fort Pitt (1758)</a:t>
            </a:r>
          </a:p>
          <a:p>
            <a:r>
              <a:rPr lang="en-US" dirty="0" smtClean="0"/>
              <a:t>British forces capture Quebec in 1759, take Caribbean islands</a:t>
            </a:r>
          </a:p>
          <a:p>
            <a:r>
              <a:rPr lang="en-US" dirty="0" smtClean="0"/>
              <a:t>French defeat spells end of New France</a:t>
            </a:r>
          </a:p>
          <a:p>
            <a:pPr lvl="1"/>
            <a:r>
              <a:rPr lang="en-US" dirty="0" smtClean="0"/>
              <a:t>Acadians evicted to Louisiana</a:t>
            </a:r>
          </a:p>
          <a:p>
            <a:r>
              <a:rPr lang="en-US" dirty="0" smtClean="0"/>
              <a:t>India: British forces under Clive take French bases and defeat Indian princes</a:t>
            </a:r>
          </a:p>
          <a:p>
            <a:r>
              <a:rPr lang="en-US" dirty="0" smtClean="0"/>
              <a:t>Naval victories in 1759 decisive: Britain clearly major naval power </a:t>
            </a:r>
            <a:endParaRPr lang="en-US"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Treaties of </a:t>
            </a:r>
            <a:r>
              <a:rPr lang="en-US" dirty="0" err="1" smtClean="0"/>
              <a:t>Hubertusberg</a:t>
            </a:r>
            <a:r>
              <a:rPr lang="en-US" dirty="0" smtClean="0"/>
              <a:t> and Paris (1763)</a:t>
            </a:r>
            <a:endParaRPr lang="en-US" dirty="0"/>
          </a:p>
        </p:txBody>
      </p:sp>
      <p:sp>
        <p:nvSpPr>
          <p:cNvPr id="5" name="Content Placeholder 4"/>
          <p:cNvSpPr>
            <a:spLocks noGrp="1"/>
          </p:cNvSpPr>
          <p:nvPr>
            <p:ph sz="half" idx="1"/>
          </p:nvPr>
        </p:nvSpPr>
        <p:spPr/>
        <p:txBody>
          <a:bodyPr/>
          <a:lstStyle/>
          <a:p>
            <a:r>
              <a:rPr lang="en-US" dirty="0" smtClean="0"/>
              <a:t>France gives up overseas empire—cedes Louisiana to Spain</a:t>
            </a:r>
          </a:p>
          <a:p>
            <a:r>
              <a:rPr lang="en-US" dirty="0" smtClean="0"/>
              <a:t>Britain gains India, Canada, and Florida (Pitt: “France lost America in Germany”)</a:t>
            </a:r>
          </a:p>
          <a:p>
            <a:r>
              <a:rPr lang="en-US" dirty="0" smtClean="0"/>
              <a:t>Austria forced to accept loss of Silesia</a:t>
            </a:r>
          </a:p>
          <a:p>
            <a:r>
              <a:rPr lang="en-US" dirty="0" smtClean="0"/>
              <a:t>Prussia’s Great Power standing confirmed</a:t>
            </a:r>
            <a:endParaRPr lang="en-US" dirty="0"/>
          </a:p>
        </p:txBody>
      </p:sp>
      <p:sp>
        <p:nvSpPr>
          <p:cNvPr id="6" name="Content Placeholder 5"/>
          <p:cNvSpPr>
            <a:spLocks noGrp="1"/>
          </p:cNvSpPr>
          <p:nvPr>
            <p:ph sz="half" idx="2"/>
          </p:nvPr>
        </p:nvSpPr>
        <p:spPr/>
        <p:txBody>
          <a:bodyPr/>
          <a:lstStyle/>
          <a:p>
            <a:r>
              <a:rPr lang="en-US" dirty="0" smtClean="0"/>
              <a:t>War of Bavarian Succession, 1778-79 (“Potato War”)</a:t>
            </a:r>
          </a:p>
          <a:p>
            <a:r>
              <a:rPr lang="en-US" dirty="0" smtClean="0"/>
              <a:t>“Eastern Powers” – Russia, Prussia come into their own</a:t>
            </a:r>
          </a:p>
          <a:p>
            <a:r>
              <a:rPr lang="en-US" dirty="0" smtClean="0"/>
              <a:t>Costs and successes challenge </a:t>
            </a:r>
            <a:r>
              <a:rPr lang="en-US" smtClean="0"/>
              <a:t>British Empire</a:t>
            </a:r>
            <a:endParaRPr lang="en-US"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4"/>
          <p:cNvPicPr>
            <a:picLocks noChangeAspect="1" noChangeArrowheads="1"/>
          </p:cNvPicPr>
          <p:nvPr/>
        </p:nvPicPr>
        <p:blipFill>
          <a:blip r:embed="rId3" cstate="print"/>
          <a:srcRect/>
          <a:stretch>
            <a:fillRect/>
          </a:stretch>
        </p:blipFill>
        <p:spPr bwMode="auto">
          <a:xfrm>
            <a:off x="2616200" y="215900"/>
            <a:ext cx="4622800" cy="6426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8"/>
          <p:cNvSpPr>
            <a:spLocks noGrp="1"/>
          </p:cNvSpPr>
          <p:nvPr>
            <p:ph type="ftr" sz="quarter" idx="11"/>
          </p:nvPr>
        </p:nvSpPr>
        <p:spPr bwMode="auto">
          <a:noFill/>
          <a:ln>
            <a:miter lim="800000"/>
            <a:headEnd/>
            <a:tailEnd/>
          </a:ln>
        </p:spPr>
        <p:txBody>
          <a:bodyPr/>
          <a:lstStyle/>
          <a:p>
            <a:r>
              <a:rPr lang="en-US"/>
              <a:t>Copyright © 2010 Pearson Education, Inc., Upper Saddle River, NJ 07458. All rights reserved.</a:t>
            </a:r>
          </a:p>
        </p:txBody>
      </p:sp>
      <p:pic>
        <p:nvPicPr>
          <p:cNvPr id="54275" name="Picture 4"/>
          <p:cNvPicPr>
            <a:picLocks noChangeAspect="1" noChangeArrowheads="1"/>
          </p:cNvPicPr>
          <p:nvPr/>
        </p:nvPicPr>
        <p:blipFill>
          <a:blip r:embed="rId3" cstate="print"/>
          <a:srcRect/>
          <a:stretch>
            <a:fillRect/>
          </a:stretch>
        </p:blipFill>
        <p:spPr bwMode="auto">
          <a:xfrm>
            <a:off x="2692400" y="215900"/>
            <a:ext cx="4318000" cy="6426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a/ac/William_Hogarth_-_John_Wilkes%2C_Esq.png/250px-William_Hogarth_-_John_Wilkes%2C_Esq.png"/>
          <p:cNvPicPr>
            <a:picLocks noChangeAspect="1" noChangeArrowheads="1"/>
          </p:cNvPicPr>
          <p:nvPr/>
        </p:nvPicPr>
        <p:blipFill>
          <a:blip r:embed="rId2" cstate="print"/>
          <a:srcRect/>
          <a:stretch>
            <a:fillRect/>
          </a:stretch>
        </p:blipFill>
        <p:spPr bwMode="auto">
          <a:xfrm>
            <a:off x="2514600" y="152400"/>
            <a:ext cx="4076799" cy="6229351"/>
          </a:xfrm>
          <a:prstGeom prst="rect">
            <a:avLst/>
          </a:prstGeom>
          <a:noFill/>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a:xfrm>
            <a:off x="1066800" y="76200"/>
            <a:ext cx="7772400" cy="1143000"/>
          </a:xfrm>
        </p:spPr>
        <p:txBody>
          <a:bodyPr/>
          <a:lstStyle/>
          <a:p>
            <a:pPr eaLnBrk="1" hangingPunct="1"/>
            <a:r>
              <a:rPr lang="en-US" smtClean="0">
                <a:ea typeface="ＭＳ Ｐゴシック"/>
                <a:cs typeface="ＭＳ Ｐゴシック"/>
              </a:rPr>
              <a:t>Events in Great Britain</a:t>
            </a:r>
          </a:p>
        </p:txBody>
      </p:sp>
      <p:sp>
        <p:nvSpPr>
          <p:cNvPr id="62467" name="Rectangle 5"/>
          <p:cNvSpPr>
            <a:spLocks noGrp="1" noChangeArrowheads="1"/>
          </p:cNvSpPr>
          <p:nvPr>
            <p:ph sz="quarter" idx="1"/>
          </p:nvPr>
        </p:nvSpPr>
        <p:spPr>
          <a:xfrm>
            <a:off x="1062038" y="1524000"/>
            <a:ext cx="7769225" cy="5105400"/>
          </a:xfrm>
        </p:spPr>
        <p:txBody>
          <a:bodyPr>
            <a:normAutofit lnSpcReduction="10000"/>
          </a:bodyPr>
          <a:lstStyle/>
          <a:p>
            <a:pPr eaLnBrk="1" hangingPunct="1">
              <a:lnSpc>
                <a:spcPct val="90000"/>
              </a:lnSpc>
            </a:pPr>
            <a:r>
              <a:rPr lang="en-US" dirty="0" smtClean="0">
                <a:ea typeface="ＭＳ Ｐゴシック"/>
                <a:cs typeface="ＭＳ Ｐゴシック"/>
              </a:rPr>
              <a:t>1760s: Call for political reform</a:t>
            </a:r>
          </a:p>
          <a:p>
            <a:pPr lvl="1">
              <a:lnSpc>
                <a:spcPct val="90000"/>
              </a:lnSpc>
            </a:pPr>
            <a:r>
              <a:rPr lang="en-US" dirty="0" smtClean="0">
                <a:ea typeface="ＭＳ Ｐゴシック"/>
                <a:cs typeface="ＭＳ Ｐゴシック"/>
              </a:rPr>
              <a:t>Electoral reform</a:t>
            </a:r>
          </a:p>
          <a:p>
            <a:pPr lvl="1">
              <a:lnSpc>
                <a:spcPct val="90000"/>
              </a:lnSpc>
            </a:pPr>
            <a:r>
              <a:rPr lang="en-US" dirty="0" smtClean="0">
                <a:ea typeface="ＭＳ Ｐゴシック"/>
                <a:cs typeface="ＭＳ Ｐゴシック"/>
              </a:rPr>
              <a:t>Redistricting</a:t>
            </a:r>
          </a:p>
          <a:p>
            <a:pPr lvl="1">
              <a:lnSpc>
                <a:spcPct val="90000"/>
              </a:lnSpc>
            </a:pPr>
            <a:r>
              <a:rPr lang="en-US" dirty="0" smtClean="0">
                <a:ea typeface="ＭＳ Ｐゴシック"/>
                <a:cs typeface="ＭＳ Ｐゴシック"/>
              </a:rPr>
              <a:t>Liberty!</a:t>
            </a:r>
          </a:p>
          <a:p>
            <a:pPr eaLnBrk="1" hangingPunct="1">
              <a:lnSpc>
                <a:spcPct val="90000"/>
              </a:lnSpc>
            </a:pPr>
            <a:r>
              <a:rPr lang="en-US" b="1" dirty="0" smtClean="0">
                <a:ea typeface="ＭＳ Ｐゴシック"/>
                <a:cs typeface="ＭＳ Ｐゴシック"/>
              </a:rPr>
              <a:t>John Wilkes</a:t>
            </a:r>
            <a:r>
              <a:rPr lang="en-US" dirty="0" smtClean="0">
                <a:ea typeface="ＭＳ Ｐゴシック"/>
                <a:cs typeface="ＭＳ Ｐゴシック"/>
              </a:rPr>
              <a:t> affair </a:t>
            </a:r>
          </a:p>
          <a:p>
            <a:pPr lvl="1" eaLnBrk="1" hangingPunct="1">
              <a:lnSpc>
                <a:spcPct val="90000"/>
              </a:lnSpc>
            </a:pPr>
            <a:r>
              <a:rPr lang="en-US" dirty="0" smtClean="0">
                <a:ea typeface="ＭＳ Ｐゴシック"/>
              </a:rPr>
              <a:t>Malt distiller’s son</a:t>
            </a:r>
          </a:p>
          <a:p>
            <a:pPr lvl="1" eaLnBrk="1" hangingPunct="1">
              <a:lnSpc>
                <a:spcPct val="90000"/>
              </a:lnSpc>
            </a:pPr>
            <a:r>
              <a:rPr lang="en-US" dirty="0" smtClean="0">
                <a:ea typeface="ＭＳ Ｐゴシック"/>
              </a:rPr>
              <a:t>Arrested after criticizing treaty with France in print (1763) (</a:t>
            </a:r>
            <a:r>
              <a:rPr lang="en-US" i="1" dirty="0" smtClean="0">
                <a:ea typeface="ＭＳ Ｐゴシック"/>
              </a:rPr>
              <a:t>North Briton</a:t>
            </a:r>
            <a:r>
              <a:rPr lang="en-US" dirty="0" smtClean="0">
                <a:ea typeface="ＭＳ Ｐゴシック"/>
              </a:rPr>
              <a:t>, no. 45)</a:t>
            </a:r>
          </a:p>
          <a:p>
            <a:pPr lvl="1" eaLnBrk="1" hangingPunct="1">
              <a:lnSpc>
                <a:spcPct val="90000"/>
              </a:lnSpc>
            </a:pPr>
            <a:r>
              <a:rPr lang="en-US" dirty="0" smtClean="0">
                <a:ea typeface="ＭＳ Ｐゴシック"/>
              </a:rPr>
              <a:t>King wants him arrested for libel</a:t>
            </a:r>
          </a:p>
          <a:p>
            <a:pPr lvl="1" eaLnBrk="1" hangingPunct="1">
              <a:lnSpc>
                <a:spcPct val="90000"/>
              </a:lnSpc>
            </a:pPr>
            <a:r>
              <a:rPr lang="en-US" dirty="0" smtClean="0">
                <a:ea typeface="ＭＳ Ｐゴシック"/>
              </a:rPr>
              <a:t>Flees to France to escape pornography charge</a:t>
            </a:r>
          </a:p>
          <a:p>
            <a:pPr lvl="1" eaLnBrk="1" hangingPunct="1">
              <a:lnSpc>
                <a:spcPct val="90000"/>
              </a:lnSpc>
            </a:pPr>
            <a:r>
              <a:rPr lang="en-US" dirty="0" smtClean="0">
                <a:ea typeface="ＭＳ Ｐゴシック"/>
              </a:rPr>
              <a:t>Elected several times to Parliament but Parliament would not sit him</a:t>
            </a:r>
          </a:p>
          <a:p>
            <a:pPr lvl="1" eaLnBrk="1" hangingPunct="1">
              <a:lnSpc>
                <a:spcPct val="90000"/>
              </a:lnSpc>
            </a:pPr>
            <a:r>
              <a:rPr lang="en-US" dirty="0" smtClean="0">
                <a:ea typeface="ＭＳ Ｐゴシック"/>
              </a:rPr>
              <a:t>First true populist party politician</a:t>
            </a:r>
          </a:p>
          <a:p>
            <a:pPr lvl="1" eaLnBrk="1" hangingPunct="1">
              <a:lnSpc>
                <a:spcPct val="90000"/>
              </a:lnSpc>
            </a:pPr>
            <a:r>
              <a:rPr lang="en-US" dirty="0" smtClean="0">
                <a:ea typeface="ＭＳ Ｐゴシック"/>
              </a:rPr>
              <a:t>“Wilkes and Liberty!”</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English Colonies in America</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13 colonies collectively many times the size of England</a:t>
            </a:r>
          </a:p>
          <a:p>
            <a:pPr lvl="1"/>
            <a:r>
              <a:rPr lang="en-US" dirty="0" smtClean="0"/>
              <a:t>Population:</a:t>
            </a:r>
          </a:p>
          <a:p>
            <a:pPr lvl="2"/>
            <a:r>
              <a:rPr lang="en-US" dirty="0" smtClean="0"/>
              <a:t>1700 – 250,000</a:t>
            </a:r>
          </a:p>
          <a:p>
            <a:pPr lvl="2"/>
            <a:r>
              <a:rPr lang="en-US" dirty="0" smtClean="0"/>
              <a:t>1775 – 2,500,000</a:t>
            </a:r>
          </a:p>
          <a:p>
            <a:pPr lvl="2"/>
            <a:r>
              <a:rPr lang="en-US" dirty="0" smtClean="0"/>
              <a:t>England: 6,500,000</a:t>
            </a:r>
          </a:p>
          <a:p>
            <a:pPr lvl="1"/>
            <a:r>
              <a:rPr lang="en-US" dirty="0" smtClean="0"/>
              <a:t>Not unified</a:t>
            </a:r>
          </a:p>
          <a:p>
            <a:pPr lvl="1"/>
            <a:r>
              <a:rPr lang="en-US" dirty="0" smtClean="0"/>
              <a:t>Land very cheap = More voters</a:t>
            </a:r>
          </a:p>
          <a:p>
            <a:pPr lvl="1"/>
            <a:r>
              <a:rPr lang="en-US" dirty="0" smtClean="0"/>
              <a:t>Become used to “salutary neglect”</a:t>
            </a:r>
          </a:p>
          <a:p>
            <a:pPr lvl="1"/>
            <a:r>
              <a:rPr lang="en-US" dirty="0" smtClean="0"/>
              <a:t>Raise own local taxes</a:t>
            </a:r>
          </a:p>
          <a:p>
            <a:pPr lvl="1"/>
            <a:r>
              <a:rPr lang="en-US" dirty="0" smtClean="0"/>
              <a:t>Fixated on actual rights as Britons and fictitious “liberty”</a:t>
            </a:r>
          </a:p>
          <a:p>
            <a:pPr lvl="1"/>
            <a:r>
              <a:rPr lang="en-US" dirty="0" smtClean="0"/>
              <a:t>South = plantation slave economy</a:t>
            </a:r>
          </a:p>
          <a:p>
            <a:pPr lvl="1"/>
            <a:r>
              <a:rPr lang="en-US" dirty="0" smtClean="0"/>
              <a:t>North = produce rum and refined sugar</a:t>
            </a:r>
          </a:p>
          <a:p>
            <a:pPr lvl="1"/>
            <a:r>
              <a:rPr lang="en-US" dirty="0" smtClean="0"/>
              <a:t>Manufacturing limited</a:t>
            </a:r>
            <a:endParaRPr lang="en-US"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Rule Over Colonies</a:t>
            </a:r>
            <a:endParaRPr lang="en-US" dirty="0"/>
          </a:p>
        </p:txBody>
      </p:sp>
      <p:sp>
        <p:nvSpPr>
          <p:cNvPr id="3" name="Content Placeholder 2"/>
          <p:cNvSpPr>
            <a:spLocks noGrp="1"/>
          </p:cNvSpPr>
          <p:nvPr>
            <p:ph sz="quarter" idx="1"/>
          </p:nvPr>
        </p:nvSpPr>
        <p:spPr/>
        <p:txBody>
          <a:bodyPr/>
          <a:lstStyle/>
          <a:p>
            <a:r>
              <a:rPr lang="en-US" dirty="0" smtClean="0"/>
              <a:t>Navigation Act keeps foreigners out of trade</a:t>
            </a:r>
          </a:p>
          <a:p>
            <a:r>
              <a:rPr lang="en-US" dirty="0" smtClean="0"/>
              <a:t>Crown taxes low or non-existent</a:t>
            </a:r>
          </a:p>
          <a:p>
            <a:r>
              <a:rPr lang="en-US" dirty="0" smtClean="0"/>
              <a:t>Central rule light</a:t>
            </a:r>
          </a:p>
          <a:p>
            <a:r>
              <a:rPr lang="en-US" dirty="0" smtClean="0"/>
              <a:t>After 1688, William III restores powers to local assemblies</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4000" smtClean="0"/>
              <a:t>What caused the end of feudalism?</a:t>
            </a:r>
          </a:p>
        </p:txBody>
      </p:sp>
      <p:sp>
        <p:nvSpPr>
          <p:cNvPr id="8195" name="Rectangle 3"/>
          <p:cNvSpPr>
            <a:spLocks noGrp="1" noChangeArrowheads="1"/>
          </p:cNvSpPr>
          <p:nvPr>
            <p:ph sz="quarter" idx="1"/>
          </p:nvPr>
        </p:nvSpPr>
        <p:spPr/>
        <p:txBody>
          <a:bodyPr/>
          <a:lstStyle/>
          <a:p>
            <a:r>
              <a:rPr lang="en-US" smtClean="0"/>
              <a:t>Black Death decreases labor supply</a:t>
            </a:r>
          </a:p>
          <a:p>
            <a:r>
              <a:rPr lang="en-US" smtClean="0"/>
              <a:t>Travel increases trade possibilities</a:t>
            </a:r>
          </a:p>
          <a:p>
            <a:r>
              <a:rPr lang="en-US" smtClean="0"/>
              <a:t>Rise of the individual and private property and the middle class</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Policy</a:t>
            </a:r>
            <a:endParaRPr lang="en-US" dirty="0"/>
          </a:p>
        </p:txBody>
      </p:sp>
      <p:sp>
        <p:nvSpPr>
          <p:cNvPr id="3" name="Content Placeholder 2"/>
          <p:cNvSpPr>
            <a:spLocks noGrp="1"/>
          </p:cNvSpPr>
          <p:nvPr>
            <p:ph sz="quarter" idx="1"/>
          </p:nvPr>
        </p:nvSpPr>
        <p:spPr/>
        <p:txBody>
          <a:bodyPr/>
          <a:lstStyle/>
          <a:p>
            <a:r>
              <a:rPr lang="en-US" dirty="0" smtClean="0"/>
              <a:t>After 1763, Britain attempts to deal with:</a:t>
            </a:r>
          </a:p>
          <a:p>
            <a:pPr lvl="1"/>
            <a:r>
              <a:rPr lang="en-US" dirty="0" smtClean="0"/>
              <a:t>Native Americans: 1763 native sovereignty recognized over western territories – colonists infuriated</a:t>
            </a:r>
          </a:p>
          <a:p>
            <a:pPr lvl="1"/>
            <a:r>
              <a:rPr lang="en-US" dirty="0" smtClean="0"/>
              <a:t>French colonists: Quebec Act (1774) - Reaffirms French legal system, legalizes Catholic church, restore land between Ohio and Mississippi to colonists – colonists infuriated</a:t>
            </a:r>
          </a:p>
          <a:p>
            <a:pPr lvl="1"/>
            <a:r>
              <a:rPr lang="en-US" dirty="0" smtClean="0"/>
              <a:t>British colonists on eastern seaboard – little collective consciousness</a:t>
            </a:r>
            <a:endParaRPr lang="en-US" dirty="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a:xfrm>
            <a:off x="304800" y="304800"/>
            <a:ext cx="8534400" cy="758952"/>
          </a:xfrm>
        </p:spPr>
        <p:txBody>
          <a:bodyPr>
            <a:normAutofit/>
          </a:bodyPr>
          <a:lstStyle/>
          <a:p>
            <a:pPr eaLnBrk="1" hangingPunct="1"/>
            <a:r>
              <a:rPr lang="en-US" dirty="0" smtClean="0">
                <a:ea typeface="ＭＳ Ｐゴシック"/>
                <a:cs typeface="ＭＳ Ｐゴシック"/>
              </a:rPr>
              <a:t>Paying for Victory</a:t>
            </a:r>
          </a:p>
        </p:txBody>
      </p:sp>
      <p:sp>
        <p:nvSpPr>
          <p:cNvPr id="53252" name="Footer Placeholder 8"/>
          <p:cNvSpPr>
            <a:spLocks noGrp="1"/>
          </p:cNvSpPr>
          <p:nvPr>
            <p:ph type="ftr" sz="quarter" idx="11"/>
          </p:nvPr>
        </p:nvSpPr>
        <p:spPr bwMode="auto">
          <a:noFill/>
          <a:ln>
            <a:miter lim="800000"/>
            <a:headEnd/>
            <a:tailEnd/>
          </a:ln>
        </p:spPr>
        <p:txBody>
          <a:bodyPr/>
          <a:lstStyle/>
          <a:p>
            <a:r>
              <a:rPr lang="en-US"/>
              <a:t>Copyright © 2010 Pearson Education, Inc., Upper Saddle River, NJ 07458. All rights reserved.</a:t>
            </a:r>
          </a:p>
        </p:txBody>
      </p:sp>
      <p:sp>
        <p:nvSpPr>
          <p:cNvPr id="53251" name="Rectangle 5"/>
          <p:cNvSpPr>
            <a:spLocks noGrp="1" noChangeArrowheads="1"/>
          </p:cNvSpPr>
          <p:nvPr>
            <p:ph sz="quarter" idx="1"/>
          </p:nvPr>
        </p:nvSpPr>
        <p:spPr/>
        <p:txBody>
          <a:bodyPr/>
          <a:lstStyle/>
          <a:p>
            <a:pPr eaLnBrk="1" hangingPunct="1"/>
            <a:endParaRPr lang="en-US" dirty="0" smtClean="0">
              <a:ea typeface="ＭＳ Ｐゴシック"/>
              <a:cs typeface="ＭＳ Ｐゴシック"/>
            </a:endParaRPr>
          </a:p>
          <a:p>
            <a:pPr eaLnBrk="1" hangingPunct="1"/>
            <a:r>
              <a:rPr lang="en-US" dirty="0" smtClean="0">
                <a:ea typeface="ＭＳ Ｐゴシック"/>
                <a:cs typeface="ＭＳ Ｐゴシック"/>
              </a:rPr>
              <a:t>1763, American colonists revel in identity as victorious Britons and celebrate rights and liberties</a:t>
            </a:r>
          </a:p>
          <a:p>
            <a:pPr eaLnBrk="1" hangingPunct="1"/>
            <a:r>
              <a:rPr lang="en-US" dirty="0" smtClean="0">
                <a:ea typeface="ＭＳ Ｐゴシック"/>
                <a:cs typeface="ＭＳ Ｐゴシック"/>
              </a:rPr>
              <a:t>Paying for victory</a:t>
            </a:r>
          </a:p>
          <a:p>
            <a:pPr lvl="1"/>
            <a:r>
              <a:rPr lang="en-US" dirty="0" smtClean="0">
                <a:ea typeface="ＭＳ Ｐゴシック"/>
                <a:cs typeface="ＭＳ Ｐゴシック"/>
              </a:rPr>
              <a:t>Grenville (succeeds Pitt in 1763): Budget deficit £122 million</a:t>
            </a:r>
          </a:p>
          <a:p>
            <a:pPr lvl="1"/>
            <a:r>
              <a:rPr lang="en-US" dirty="0" smtClean="0">
                <a:ea typeface="ＭＳ Ｐゴシック"/>
                <a:cs typeface="ＭＳ Ｐゴシック"/>
              </a:rPr>
              <a:t>Britons pay 26d each to Imperial coffers, MA residents 1d</a:t>
            </a:r>
          </a:p>
          <a:p>
            <a:pPr lvl="1"/>
            <a:r>
              <a:rPr lang="en-US" dirty="0" smtClean="0">
                <a:ea typeface="ＭＳ Ｐゴシック"/>
                <a:cs typeface="ＭＳ Ｐゴシック"/>
              </a:rPr>
              <a:t>British argument: War was fought largely on behalf of colonists; colonists receive protection of British army and navy; should help in paying</a:t>
            </a:r>
          </a:p>
          <a:p>
            <a:pPr lvl="1"/>
            <a:endParaRPr lang="en-US" dirty="0" smtClean="0">
              <a:ea typeface="ＭＳ Ｐゴシック"/>
              <a:cs typeface="ＭＳ Ｐゴシック"/>
            </a:endParaRPr>
          </a:p>
          <a:p>
            <a:pPr lvl="1"/>
            <a:endParaRPr lang="en-US" dirty="0" smtClean="0">
              <a:ea typeface="ＭＳ Ｐゴシック"/>
              <a:cs typeface="ＭＳ Ｐゴシック"/>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legacy.owensboro.kctcs.edu/mmaltby/his108/Boston%20Massacre--Revere.jpg"/>
          <p:cNvPicPr>
            <a:picLocks noChangeAspect="1" noChangeArrowheads="1"/>
          </p:cNvPicPr>
          <p:nvPr/>
        </p:nvPicPr>
        <p:blipFill>
          <a:blip r:embed="rId2" cstate="print"/>
          <a:srcRect/>
          <a:stretch>
            <a:fillRect/>
          </a:stretch>
        </p:blipFill>
        <p:spPr bwMode="auto">
          <a:xfrm>
            <a:off x="1676400" y="-1"/>
            <a:ext cx="6010275" cy="6858001"/>
          </a:xfrm>
          <a:prstGeom prst="rect">
            <a:avLst/>
          </a:prstGeom>
          <a:noFill/>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Colonial Overreaction I</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Stamp Act (1765)</a:t>
            </a:r>
          </a:p>
          <a:p>
            <a:pPr lvl="1"/>
            <a:r>
              <a:rPr lang="en-US" dirty="0" smtClean="0"/>
              <a:t>Colonists claim arbitrary taxation</a:t>
            </a:r>
          </a:p>
          <a:p>
            <a:pPr lvl="1"/>
            <a:r>
              <a:rPr lang="en-US" dirty="0" smtClean="0"/>
              <a:t>Colonial assemblies, Sons of Liberty, Stamp Act Congress proposes commercial boycott</a:t>
            </a:r>
          </a:p>
          <a:p>
            <a:pPr lvl="1"/>
            <a:r>
              <a:rPr lang="en-US" dirty="0" smtClean="0"/>
              <a:t>Repealed in 1766</a:t>
            </a:r>
          </a:p>
          <a:p>
            <a:pPr lvl="1"/>
            <a:r>
              <a:rPr lang="en-US" dirty="0" smtClean="0"/>
              <a:t>Declaratory Act: Parliament asserts right to legislate for colonists</a:t>
            </a:r>
          </a:p>
          <a:p>
            <a:pPr lvl="1"/>
            <a:r>
              <a:rPr lang="en-US" dirty="0" smtClean="0"/>
              <a:t>Boston mob attacks home of presumed tax collector</a:t>
            </a:r>
          </a:p>
          <a:p>
            <a:r>
              <a:rPr lang="en-US" dirty="0" smtClean="0"/>
              <a:t>Next decade: Tax, resist, repeal, pass another</a:t>
            </a:r>
          </a:p>
          <a:p>
            <a:r>
              <a:rPr lang="en-US" dirty="0" smtClean="0"/>
              <a:t>March 1770: Boston mob attacks British unit while protesting quartering of British troops= Five killed</a:t>
            </a:r>
          </a:p>
          <a:p>
            <a:pPr lvl="1"/>
            <a:endParaRPr lang="en-US" dirty="0" smtClean="0"/>
          </a:p>
          <a:p>
            <a:pPr lvl="1"/>
            <a:endParaRPr lang="en-US" dirty="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Colonial Overreaction II</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Lord North (PM 1770) sponsors Tea Act (1773)</a:t>
            </a:r>
          </a:p>
          <a:p>
            <a:pPr lvl="1"/>
            <a:r>
              <a:rPr lang="en-US" dirty="0" smtClean="0"/>
              <a:t>Aid East India company</a:t>
            </a:r>
          </a:p>
          <a:p>
            <a:pPr lvl="1"/>
            <a:r>
              <a:rPr lang="en-US" dirty="0" smtClean="0"/>
              <a:t>Ship surplus tea to colonies, crown collects revenue</a:t>
            </a:r>
          </a:p>
          <a:p>
            <a:pPr lvl="1"/>
            <a:r>
              <a:rPr lang="en-US" dirty="0" smtClean="0"/>
              <a:t>Significantly drops the price of tea, but reasserts crown’s right to tax</a:t>
            </a:r>
          </a:p>
          <a:p>
            <a:pPr lvl="1"/>
            <a:r>
              <a:rPr lang="en-US" dirty="0" smtClean="0"/>
              <a:t>Boston “Tea Party” (1773)</a:t>
            </a:r>
          </a:p>
          <a:p>
            <a:pPr lvl="2"/>
            <a:r>
              <a:rPr lang="en-US" dirty="0" smtClean="0"/>
              <a:t>Protestors destroy £10,000 of tea</a:t>
            </a:r>
          </a:p>
          <a:p>
            <a:pPr lvl="2"/>
            <a:r>
              <a:rPr lang="en-US" dirty="0" smtClean="0"/>
              <a:t>Franklin: “An act of piracy, Americans should repay.”</a:t>
            </a:r>
          </a:p>
          <a:p>
            <a:r>
              <a:rPr lang="en-US" dirty="0" smtClean="0"/>
              <a:t>“Intolerable Acts” (1774): Port closed until Bostonians reimburse merchants and the Company</a:t>
            </a:r>
          </a:p>
          <a:p>
            <a:r>
              <a:rPr lang="en-US" dirty="0" smtClean="0"/>
              <a:t>First Continental Congress (1774)</a:t>
            </a:r>
          </a:p>
          <a:p>
            <a:r>
              <a:rPr lang="en-US" dirty="0" smtClean="0"/>
              <a:t>Lexington &amp; Concord (April 1775)</a:t>
            </a:r>
          </a:p>
          <a:p>
            <a:pPr lvl="1"/>
            <a:r>
              <a:rPr lang="en-US" dirty="0" smtClean="0"/>
              <a:t>Massachusetts militia guerillas attack and kill 250 British troops</a:t>
            </a:r>
          </a:p>
          <a:p>
            <a:pPr lvl="1"/>
            <a:endParaRPr lang="en-US" dirty="0"/>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Unwinnable War</a:t>
            </a:r>
            <a:endParaRPr lang="en-US" dirty="0"/>
          </a:p>
        </p:txBody>
      </p:sp>
      <p:sp>
        <p:nvSpPr>
          <p:cNvPr id="4" name="Content Placeholder 3"/>
          <p:cNvSpPr>
            <a:spLocks noGrp="1"/>
          </p:cNvSpPr>
          <p:nvPr>
            <p:ph sz="quarter" idx="1"/>
          </p:nvPr>
        </p:nvSpPr>
        <p:spPr/>
        <p:txBody>
          <a:bodyPr>
            <a:normAutofit lnSpcReduction="10000"/>
          </a:bodyPr>
          <a:lstStyle/>
          <a:p>
            <a:r>
              <a:rPr lang="en-US" dirty="0" smtClean="0"/>
              <a:t>Colonists begin w/o army or navy</a:t>
            </a:r>
          </a:p>
          <a:p>
            <a:r>
              <a:rPr lang="en-US" dirty="0" smtClean="0"/>
              <a:t>British forces professional</a:t>
            </a:r>
          </a:p>
          <a:p>
            <a:r>
              <a:rPr lang="en-US" dirty="0" smtClean="0"/>
              <a:t>British fighting 3,000 miles from home against people fighting for own homes</a:t>
            </a:r>
          </a:p>
          <a:p>
            <a:r>
              <a:rPr lang="en-US" dirty="0" smtClean="0"/>
              <a:t>Communications, intelligence, orders delayed by months</a:t>
            </a:r>
          </a:p>
          <a:p>
            <a:r>
              <a:rPr lang="en-US" dirty="0" smtClean="0"/>
              <a:t>British have no important allies</a:t>
            </a:r>
          </a:p>
          <a:p>
            <a:pPr lvl="1"/>
            <a:r>
              <a:rPr lang="en-US" dirty="0" smtClean="0"/>
              <a:t>French, Spanish, Dutch aid American cause</a:t>
            </a:r>
          </a:p>
          <a:p>
            <a:r>
              <a:rPr lang="en-US" dirty="0" smtClean="0"/>
              <a:t>Whigs in Parliament, merchants at home oppose war as unnecessary, expensive, and wrong</a:t>
            </a:r>
            <a:endParaRPr lang="en-US" dirty="0"/>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Rebellion, not a Revolution</a:t>
            </a:r>
            <a:endParaRPr lang="en-US" dirty="0"/>
          </a:p>
        </p:txBody>
      </p:sp>
      <p:sp>
        <p:nvSpPr>
          <p:cNvPr id="3" name="Content Placeholder 2"/>
          <p:cNvSpPr>
            <a:spLocks noGrp="1"/>
          </p:cNvSpPr>
          <p:nvPr>
            <p:ph sz="quarter" idx="1"/>
          </p:nvPr>
        </p:nvSpPr>
        <p:spPr/>
        <p:txBody>
          <a:bodyPr/>
          <a:lstStyle/>
          <a:p>
            <a:r>
              <a:rPr lang="en-US" dirty="0" smtClean="0"/>
              <a:t>Colonists’ cause conservative</a:t>
            </a:r>
          </a:p>
          <a:p>
            <a:r>
              <a:rPr lang="en-US" dirty="0" smtClean="0"/>
              <a:t>Revolution fought by landowners and businessmen over the same issues as the English Civil War and the Glorious Revolution</a:t>
            </a:r>
          </a:p>
          <a:p>
            <a:r>
              <a:rPr lang="en-US" dirty="0" smtClean="0"/>
              <a:t>Colonists claim to rebel in defense of English liberties</a:t>
            </a:r>
          </a:p>
          <a:p>
            <a:pPr lvl="1"/>
            <a:r>
              <a:rPr lang="en-US" dirty="0" smtClean="0"/>
              <a:t>Cite Petition of Right (1628) (martial law and billeting)</a:t>
            </a:r>
          </a:p>
          <a:p>
            <a:pPr lvl="1"/>
            <a:r>
              <a:rPr lang="en-US" dirty="0" smtClean="0"/>
              <a:t>Free trade with the empire through Navigation Acts</a:t>
            </a:r>
          </a:p>
          <a:p>
            <a:pPr lvl="1"/>
            <a:r>
              <a:rPr lang="en-US" dirty="0" smtClean="0"/>
              <a:t>Declaration of Rights (1629) (taxation w/o representation)</a:t>
            </a:r>
            <a:endParaRPr lang="en-US" dirty="0"/>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ChangeArrowheads="1"/>
          </p:cNvSpPr>
          <p:nvPr/>
        </p:nvSpPr>
        <p:spPr bwMode="auto">
          <a:xfrm>
            <a:off x="304800" y="5470525"/>
            <a:ext cx="8763000" cy="214313"/>
          </a:xfrm>
          <a:prstGeom prst="rect">
            <a:avLst/>
          </a:prstGeom>
          <a:noFill/>
          <a:ln w="9525">
            <a:noFill/>
            <a:miter lim="800000"/>
            <a:headEnd/>
            <a:tailEnd/>
          </a:ln>
        </p:spPr>
        <p:txBody>
          <a:bodyPr>
            <a:spAutoFit/>
          </a:bodyPr>
          <a:lstStyle/>
          <a:p>
            <a:pPr eaLnBrk="1" hangingPunct="1"/>
            <a:endParaRPr lang="en-US" sz="800">
              <a:latin typeface="Arial" pitchFamily="34" charset="0"/>
            </a:endParaRPr>
          </a:p>
        </p:txBody>
      </p:sp>
      <p:sp>
        <p:nvSpPr>
          <p:cNvPr id="59395" name="Footer Placeholder 8"/>
          <p:cNvSpPr>
            <a:spLocks noGrp="1"/>
          </p:cNvSpPr>
          <p:nvPr>
            <p:ph type="ftr" sz="quarter" idx="11"/>
          </p:nvPr>
        </p:nvSpPr>
        <p:spPr bwMode="auto">
          <a:noFill/>
          <a:ln>
            <a:miter lim="800000"/>
            <a:headEnd/>
            <a:tailEnd/>
          </a:ln>
        </p:spPr>
        <p:txBody>
          <a:bodyPr/>
          <a:lstStyle/>
          <a:p>
            <a:r>
              <a:rPr lang="en-US"/>
              <a:t>Copyright © 2010 Pearson Education, Inc., Upper Saddle River, NJ 07458. All rights reserved.</a:t>
            </a:r>
          </a:p>
        </p:txBody>
      </p:sp>
      <p:pic>
        <p:nvPicPr>
          <p:cNvPr id="59396" name="Picture 6"/>
          <p:cNvPicPr>
            <a:picLocks noChangeAspect="1" noChangeArrowheads="1"/>
          </p:cNvPicPr>
          <p:nvPr/>
        </p:nvPicPr>
        <p:blipFill>
          <a:blip r:embed="rId3" cstate="print"/>
          <a:srcRect/>
          <a:stretch>
            <a:fillRect/>
          </a:stretch>
        </p:blipFill>
        <p:spPr bwMode="auto">
          <a:xfrm>
            <a:off x="1041400" y="825500"/>
            <a:ext cx="7797800" cy="5207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American Rebellion (1775-1783)</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Begins badly for colonists</a:t>
            </a:r>
          </a:p>
          <a:p>
            <a:pPr lvl="1"/>
            <a:r>
              <a:rPr lang="en-US" dirty="0" smtClean="0"/>
              <a:t>British break siege of Boston in 1775, but abandon in 1776</a:t>
            </a:r>
          </a:p>
          <a:p>
            <a:pPr lvl="1"/>
            <a:r>
              <a:rPr lang="en-US" dirty="0" smtClean="0"/>
              <a:t>New York captured in July 1776</a:t>
            </a:r>
          </a:p>
          <a:p>
            <a:pPr lvl="1"/>
            <a:r>
              <a:rPr lang="en-US" dirty="0" smtClean="0"/>
              <a:t>Trenton &amp; Delaware crossing (Dec 25 1776)</a:t>
            </a:r>
          </a:p>
          <a:p>
            <a:pPr lvl="1"/>
            <a:r>
              <a:rPr lang="en-US" dirty="0" smtClean="0"/>
              <a:t>Benedict Arnold prevents Brits from driving to Canada</a:t>
            </a:r>
          </a:p>
          <a:p>
            <a:r>
              <a:rPr lang="en-US" dirty="0" smtClean="0"/>
              <a:t>Saratoga Campaign (1777)</a:t>
            </a:r>
          </a:p>
          <a:p>
            <a:pPr lvl="1"/>
            <a:r>
              <a:rPr lang="en-US" dirty="0" smtClean="0"/>
              <a:t>Burgoyne defeated at Saratoga</a:t>
            </a:r>
          </a:p>
          <a:p>
            <a:pPr lvl="1"/>
            <a:r>
              <a:rPr lang="en-US" dirty="0" smtClean="0"/>
              <a:t>French support rebellion</a:t>
            </a:r>
          </a:p>
          <a:p>
            <a:r>
              <a:rPr lang="en-US" dirty="0" smtClean="0"/>
              <a:t>British capture Savannah (1778), SC by 1780</a:t>
            </a:r>
          </a:p>
          <a:p>
            <a:pPr lvl="1"/>
            <a:r>
              <a:rPr lang="en-US" dirty="0" smtClean="0"/>
              <a:t>Promise freedom to slaves</a:t>
            </a:r>
          </a:p>
          <a:p>
            <a:r>
              <a:rPr lang="en-US" dirty="0" smtClean="0"/>
              <a:t>Yorktown (1781)</a:t>
            </a:r>
          </a:p>
          <a:p>
            <a:pPr lvl="1"/>
            <a:r>
              <a:rPr lang="en-US" dirty="0" smtClean="0"/>
              <a:t>Washington, Lafayette, Admiral de Grasse trap Cornwallis</a:t>
            </a:r>
          </a:p>
          <a:p>
            <a:r>
              <a:rPr lang="en-US" dirty="0" smtClean="0"/>
              <a:t>Peace of Paris (1783)</a:t>
            </a:r>
          </a:p>
          <a:p>
            <a:endParaRPr lang="en-US" dirty="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normAutofit fontScale="90000"/>
          </a:bodyPr>
          <a:lstStyle/>
          <a:p>
            <a:pPr eaLnBrk="1" hangingPunct="1"/>
            <a:r>
              <a:rPr lang="en-US" dirty="0" smtClean="0">
                <a:ea typeface="ＭＳ Ｐゴシック"/>
                <a:cs typeface="ＭＳ Ｐゴシック"/>
              </a:rPr>
              <a:t>Broader Impact </a:t>
            </a:r>
            <a:br>
              <a:rPr lang="en-US" dirty="0" smtClean="0">
                <a:ea typeface="ＭＳ Ｐゴシック"/>
                <a:cs typeface="ＭＳ Ｐゴシック"/>
              </a:rPr>
            </a:br>
            <a:r>
              <a:rPr lang="en-US" dirty="0" smtClean="0">
                <a:ea typeface="ＭＳ Ｐゴシック"/>
                <a:cs typeface="ＭＳ Ｐゴシック"/>
              </a:rPr>
              <a:t>of American Revolution </a:t>
            </a:r>
          </a:p>
        </p:txBody>
      </p:sp>
      <p:sp>
        <p:nvSpPr>
          <p:cNvPr id="63491" name="Rectangle 5"/>
          <p:cNvSpPr>
            <a:spLocks noGrp="1" noChangeArrowheads="1"/>
          </p:cNvSpPr>
          <p:nvPr>
            <p:ph sz="quarter" idx="1"/>
          </p:nvPr>
        </p:nvSpPr>
        <p:spPr/>
        <p:txBody>
          <a:bodyPr>
            <a:normAutofit fontScale="92500" lnSpcReduction="10000"/>
          </a:bodyPr>
          <a:lstStyle/>
          <a:p>
            <a:pPr eaLnBrk="1" hangingPunct="1"/>
            <a:r>
              <a:rPr lang="en-US" dirty="0" smtClean="0">
                <a:ea typeface="ＭＳ Ｐゴシック"/>
                <a:cs typeface="ＭＳ Ｐゴシック"/>
              </a:rPr>
              <a:t>United States creates self (Locke and social contract to protect life, liberty, and property)</a:t>
            </a:r>
          </a:p>
          <a:p>
            <a:pPr lvl="1"/>
            <a:r>
              <a:rPr lang="en-US" dirty="0" smtClean="0">
                <a:ea typeface="ＭＳ Ｐゴシック"/>
                <a:cs typeface="ＭＳ Ｐゴシック"/>
              </a:rPr>
              <a:t>Constitution a contract</a:t>
            </a:r>
          </a:p>
          <a:p>
            <a:r>
              <a:rPr lang="en-US" dirty="0" smtClean="0">
                <a:ea typeface="ＭＳ Ｐゴシック"/>
                <a:cs typeface="ＭＳ Ｐゴシック"/>
              </a:rPr>
              <a:t>Montesquieu: Separation of powers in three branches</a:t>
            </a:r>
          </a:p>
          <a:p>
            <a:r>
              <a:rPr lang="en-US" dirty="0" smtClean="0">
                <a:ea typeface="ＭＳ Ｐゴシック"/>
                <a:cs typeface="ＭＳ Ｐゴシック"/>
              </a:rPr>
              <a:t>Voltaire: Freedom of expression and religion, no state church</a:t>
            </a:r>
          </a:p>
          <a:p>
            <a:r>
              <a:rPr lang="en-US" dirty="0" smtClean="0">
                <a:ea typeface="ＭＳ Ｐゴシック"/>
                <a:cs typeface="ＭＳ Ｐゴシック"/>
              </a:rPr>
              <a:t>Rousseau: Establishing wide franchise, powers reserved to localized communities (states)</a:t>
            </a:r>
          </a:p>
          <a:p>
            <a:pPr eaLnBrk="1" hangingPunct="1"/>
            <a:r>
              <a:rPr lang="en-US" dirty="0" smtClean="0">
                <a:ea typeface="ＭＳ Ｐゴシック"/>
                <a:cs typeface="ＭＳ Ｐゴシック"/>
              </a:rPr>
              <a:t>Demonstrated to Europe possibility of government without kings</a:t>
            </a:r>
          </a:p>
          <a:p>
            <a:pPr eaLnBrk="1" hangingPunct="1"/>
            <a:r>
              <a:rPr lang="en-US" dirty="0" smtClean="0">
                <a:ea typeface="ＭＳ Ｐゴシック"/>
                <a:cs typeface="ＭＳ Ｐゴシック"/>
              </a:rPr>
              <a:t>Reject social status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Opening Questions</a:t>
            </a:r>
          </a:p>
        </p:txBody>
      </p:sp>
      <p:sp>
        <p:nvSpPr>
          <p:cNvPr id="9219" name="Rectangle 3"/>
          <p:cNvSpPr>
            <a:spLocks noGrp="1" noChangeArrowheads="1"/>
          </p:cNvSpPr>
          <p:nvPr>
            <p:ph sz="quarter" idx="1"/>
          </p:nvPr>
        </p:nvSpPr>
        <p:spPr/>
        <p:txBody>
          <a:bodyPr/>
          <a:lstStyle/>
          <a:p>
            <a:r>
              <a:rPr lang="en-US" smtClean="0"/>
              <a:t>What was mercantilism?  </a:t>
            </a:r>
          </a:p>
          <a:p>
            <a:r>
              <a:rPr lang="en-US" smtClean="0"/>
              <a:t>What were the two main objectives of mercantilist countries?</a:t>
            </a:r>
          </a:p>
          <a:p>
            <a:r>
              <a:rPr lang="en-US" smtClean="0"/>
              <a:t>Why would mercantilist countries pursue colonies?</a:t>
            </a:r>
          </a:p>
          <a:p>
            <a:endParaRPr lang="en-US" smtClean="0"/>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Close: Answer Questions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Mercantilism</a:t>
            </a:r>
          </a:p>
        </p:txBody>
      </p:sp>
      <p:sp>
        <p:nvSpPr>
          <p:cNvPr id="10243" name="Rectangle 3"/>
          <p:cNvSpPr>
            <a:spLocks noGrp="1" noChangeArrowheads="1"/>
          </p:cNvSpPr>
          <p:nvPr>
            <p:ph sz="quarter" idx="1"/>
          </p:nvPr>
        </p:nvSpPr>
        <p:spPr>
          <a:xfrm>
            <a:off x="838200" y="1143000"/>
            <a:ext cx="7772400" cy="4495800"/>
          </a:xfrm>
        </p:spPr>
        <p:txBody>
          <a:bodyPr/>
          <a:lstStyle/>
          <a:p>
            <a:r>
              <a:rPr lang="en-US" smtClean="0"/>
              <a:t>Economics subordinated to the interest of the state:</a:t>
            </a:r>
          </a:p>
          <a:p>
            <a:pPr lvl="1"/>
            <a:r>
              <a:rPr lang="en-US" smtClean="0"/>
              <a:t>Collect more specie (gold &amp; silver) than all other states</a:t>
            </a:r>
          </a:p>
          <a:p>
            <a:pPr lvl="1"/>
            <a:r>
              <a:rPr lang="en-US" smtClean="0"/>
              <a:t>Maintain a positive balance of trade (Export more than one imports) </a:t>
            </a:r>
          </a:p>
          <a:p>
            <a:r>
              <a:rPr lang="en-US" smtClean="0"/>
              <a:t>Read excerpt “Mercantilism and Colonization”</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4000" smtClean="0"/>
              <a:t>Factors leading to mercantilism</a:t>
            </a:r>
          </a:p>
        </p:txBody>
      </p:sp>
      <p:sp>
        <p:nvSpPr>
          <p:cNvPr id="11267" name="Rectangle 3"/>
          <p:cNvSpPr>
            <a:spLocks noGrp="1" noChangeArrowheads="1"/>
          </p:cNvSpPr>
          <p:nvPr>
            <p:ph sz="quarter" idx="1"/>
          </p:nvPr>
        </p:nvSpPr>
        <p:spPr/>
        <p:txBody>
          <a:bodyPr/>
          <a:lstStyle/>
          <a:p>
            <a:r>
              <a:rPr lang="en-US" sz="4400" smtClean="0"/>
              <a:t>Rise of the nation-state</a:t>
            </a:r>
          </a:p>
          <a:p>
            <a:r>
              <a:rPr lang="en-US" sz="4400" smtClean="0"/>
              <a:t>Commercial revolution</a:t>
            </a:r>
          </a:p>
          <a:p>
            <a:r>
              <a:rPr lang="en-US" sz="4400" smtClean="0"/>
              <a:t>Decline of the medieval economy</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1951c5fa15aca8ae0a5a55aefc7af1b3b35a"/>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2911</TotalTime>
  <Words>3616</Words>
  <Application>Microsoft Office PowerPoint</Application>
  <PresentationFormat>On-screen Show (4:3)</PresentationFormat>
  <Paragraphs>478</Paragraphs>
  <Slides>70</Slides>
  <Notes>14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ＭＳ Ｐゴシック</vt:lpstr>
      <vt:lpstr>Arial</vt:lpstr>
      <vt:lpstr>Calibri</vt:lpstr>
      <vt:lpstr>Georgia</vt:lpstr>
      <vt:lpstr>Times New Roman</vt:lpstr>
      <vt:lpstr>Wingdings</vt:lpstr>
      <vt:lpstr>Wingdings 2</vt:lpstr>
      <vt:lpstr>Civic</vt:lpstr>
      <vt:lpstr>Mercantilism, the Transatlantic Economy, Trade Wars, and Colonial Rebellion</vt:lpstr>
      <vt:lpstr>Questions…</vt:lpstr>
      <vt:lpstr>Adam Smith</vt:lpstr>
      <vt:lpstr>Dominant Economic Systems</vt:lpstr>
      <vt:lpstr>Feudalism</vt:lpstr>
      <vt:lpstr>What caused the end of feudalism?</vt:lpstr>
      <vt:lpstr>Opening Questions</vt:lpstr>
      <vt:lpstr>Mercantilism</vt:lpstr>
      <vt:lpstr>Factors leading to mercantilism</vt:lpstr>
      <vt:lpstr>Practice of mercantilism</vt:lpstr>
      <vt:lpstr>Political implications of mercantilism</vt:lpstr>
      <vt:lpstr>Harmony of interests</vt:lpstr>
      <vt:lpstr>The international anarchy among states</vt:lpstr>
      <vt:lpstr>PowerPoint Presentation</vt:lpstr>
      <vt:lpstr>PowerPoint Presentation</vt:lpstr>
      <vt:lpstr>Overview</vt:lpstr>
      <vt:lpstr>European Overseas Empires</vt:lpstr>
      <vt:lpstr>PowerPoint Presentation</vt:lpstr>
      <vt:lpstr>Mercantile Empires, Early 18th c. —Boundaries Set by 1713 Treaty of Utrecht</vt:lpstr>
      <vt:lpstr>Mercantilist Goals</vt:lpstr>
      <vt:lpstr>French-British Rivalry</vt:lpstr>
      <vt:lpstr>Trade Regulation </vt:lpstr>
      <vt:lpstr>African Presence in Americas</vt:lpstr>
      <vt:lpstr>Slavery and the  Transatlantic Economy</vt:lpstr>
      <vt:lpstr>PowerPoint Presentation</vt:lpstr>
      <vt:lpstr>PowerPoint Presentation</vt:lpstr>
      <vt:lpstr>PowerPoint Presentation</vt:lpstr>
      <vt:lpstr>PowerPoint Presentation</vt:lpstr>
      <vt:lpstr>The Experience of Slavery</vt:lpstr>
      <vt:lpstr>PowerPoint Presentation</vt:lpstr>
      <vt:lpstr>PowerPoint Presentation</vt:lpstr>
      <vt:lpstr>Global Competition and the Balance of Power in the 18th Century</vt:lpstr>
      <vt:lpstr>The Spanish Colonial System</vt:lpstr>
      <vt:lpstr>PowerPoint Presentation</vt:lpstr>
      <vt:lpstr>PowerPoint Presentation</vt:lpstr>
      <vt:lpstr>Trade Regulation </vt:lpstr>
      <vt:lpstr>Balance of Power</vt:lpstr>
      <vt:lpstr>Colonial Reform Under the Spanish Bourbon Monarchs</vt:lpstr>
      <vt:lpstr>Mid-Eighteenth-Century Wars</vt:lpstr>
      <vt:lpstr>End of Dynastic Struggle in Britain</vt:lpstr>
      <vt:lpstr>PowerPoint Presentation</vt:lpstr>
      <vt:lpstr>PowerPoint Presentation</vt:lpstr>
      <vt:lpstr>Foes in the War of the Austrian Succession</vt:lpstr>
      <vt:lpstr>War of the Austrian Succession (1740–1748)</vt:lpstr>
      <vt:lpstr>War of Austrian Succession (cont.)</vt:lpstr>
      <vt:lpstr>The “Diplomatic Revolution”  of 1756</vt:lpstr>
      <vt:lpstr>Changing Alliances in the Seven Years’ War</vt:lpstr>
      <vt:lpstr>PowerPoint Presentation</vt:lpstr>
      <vt:lpstr>Seven Years’ War (1756–1763)</vt:lpstr>
      <vt:lpstr>PowerPoint Presentation</vt:lpstr>
      <vt:lpstr>PowerPoint Presentation</vt:lpstr>
      <vt:lpstr>Seven Years’ War around the world</vt:lpstr>
      <vt:lpstr>Treaties of Hubertusberg and Paris (1763)</vt:lpstr>
      <vt:lpstr>PowerPoint Presentation</vt:lpstr>
      <vt:lpstr>PowerPoint Presentation</vt:lpstr>
      <vt:lpstr>PowerPoint Presentation</vt:lpstr>
      <vt:lpstr>Events in Great Britain</vt:lpstr>
      <vt:lpstr>The English Colonies in America</vt:lpstr>
      <vt:lpstr>British Rule Over Colonies</vt:lpstr>
      <vt:lpstr>British Policy</vt:lpstr>
      <vt:lpstr>Paying for Victory</vt:lpstr>
      <vt:lpstr>PowerPoint Presentation</vt:lpstr>
      <vt:lpstr>Colonial Overreaction I</vt:lpstr>
      <vt:lpstr>Colonial Overreaction II</vt:lpstr>
      <vt:lpstr>Unwinnable War</vt:lpstr>
      <vt:lpstr>A Rebellion, not a Revolution</vt:lpstr>
      <vt:lpstr>PowerPoint Presentation</vt:lpstr>
      <vt:lpstr>The American Rebellion (1775-1783)</vt:lpstr>
      <vt:lpstr>Broader Impact  of American Revolution </vt:lpstr>
      <vt:lpstr>Close: Answer Questions</vt:lpstr>
    </vt:vector>
  </TitlesOfParts>
  <Manager/>
  <Company>HCPSS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Mercantilism</dc:title>
  <dc:subject/>
  <dc:creator>VWPrime</dc:creator>
  <cp:keywords/>
  <dc:description/>
  <cp:lastModifiedBy>Noor Khan</cp:lastModifiedBy>
  <cp:revision>30</cp:revision>
  <cp:lastPrinted>1601-01-01T00:00:00Z</cp:lastPrinted>
  <dcterms:created xsi:type="dcterms:W3CDTF">2008-01-27T17:13:35Z</dcterms:created>
  <dcterms:modified xsi:type="dcterms:W3CDTF">2016-11-28T12:19:03Z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TC010690101033</vt:lpwstr>
  </property>
</Properties>
</file>