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8"/>
  </p:notesMasterIdLst>
  <p:handoutMasterIdLst>
    <p:handoutMasterId r:id="rId19"/>
  </p:handoutMasterIdLst>
  <p:sldIdLst>
    <p:sldId id="265" r:id="rId2"/>
    <p:sldId id="272" r:id="rId3"/>
    <p:sldId id="269" r:id="rId4"/>
    <p:sldId id="264" r:id="rId5"/>
    <p:sldId id="267" r:id="rId6"/>
    <p:sldId id="273" r:id="rId7"/>
    <p:sldId id="274" r:id="rId8"/>
    <p:sldId id="268" r:id="rId9"/>
    <p:sldId id="279" r:id="rId10"/>
    <p:sldId id="276" r:id="rId11"/>
    <p:sldId id="275" r:id="rId12"/>
    <p:sldId id="280" r:id="rId13"/>
    <p:sldId id="284" r:id="rId14"/>
    <p:sldId id="281" r:id="rId15"/>
    <p:sldId id="285" r:id="rId16"/>
    <p:sldId id="286" r:id="rId1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Standard 10.2 Review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Name/Period: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Write at least 2 notes, in your own words, for each slide.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C617564-3966-40B8-83F1-17ED1CF4C8D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8262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Standard 10.2 Review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Name/Period:</a:t>
            </a:r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16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Write at least 2 notes, in your own words, for each slide.</a:t>
            </a:r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7C4C945-188B-4948-B4E1-BEDA98EB628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475470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44B08-76BA-4BF4-894D-66E9D602C4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D87D8-D182-4F22-947C-3AD0358AE6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62EEF-3699-41D0-807A-C457DF73F62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56CF111-E361-4239-90B3-E38752B2C2E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 advTm="24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031E880-8375-4DA5-9156-ABF6B1F0C165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  <p:transition advTm="24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4A1B9A1-932B-4F9D-B6DD-5AFCB0379C1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0E220-B293-4445-8C78-B5B5BE9FCE7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005C6-0E5D-4DA7-B90E-C49567642AD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CE1B7-E36F-4074-B789-7C526E8B32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B699F-0156-409A-8217-417C1DA3B2E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B6A3D-35BC-4B97-A8A6-B6E5950F015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A901B-359E-4EDE-8137-220563BDCEC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8BB07-B7FA-42B4-BE32-19B9EDA28BF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C5F50-1AB9-4D9A-8CFA-6CAF8FB53E4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3F8DB09-44F5-4503-B2AC-2300C133A3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876800" cy="2590800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eaLnBrk="1" hangingPunct="1"/>
            <a:r>
              <a:rPr lang="en-US" altLang="en-US" sz="4200" dirty="0" smtClean="0">
                <a:latin typeface="Book Antiqua" panose="02040602050305030304" pitchFamily="18" charset="0"/>
              </a:rPr>
              <a:t>The Enlightenment</a:t>
            </a:r>
          </a:p>
        </p:txBody>
      </p:sp>
      <p:pic>
        <p:nvPicPr>
          <p:cNvPr id="7171" name="Picture 5" descr="Sanzio_01_cropp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63512"/>
            <a:ext cx="3962400" cy="2579688"/>
          </a:xfrm>
          <a:noFill/>
        </p:spPr>
      </p:pic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0564" y="3352800"/>
            <a:ext cx="8839200" cy="2819400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 dirty="0" smtClean="0">
                <a:latin typeface="Book Antiqua" pitchFamily="18" charset="0"/>
                <a:cs typeface="Arial" charset="0"/>
              </a:rPr>
              <a:t>The Enlightenment was an intellectual movement that began in France</a:t>
            </a:r>
            <a:endParaRPr lang="en-US" altLang="en-US" sz="3600" dirty="0" smtClean="0"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3600" dirty="0" smtClean="0">
              <a:latin typeface="Book Antiqu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latin typeface="Book Antiqua" pitchFamily="18" charset="0"/>
              </a:rPr>
              <a:t>It was an intellectual movement that stressed reason and thought</a:t>
            </a:r>
            <a:endParaRPr lang="en-US" altLang="en-US" sz="3600" dirty="0" smtClean="0">
              <a:latin typeface="Book Antiqua" pitchFamily="18" charset="0"/>
              <a:cs typeface="Arial" charset="0"/>
            </a:endParaRPr>
          </a:p>
        </p:txBody>
      </p:sp>
    </p:spTree>
  </p:cSld>
  <p:clrMapOvr>
    <a:masterClrMapping/>
  </p:clrMapOvr>
  <p:transition advTm="24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457201"/>
            <a:ext cx="8229600" cy="9905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829739"/>
            <a:ext cx="4038600" cy="46472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9739"/>
            <a:ext cx="4038600" cy="4647261"/>
          </a:xfrm>
        </p:spPr>
        <p:txBody>
          <a:bodyPr/>
          <a:lstStyle/>
          <a:p>
            <a:r>
              <a:rPr lang="en-US" sz="2800" dirty="0" smtClean="0">
                <a:latin typeface="Book Antiqua" panose="02040602050305030304" pitchFamily="18" charset="0"/>
              </a:rPr>
              <a:t>First advocate for Women’s Rights</a:t>
            </a:r>
          </a:p>
          <a:p>
            <a:endParaRPr lang="en-US" sz="2800" dirty="0">
              <a:latin typeface="Book Antiqua" panose="02040602050305030304" pitchFamily="18" charset="0"/>
            </a:endParaRPr>
          </a:p>
          <a:p>
            <a:r>
              <a:rPr lang="en-US" sz="2800" dirty="0">
                <a:latin typeface="Book Antiqua" panose="02040602050305030304" pitchFamily="18" charset="0"/>
              </a:rPr>
              <a:t>B</a:t>
            </a:r>
            <a:r>
              <a:rPr lang="en-US" sz="2800" dirty="0" smtClean="0">
                <a:latin typeface="Book Antiqua" panose="02040602050305030304" pitchFamily="18" charset="0"/>
              </a:rPr>
              <a:t>elieved </a:t>
            </a:r>
            <a:r>
              <a:rPr lang="en-US" sz="2800" dirty="0">
                <a:latin typeface="Book Antiqua" panose="02040602050305030304" pitchFamily="18" charset="0"/>
              </a:rPr>
              <a:t>that </a:t>
            </a:r>
            <a:r>
              <a:rPr lang="en-US" sz="2800" dirty="0" smtClean="0">
                <a:latin typeface="Book Antiqua" panose="02040602050305030304" pitchFamily="18" charset="0"/>
              </a:rPr>
              <a:t>society kept </a:t>
            </a:r>
            <a:r>
              <a:rPr lang="en-US" sz="2800" dirty="0">
                <a:latin typeface="Book Antiqua" panose="02040602050305030304" pitchFamily="18" charset="0"/>
              </a:rPr>
              <a:t>women in the role of ‘convenient domestic slaves’, and denied them economic independence</a:t>
            </a:r>
            <a:endParaRPr lang="en-US" sz="2800" dirty="0" smtClean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Mary Wollstonecraft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92" y="1829739"/>
            <a:ext cx="3804008" cy="4647261"/>
          </a:xfrm>
        </p:spPr>
      </p:pic>
    </p:spTree>
    <p:extLst>
      <p:ext uri="{BB962C8B-B14F-4D97-AF65-F5344CB8AC3E}">
        <p14:creationId xmlns:p14="http://schemas.microsoft.com/office/powerpoint/2010/main" val="2969845440"/>
      </p:ext>
    </p:extLst>
  </p:cSld>
  <p:clrMapOvr>
    <a:masterClrMapping/>
  </p:clrMapOvr>
  <p:transition advTm="24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8200" y="1578299"/>
            <a:ext cx="4038600" cy="45526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6536" y="304800"/>
            <a:ext cx="8210264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Voltaire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6" y="1578299"/>
            <a:ext cx="4019264" cy="455262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Enlightenment thinker who used Satire to lash out at the Clergy, Aristocracy, &amp; the Government</a:t>
            </a:r>
          </a:p>
          <a:p>
            <a:endParaRPr lang="en-US" sz="2000" dirty="0" smtClean="0">
              <a:latin typeface="Book Antiqua" panose="02040602050305030304" pitchFamily="18" charset="0"/>
            </a:endParaRPr>
          </a:p>
          <a:p>
            <a:r>
              <a:rPr lang="en-US" sz="2000" dirty="0" smtClean="0">
                <a:latin typeface="Book Antiqua" panose="02040602050305030304" pitchFamily="18" charset="0"/>
              </a:rPr>
              <a:t>Huge advocate</a:t>
            </a:r>
            <a:r>
              <a:rPr lang="en-US" sz="2000" dirty="0" smtClean="0">
                <a:latin typeface="Book Antiqua" panose="02040602050305030304" pitchFamily="18" charset="0"/>
              </a:rPr>
              <a:t> </a:t>
            </a:r>
            <a:r>
              <a:rPr lang="en-US" sz="2000" dirty="0" smtClean="0">
                <a:latin typeface="Book Antiqua" panose="02040602050305030304" pitchFamily="18" charset="0"/>
              </a:rPr>
              <a:t>for Tolerance, Reason, Freedom of Religion &amp; Speech</a:t>
            </a:r>
          </a:p>
          <a:p>
            <a:endParaRPr lang="en-US" sz="2000" dirty="0">
              <a:latin typeface="Book Antiqua" panose="02040602050305030304" pitchFamily="18" charset="0"/>
            </a:endParaRPr>
          </a:p>
          <a:p>
            <a:r>
              <a:rPr lang="en-US" sz="2000" dirty="0" smtClean="0">
                <a:latin typeface="Book Antiqua" panose="02040602050305030304" pitchFamily="18" charset="0"/>
              </a:rPr>
              <a:t>Huge influence in U.S. Bill of Rights &amp; French Declaration of Man and Citizen</a:t>
            </a:r>
            <a:endParaRPr lang="en-US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981200"/>
            <a:ext cx="4038600" cy="4495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066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Simon Bolivar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495800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Led the colonies of South America to revolt against Spain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 smtClean="0">
                <a:latin typeface="Book Antiqua" panose="02040602050305030304" pitchFamily="18" charset="0"/>
              </a:rPr>
              <a:t>Believed in a Strong </a:t>
            </a:r>
            <a:r>
              <a:rPr lang="en-US" dirty="0" smtClean="0">
                <a:latin typeface="Book Antiqua" panose="02040602050305030304" pitchFamily="18" charset="0"/>
              </a:rPr>
              <a:t>Central </a:t>
            </a:r>
            <a:r>
              <a:rPr lang="en-US" dirty="0" smtClean="0">
                <a:latin typeface="Book Antiqua" panose="02040602050305030304" pitchFamily="18" charset="0"/>
              </a:rPr>
              <a:t>Government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87442"/>
            <a:ext cx="2419350" cy="3763433"/>
          </a:xfrm>
        </p:spPr>
      </p:pic>
    </p:spTree>
    <p:extLst>
      <p:ext uri="{BB962C8B-B14F-4D97-AF65-F5344CB8AC3E}">
        <p14:creationId xmlns:p14="http://schemas.microsoft.com/office/powerpoint/2010/main" val="1632807189"/>
      </p:ext>
    </p:extLst>
  </p:cSld>
  <p:clrMapOvr>
    <a:masterClrMapping/>
  </p:clrMapOvr>
  <p:transition advTm="24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600200"/>
            <a:ext cx="8229600" cy="4572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Thomas Jefferson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020421"/>
            <a:ext cx="5486400" cy="3731558"/>
          </a:xfrm>
        </p:spPr>
      </p:pic>
      <p:sp>
        <p:nvSpPr>
          <p:cNvPr id="7" name="TextBox 6"/>
          <p:cNvSpPr txBox="1"/>
          <p:nvPr/>
        </p:nvSpPr>
        <p:spPr>
          <a:xfrm>
            <a:off x="609600" y="2209800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ook Antiqua" panose="02040602050305030304" pitchFamily="18" charset="0"/>
              </a:rPr>
              <a:t>Founding Father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ook Antiqua" panose="02040602050305030304" pitchFamily="18" charset="0"/>
              </a:rPr>
              <a:t>Architect of the Declaration of Independence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Book Antiqua" panose="02040602050305030304" pitchFamily="18" charset="0"/>
              </a:rPr>
              <a:t>3</a:t>
            </a:r>
            <a:r>
              <a:rPr lang="en-US" sz="3200" baseline="30000" dirty="0" smtClean="0">
                <a:latin typeface="Book Antiqua" panose="02040602050305030304" pitchFamily="18" charset="0"/>
              </a:rPr>
              <a:t>rd</a:t>
            </a:r>
            <a:r>
              <a:rPr lang="en-US" sz="3200" dirty="0" smtClean="0">
                <a:latin typeface="Book Antiqua" panose="02040602050305030304" pitchFamily="18" charset="0"/>
              </a:rPr>
              <a:t> President of the United States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0" y="1600200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00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439908"/>
            <a:ext cx="8229600" cy="47322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28600"/>
            <a:ext cx="82296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93407"/>
            <a:ext cx="6019800" cy="33823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James Madison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" y="2036339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Founding Father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Architect of the U.S. Constitution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Chief provider of the U.S. Bill of Rights (First 10 Amendments of Constitution)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 Antiqua" panose="02040602050305030304" pitchFamily="18" charset="0"/>
              </a:rPr>
              <a:t>4</a:t>
            </a:r>
            <a:r>
              <a:rPr lang="en-US" sz="2800" baseline="30000" dirty="0" smtClean="0">
                <a:latin typeface="Book Antiqua" panose="02040602050305030304" pitchFamily="18" charset="0"/>
              </a:rPr>
              <a:t>th</a:t>
            </a:r>
            <a:r>
              <a:rPr lang="en-US" sz="2800" dirty="0" smtClean="0">
                <a:latin typeface="Book Antiqua" panose="02040602050305030304" pitchFamily="18" charset="0"/>
              </a:rPr>
              <a:t> President of the United States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5" y="1439908"/>
            <a:ext cx="1933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88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981200"/>
            <a:ext cx="4038600" cy="3886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Sir Isaac Newton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Scientist which created “Newton’s 3 Laws”</a:t>
            </a:r>
          </a:p>
          <a:p>
            <a:endParaRPr lang="en-US" dirty="0"/>
          </a:p>
          <a:p>
            <a:r>
              <a:rPr lang="en-US" dirty="0" smtClean="0"/>
              <a:t>Changed the way how we understand the Universe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660" y="1981200"/>
            <a:ext cx="3065679" cy="3886200"/>
          </a:xfrm>
        </p:spPr>
      </p:pic>
    </p:spTree>
    <p:extLst>
      <p:ext uri="{BB962C8B-B14F-4D97-AF65-F5344CB8AC3E}">
        <p14:creationId xmlns:p14="http://schemas.microsoft.com/office/powerpoint/2010/main" val="2654408818"/>
      </p:ext>
    </p:extLst>
  </p:cSld>
  <p:clrMapOvr>
    <a:masterClrMapping/>
  </p:clrMapOvr>
  <p:transition advTm="24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1829973"/>
            <a:ext cx="4038600" cy="46975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22169"/>
            <a:ext cx="4038600" cy="473103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Galileo </a:t>
            </a:r>
            <a:r>
              <a:rPr lang="en-US" sz="1600" dirty="0">
                <a:latin typeface="Book Antiqua" panose="02040602050305030304" pitchFamily="18" charset="0"/>
                <a:cs typeface="Arial" panose="020B0604020202020204" pitchFamily="34" charset="0"/>
              </a:rPr>
              <a:t>Galilei (1564–1642) </a:t>
            </a:r>
            <a:r>
              <a:rPr lang="en-US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stated </a:t>
            </a:r>
            <a:r>
              <a:rPr lang="en-US" sz="1600" dirty="0">
                <a:latin typeface="Book Antiqua" panose="02040602050305030304" pitchFamily="18" charset="0"/>
                <a:cs typeface="Arial" panose="020B0604020202020204" pitchFamily="34" charset="0"/>
              </a:rPr>
              <a:t>that the sun, not the earth, was the center of the solar </a:t>
            </a:r>
            <a:r>
              <a:rPr lang="en-US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system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dirty="0" smtClean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>
                <a:latin typeface="Book Antiqua" panose="02040602050305030304" pitchFamily="18" charset="0"/>
                <a:cs typeface="Arial" panose="020B0604020202020204" pitchFamily="34" charset="0"/>
              </a:rPr>
              <a:t>Johannes </a:t>
            </a:r>
            <a:r>
              <a:rPr lang="en-US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Kepler </a:t>
            </a:r>
            <a:r>
              <a:rPr lang="en-US" sz="1600" dirty="0">
                <a:latin typeface="Book Antiqua" panose="02040602050305030304" pitchFamily="18" charset="0"/>
                <a:cs typeface="Arial" panose="020B0604020202020204" pitchFamily="34" charset="0"/>
              </a:rPr>
              <a:t>(1571–1630) </a:t>
            </a:r>
            <a:r>
              <a:rPr lang="en-US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created laws </a:t>
            </a:r>
            <a:r>
              <a:rPr lang="en-US" sz="1600" dirty="0">
                <a:latin typeface="Book Antiqua" panose="02040602050305030304" pitchFamily="18" charset="0"/>
                <a:cs typeface="Arial" panose="020B0604020202020204" pitchFamily="34" charset="0"/>
              </a:rPr>
              <a:t>of planetary </a:t>
            </a:r>
            <a:r>
              <a:rPr lang="en-US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motion, and </a:t>
            </a:r>
            <a:r>
              <a:rPr lang="en-US" sz="1600" dirty="0">
                <a:latin typeface="Book Antiqua" panose="02040602050305030304" pitchFamily="18" charset="0"/>
                <a:cs typeface="Arial" panose="020B0604020202020204" pitchFamily="34" charset="0"/>
              </a:rPr>
              <a:t>that the planets moved in elliptical </a:t>
            </a:r>
            <a:r>
              <a:rPr lang="en-US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orbits</a:t>
            </a:r>
            <a:endParaRPr lang="en-US" sz="1600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1600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>
                <a:latin typeface="Book Antiqua" panose="02040602050305030304" pitchFamily="18" charset="0"/>
                <a:cs typeface="Arial" panose="020B0604020202020204" pitchFamily="34" charset="0"/>
              </a:rPr>
              <a:t>Francis Bacon (1561–1626) </a:t>
            </a:r>
            <a:r>
              <a:rPr lang="en-US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created the modern version of the Scientific Method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600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>
                <a:latin typeface="Book Antiqua" panose="02040602050305030304" pitchFamily="18" charset="0"/>
                <a:cs typeface="Arial" panose="020B0604020202020204" pitchFamily="34" charset="0"/>
              </a:rPr>
              <a:t>René Descartes (1596–1650), </a:t>
            </a:r>
            <a:r>
              <a:rPr lang="en-US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philosopher who said, “I </a:t>
            </a:r>
            <a:r>
              <a:rPr lang="en-US" sz="1600" dirty="0">
                <a:latin typeface="Book Antiqua" panose="02040602050305030304" pitchFamily="18" charset="0"/>
                <a:cs typeface="Arial" panose="020B0604020202020204" pitchFamily="34" charset="0"/>
              </a:rPr>
              <a:t>think, therefore I </a:t>
            </a:r>
            <a:r>
              <a:rPr lang="en-US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am” - asserting that, </a:t>
            </a:r>
            <a:r>
              <a:rPr lang="en-US" sz="1600" dirty="0">
                <a:latin typeface="Book Antiqua" panose="02040602050305030304" pitchFamily="18" charset="0"/>
                <a:cs typeface="Arial" panose="020B0604020202020204" pitchFamily="34" charset="0"/>
              </a:rPr>
              <a:t>he was at least a thinking </a:t>
            </a:r>
            <a:r>
              <a:rPr lang="en-US" sz="16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being</a:t>
            </a:r>
            <a:endParaRPr lang="en-US" sz="1600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228600"/>
            <a:ext cx="8229600" cy="144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1439536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Galileo/Kepler</a:t>
            </a:r>
            <a:br>
              <a:rPr lang="en-US" dirty="0" smtClean="0">
                <a:latin typeface="Book Antiqua" panose="02040602050305030304" pitchFamily="18" charset="0"/>
              </a:rPr>
            </a:br>
            <a:r>
              <a:rPr lang="en-US" dirty="0" smtClean="0">
                <a:latin typeface="Book Antiqua" panose="02040602050305030304" pitchFamily="18" charset="0"/>
              </a:rPr>
              <a:t>Bacon/Descartes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29973"/>
            <a:ext cx="1781339" cy="220837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7" y="1822169"/>
            <a:ext cx="1639824" cy="2216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241494"/>
            <a:ext cx="1748971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87" y="4241494"/>
            <a:ext cx="163982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8992"/>
      </p:ext>
    </p:extLst>
  </p:cSld>
  <p:clrMapOvr>
    <a:masterClrMapping/>
  </p:clrMapOvr>
  <p:transition advTm="24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749188" y="171450"/>
            <a:ext cx="4267200" cy="2971800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eaLnBrk="1" hangingPunct="1"/>
            <a:r>
              <a:rPr lang="en-US" altLang="en-US" sz="4800" dirty="0" smtClean="0">
                <a:latin typeface="Book Antiqua" panose="02040602050305030304" pitchFamily="18" charset="0"/>
              </a:rPr>
              <a:t>Origins of the French Enlightenment</a:t>
            </a:r>
          </a:p>
        </p:txBody>
      </p:sp>
      <p:pic>
        <p:nvPicPr>
          <p:cNvPr id="1126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52400"/>
            <a:ext cx="4495800" cy="30099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3581400"/>
            <a:ext cx="8839200" cy="2895600"/>
          </a:xfrm>
          <a:solidFill>
            <a:schemeClr val="bg1">
              <a:alpha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Book Antiqua" panose="02040602050305030304" pitchFamily="18" charset="0"/>
                <a:cs typeface="Arial" panose="020B0604020202020204" pitchFamily="34" charset="0"/>
              </a:rPr>
              <a:t>The roots of this French Enlightenment lay largely in resentment and discontent over the decadence of the French monarchy in the late 1600s.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Book Antiqua" panose="02040602050305030304" pitchFamily="18" charset="0"/>
                <a:cs typeface="Arial" panose="020B0604020202020204" pitchFamily="34" charset="0"/>
              </a:rPr>
              <a:t>Louis XIV and later kings were tyrannical rulers &amp; they believed their rule was a Divine Right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Book Antiqua" panose="02040602050305030304" pitchFamily="18" charset="0"/>
              </a:rPr>
              <a:t>The Scientific Revolution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  <a:solidFill>
            <a:schemeClr val="bg1">
              <a:alpha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Book Antiqua" pitchFamily="18" charset="0"/>
                <a:cs typeface="Arial" panose="020B0604020202020204" pitchFamily="34" charset="0"/>
              </a:rPr>
              <a:t>During the Scientific Revolution, European thinkers tore down the flawed set of “scientific” beliefs maintained by the Church.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Book Antiqua" pitchFamily="18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Book Antiqua" pitchFamily="18" charset="0"/>
                <a:cs typeface="Arial" panose="020B0604020202020204" pitchFamily="34" charset="0"/>
              </a:rPr>
              <a:t>Scholars sought to discover </a:t>
            </a:r>
            <a:r>
              <a:rPr lang="en-US" dirty="0" smtClean="0">
                <a:latin typeface="Book Antiqua" pitchFamily="18" charset="0"/>
              </a:rPr>
              <a:t>New </a:t>
            </a:r>
            <a:r>
              <a:rPr lang="en-US" dirty="0">
                <a:latin typeface="Book Antiqua" pitchFamily="18" charset="0"/>
              </a:rPr>
              <a:t>W</a:t>
            </a:r>
            <a:r>
              <a:rPr lang="en-US" dirty="0" smtClean="0">
                <a:latin typeface="Book Antiqua" pitchFamily="18" charset="0"/>
              </a:rPr>
              <a:t>ays </a:t>
            </a:r>
            <a:r>
              <a:rPr lang="en-US" dirty="0" smtClean="0">
                <a:latin typeface="Book Antiqua" pitchFamily="18" charset="0"/>
              </a:rPr>
              <a:t>of thinking about the natural world.  Based on observation and a willingness to </a:t>
            </a:r>
            <a:r>
              <a:rPr lang="en-US" dirty="0" smtClean="0">
                <a:latin typeface="Book Antiqua" pitchFamily="18" charset="0"/>
              </a:rPr>
              <a:t>question </a:t>
            </a:r>
            <a:r>
              <a:rPr lang="en-US" dirty="0" smtClean="0">
                <a:latin typeface="Book Antiqua" pitchFamily="18" charset="0"/>
              </a:rPr>
              <a:t>accepted beliefs.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152400"/>
            <a:ext cx="3962400" cy="990600"/>
          </a:xfrm>
          <a:solidFill>
            <a:schemeClr val="bg1">
              <a:alpha val="7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6600" dirty="0" smtClean="0">
                <a:latin typeface="Book Antiqua" panose="02040602050305030304" pitchFamily="18" charset="0"/>
              </a:rPr>
              <a:t>John Locke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381000"/>
            <a:ext cx="4800600" cy="5791200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Book Antiqua" pitchFamily="18" charset="0"/>
                <a:cs typeface="Arial" charset="0"/>
              </a:rPr>
              <a:t>He believed all humans were endowed with </a:t>
            </a:r>
            <a:r>
              <a:rPr lang="en-US" altLang="en-US" sz="2800" b="1" u="sng" dirty="0" smtClean="0">
                <a:latin typeface="Book Antiqua" pitchFamily="18" charset="0"/>
                <a:cs typeface="Arial" charset="0"/>
              </a:rPr>
              <a:t>natural </a:t>
            </a:r>
            <a:r>
              <a:rPr lang="en-US" altLang="en-US" sz="2800" b="1" u="sng" dirty="0" smtClean="0">
                <a:latin typeface="Book Antiqua" pitchFamily="18" charset="0"/>
                <a:cs typeface="Arial" charset="0"/>
              </a:rPr>
              <a:t>rights</a:t>
            </a:r>
            <a:r>
              <a:rPr lang="en-US" altLang="en-US" sz="2800" b="1" dirty="0" smtClean="0">
                <a:latin typeface="Book Antiqua" pitchFamily="18" charset="0"/>
                <a:cs typeface="Arial" charset="0"/>
              </a:rPr>
              <a:t>: </a:t>
            </a:r>
            <a:r>
              <a:rPr lang="en-US" altLang="en-US" sz="2800" dirty="0" smtClean="0">
                <a:latin typeface="Book Antiqua" pitchFamily="18" charset="0"/>
                <a:cs typeface="Arial" charset="0"/>
              </a:rPr>
              <a:t>rights you’re </a:t>
            </a:r>
            <a:r>
              <a:rPr lang="en-US" altLang="en-US" sz="2800" dirty="0" smtClean="0">
                <a:latin typeface="Book Antiqua" pitchFamily="18" charset="0"/>
                <a:cs typeface="Arial" charset="0"/>
              </a:rPr>
              <a:t>were born with.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Book Antiqu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Book Antiqua" pitchFamily="18" charset="0"/>
                <a:cs typeface="Arial" charset="0"/>
              </a:rPr>
              <a:t>People had a right to </a:t>
            </a:r>
            <a:r>
              <a:rPr lang="en-US" altLang="en-US" sz="2800" b="1" u="sng" dirty="0" smtClean="0">
                <a:latin typeface="Book Antiqua" pitchFamily="18" charset="0"/>
                <a:cs typeface="Arial" charset="0"/>
              </a:rPr>
              <a:t>Life, Liberty &amp; Property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Book Antiqu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>
                <a:latin typeface="Book Antiqua" pitchFamily="18" charset="0"/>
                <a:cs typeface="Arial" charset="0"/>
              </a:rPr>
              <a:t>Monarchs were not chosen by </a:t>
            </a:r>
            <a:r>
              <a:rPr lang="en-US" altLang="en-US" sz="2800" dirty="0" smtClean="0">
                <a:latin typeface="Book Antiqua" pitchFamily="18" charset="0"/>
                <a:cs typeface="Arial" charset="0"/>
              </a:rPr>
              <a:t>god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Book Antiqu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latin typeface="Book Antiqua" pitchFamily="18" charset="0"/>
                <a:cs typeface="Arial" charset="0"/>
              </a:rPr>
              <a:t>His ideas influenced U.S. Constitution, Declaration of Independence, &amp; French Revolution</a:t>
            </a:r>
            <a:endParaRPr lang="en-US" altLang="en-US" sz="2800" dirty="0" smtClean="0">
              <a:latin typeface="Book Antiqua" pitchFamily="18" charset="0"/>
              <a:cs typeface="Arial" charset="0"/>
            </a:endParaRPr>
          </a:p>
        </p:txBody>
      </p:sp>
      <p:pic>
        <p:nvPicPr>
          <p:cNvPr id="12292" name="Picture 5" descr="460px-Locke-John-LO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371600"/>
            <a:ext cx="3686175" cy="4800600"/>
          </a:xfrm>
          <a:noFill/>
        </p:spPr>
      </p:pic>
    </p:spTree>
  </p:cSld>
  <p:clrMapOvr>
    <a:masterClrMapping/>
  </p:clrMapOvr>
  <p:transition advTm="24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76200"/>
            <a:ext cx="4114800" cy="1600200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eaLnBrk="1" hangingPunct="1"/>
            <a:r>
              <a:rPr lang="en-US" altLang="en-US" sz="4800" dirty="0" smtClean="0">
                <a:latin typeface="Book Antiqua" panose="02040602050305030304" pitchFamily="18" charset="0"/>
              </a:rPr>
              <a:t>Baron de Montesquieu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90600"/>
            <a:ext cx="4648200" cy="4953000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r>
              <a:rPr lang="en-US" altLang="en-US" sz="2800" dirty="0" smtClean="0">
                <a:ln w="18415" cmpd="sng">
                  <a:noFill/>
                  <a:prstDash val="solid"/>
                </a:ln>
                <a:latin typeface="Book Antiqua" pitchFamily="18" charset="0"/>
                <a:cs typeface="Arial" charset="0"/>
              </a:rPr>
              <a:t>He believed in 3 Branches of </a:t>
            </a:r>
            <a:r>
              <a:rPr lang="en-US" altLang="en-US" sz="2800" dirty="0" smtClean="0">
                <a:ln w="18415" cmpd="sng">
                  <a:noFill/>
                  <a:prstDash val="solid"/>
                </a:ln>
                <a:latin typeface="Book Antiqua" pitchFamily="18" charset="0"/>
                <a:cs typeface="Arial" charset="0"/>
              </a:rPr>
              <a:t>Government for England: </a:t>
            </a:r>
            <a:endParaRPr lang="en-US" altLang="en-US" sz="2800" dirty="0" smtClean="0">
              <a:ln w="18415" cmpd="sng">
                <a:noFill/>
                <a:prstDash val="solid"/>
              </a:ln>
              <a:latin typeface="Book Antiqua" pitchFamily="18" charset="0"/>
              <a:cs typeface="Arial" charset="0"/>
            </a:endParaRPr>
          </a:p>
          <a:p>
            <a:endParaRPr lang="en-US" altLang="en-US" sz="2800" dirty="0" smtClean="0">
              <a:ln w="18415" cmpd="sng">
                <a:noFill/>
                <a:prstDash val="solid"/>
              </a:ln>
              <a:latin typeface="Book Antiqua" pitchFamily="18" charset="0"/>
              <a:cs typeface="Arial" charset="0"/>
            </a:endParaRPr>
          </a:p>
          <a:p>
            <a:r>
              <a:rPr lang="en-US" altLang="en-US" sz="2800" dirty="0" smtClean="0">
                <a:ln w="18415" cmpd="sng">
                  <a:noFill/>
                  <a:prstDash val="solid"/>
                </a:ln>
                <a:latin typeface="Book Antiqua" pitchFamily="18" charset="0"/>
                <a:cs typeface="Arial" charset="0"/>
              </a:rPr>
              <a:t>Executive (the monarch)</a:t>
            </a:r>
          </a:p>
          <a:p>
            <a:endParaRPr lang="en-US" altLang="en-US" sz="2800" dirty="0" smtClean="0">
              <a:ln w="18415" cmpd="sng">
                <a:noFill/>
                <a:prstDash val="solid"/>
              </a:ln>
              <a:latin typeface="Book Antiqua" pitchFamily="18" charset="0"/>
              <a:cs typeface="Arial" charset="0"/>
            </a:endParaRPr>
          </a:p>
          <a:p>
            <a:r>
              <a:rPr lang="en-US" altLang="en-US" sz="2800" dirty="0" smtClean="0">
                <a:ln w="18415" cmpd="sng">
                  <a:noFill/>
                  <a:prstDash val="solid"/>
                </a:ln>
                <a:latin typeface="Book Antiqua" pitchFamily="18" charset="0"/>
                <a:cs typeface="Arial" charset="0"/>
              </a:rPr>
              <a:t>Legislative (Parliament)</a:t>
            </a:r>
          </a:p>
          <a:p>
            <a:endParaRPr lang="en-US" altLang="en-US" sz="2800" dirty="0" smtClean="0">
              <a:ln w="18415" cmpd="sng">
                <a:noFill/>
                <a:prstDash val="solid"/>
              </a:ln>
              <a:latin typeface="Book Antiqua" pitchFamily="18" charset="0"/>
              <a:cs typeface="Arial" charset="0"/>
            </a:endParaRPr>
          </a:p>
          <a:p>
            <a:r>
              <a:rPr lang="en-US" altLang="en-US" sz="2800" dirty="0" smtClean="0">
                <a:ln w="18415" cmpd="sng">
                  <a:noFill/>
                  <a:prstDash val="solid"/>
                </a:ln>
                <a:latin typeface="Book Antiqua" pitchFamily="18" charset="0"/>
                <a:cs typeface="Arial" charset="0"/>
              </a:rPr>
              <a:t>Judicial (the courts of law</a:t>
            </a:r>
            <a:r>
              <a:rPr lang="en-US" altLang="en-US" sz="2800" dirty="0" smtClean="0">
                <a:ln w="18415" cmpd="sng">
                  <a:noFill/>
                  <a:prstDash val="solid"/>
                </a:ln>
                <a:latin typeface="Book Antiqua" pitchFamily="18" charset="0"/>
                <a:cs typeface="Arial" charset="0"/>
              </a:rPr>
              <a:t>)</a:t>
            </a:r>
            <a:endParaRPr lang="en-US" altLang="en-US" sz="2800" dirty="0" smtClean="0">
              <a:ln w="18415" cmpd="sng">
                <a:noFill/>
                <a:prstDash val="solid"/>
              </a:ln>
              <a:latin typeface="Book Antiqua" pitchFamily="18" charset="0"/>
              <a:cs typeface="Arial" charset="0"/>
            </a:endParaRPr>
          </a:p>
        </p:txBody>
      </p:sp>
      <p:pic>
        <p:nvPicPr>
          <p:cNvPr id="13316" name="Picture 5" descr="Charles_Montesquie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905000"/>
            <a:ext cx="3033713" cy="4575175"/>
          </a:xfrm>
          <a:noFill/>
        </p:spPr>
      </p:pic>
    </p:spTree>
  </p:cSld>
  <p:clrMapOvr>
    <a:masterClrMapping/>
  </p:clrMapOvr>
  <p:transition advTm="24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7200"/>
            <a:ext cx="82296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1676400"/>
            <a:ext cx="4114800" cy="464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800600"/>
          </a:xfrm>
        </p:spPr>
        <p:txBody>
          <a:bodyPr/>
          <a:lstStyle/>
          <a:p>
            <a:r>
              <a:rPr lang="en-US" dirty="0" smtClean="0">
                <a:latin typeface="Book Antiqua" pitchFamily="18" charset="0"/>
              </a:rPr>
              <a:t>Believed </a:t>
            </a:r>
            <a:r>
              <a:rPr lang="en-US" smtClean="0">
                <a:latin typeface="Book Antiqua" pitchFamily="18" charset="0"/>
              </a:rPr>
              <a:t>government needed </a:t>
            </a:r>
            <a:r>
              <a:rPr lang="en-US" u="sng" smtClean="0">
                <a:latin typeface="Book Antiqua" pitchFamily="18" charset="0"/>
              </a:rPr>
              <a:t>Separation </a:t>
            </a:r>
            <a:r>
              <a:rPr lang="en-US" u="sng" dirty="0" smtClean="0">
                <a:latin typeface="Book Antiqua" pitchFamily="18" charset="0"/>
              </a:rPr>
              <a:t>of Powers</a:t>
            </a:r>
          </a:p>
          <a:p>
            <a:endParaRPr lang="en-US" dirty="0" smtClean="0">
              <a:latin typeface="Book Antiqua" pitchFamily="18" charset="0"/>
            </a:endParaRPr>
          </a:p>
          <a:p>
            <a:r>
              <a:rPr lang="en-US" dirty="0" smtClean="0">
                <a:latin typeface="Book Antiqua" pitchFamily="18" charset="0"/>
              </a:rPr>
              <a:t>Each branch of government has its own set of powers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Montesquieu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" name="Content Placeholder 4" descr="Montesquie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77240" y="1981200"/>
            <a:ext cx="2580519" cy="3886200"/>
          </a:xfrm>
        </p:spPr>
      </p:pic>
    </p:spTree>
  </p:cSld>
  <p:clrMapOvr>
    <a:masterClrMapping/>
  </p:clrMapOvr>
  <p:transition advTm="24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457200"/>
            <a:ext cx="8229600" cy="99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1752600"/>
            <a:ext cx="4495800" cy="480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52600"/>
            <a:ext cx="4572000" cy="4800600"/>
          </a:xfrm>
        </p:spPr>
        <p:txBody>
          <a:bodyPr/>
          <a:lstStyle/>
          <a:p>
            <a:r>
              <a:rPr lang="en-US" altLang="en-US" sz="2800" dirty="0" smtClean="0">
                <a:latin typeface="Book Antiqua" pitchFamily="18" charset="0"/>
                <a:cs typeface="Arial" charset="0"/>
              </a:rPr>
              <a:t>Believed government should function through </a:t>
            </a:r>
            <a:r>
              <a:rPr lang="en-US" altLang="en-US" sz="2800" b="1" u="sng" dirty="0" smtClean="0">
                <a:latin typeface="Book Antiqua" pitchFamily="18" charset="0"/>
                <a:cs typeface="Arial" charset="0"/>
              </a:rPr>
              <a:t>Checks &amp; Balances</a:t>
            </a:r>
          </a:p>
          <a:p>
            <a:endParaRPr lang="en-US" altLang="en-US" sz="2800" b="1" u="sng" dirty="0" smtClean="0">
              <a:latin typeface="Book Antiqua" pitchFamily="18" charset="0"/>
              <a:cs typeface="Arial" charset="0"/>
            </a:endParaRPr>
          </a:p>
          <a:p>
            <a:r>
              <a:rPr lang="en-US" altLang="en-US" sz="2800" dirty="0" smtClean="0">
                <a:latin typeface="Book Antiqua" pitchFamily="18" charset="0"/>
                <a:cs typeface="Arial" charset="0"/>
              </a:rPr>
              <a:t>Branches of government cannot execute orders without other branches of government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Montesquieu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" name="Content Placeholder 4" descr="Montesquie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77240" y="1981200"/>
            <a:ext cx="2580519" cy="3886200"/>
          </a:xfrm>
        </p:spPr>
      </p:pic>
      <p:sp>
        <p:nvSpPr>
          <p:cNvPr id="6" name="TextBox 5"/>
          <p:cNvSpPr txBox="1"/>
          <p:nvPr/>
        </p:nvSpPr>
        <p:spPr>
          <a:xfrm>
            <a:off x="44196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advTm="24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238"/>
            <a:ext cx="3581400" cy="1630362"/>
          </a:xfrm>
          <a:solidFill>
            <a:schemeClr val="bg1">
              <a:alpha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 smtClean="0">
                <a:latin typeface="Book Antiqua" panose="02040602050305030304" pitchFamily="18" charset="0"/>
              </a:rPr>
              <a:t>Jean-Jacques Rousseau</a:t>
            </a:r>
          </a:p>
        </p:txBody>
      </p:sp>
      <p:pic>
        <p:nvPicPr>
          <p:cNvPr id="14339" name="Picture 5" descr="Jean-Jacques_Rousseau_%28painted_portrait%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905000"/>
            <a:ext cx="3511550" cy="4648200"/>
          </a:xfrm>
          <a:noFill/>
        </p:spPr>
      </p:pic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52400"/>
            <a:ext cx="4876800" cy="6477000"/>
          </a:xfrm>
          <a:solidFill>
            <a:schemeClr val="bg1">
              <a:alpha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Book Antiqua" pitchFamily="18" charset="0"/>
                <a:cs typeface="Arial" panose="020B0604020202020204" pitchFamily="34" charset="0"/>
              </a:rPr>
              <a:t>Rousseau’s </a:t>
            </a:r>
            <a:r>
              <a:rPr lang="en-US" altLang="en-US" b="1" i="1" u="sng" dirty="0" smtClean="0">
                <a:latin typeface="Book Antiqua" pitchFamily="18" charset="0"/>
                <a:cs typeface="Arial" panose="020B0604020202020204" pitchFamily="34" charset="0"/>
              </a:rPr>
              <a:t>social contract</a:t>
            </a:r>
            <a:r>
              <a:rPr lang="en-US" altLang="en-US" b="1" i="1" dirty="0" smtClean="0">
                <a:latin typeface="Book Antiqua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Book Antiqua" pitchFamily="18" charset="0"/>
                <a:cs typeface="Arial" panose="020B0604020202020204" pitchFamily="34" charset="0"/>
              </a:rPr>
              <a:t>was an agreement </a:t>
            </a:r>
            <a:r>
              <a:rPr lang="en-US" altLang="en-US" dirty="0" smtClean="0">
                <a:latin typeface="Book Antiqua" pitchFamily="18" charset="0"/>
                <a:cs typeface="Arial" panose="020B0604020202020204" pitchFamily="34" charset="0"/>
              </a:rPr>
              <a:t>between Society &amp; Government</a:t>
            </a:r>
            <a:endParaRPr lang="en-US" altLang="en-US" dirty="0" smtClean="0">
              <a:latin typeface="Book Antiqua" pitchFamily="18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altLang="en-US" dirty="0" smtClean="0">
                <a:latin typeface="Book Antiqua" pitchFamily="18" charset="0"/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Book Antiqua" pitchFamily="18" charset="0"/>
                <a:cs typeface="Arial" panose="020B0604020202020204" pitchFamily="34" charset="0"/>
              </a:rPr>
              <a:t>In Rousseau’s theory, </a:t>
            </a:r>
            <a:r>
              <a:rPr lang="en-US" altLang="en-US" b="1" i="1" dirty="0">
                <a:latin typeface="Book Antiqua" pitchFamily="18" charset="0"/>
                <a:cs typeface="Arial" panose="020B0604020202020204" pitchFamily="34" charset="0"/>
              </a:rPr>
              <a:t>G</a:t>
            </a:r>
            <a:r>
              <a:rPr lang="en-US" altLang="en-US" b="1" i="1" dirty="0" smtClean="0">
                <a:latin typeface="Book Antiqua" pitchFamily="18" charset="0"/>
                <a:cs typeface="Arial" panose="020B0604020202020204" pitchFamily="34" charset="0"/>
              </a:rPr>
              <a:t>eneral </a:t>
            </a:r>
            <a:r>
              <a:rPr lang="en-US" altLang="en-US" b="1" i="1" dirty="0">
                <a:latin typeface="Book Antiqua" pitchFamily="18" charset="0"/>
                <a:cs typeface="Arial" panose="020B0604020202020204" pitchFamily="34" charset="0"/>
              </a:rPr>
              <a:t>W</a:t>
            </a:r>
            <a:r>
              <a:rPr lang="en-US" altLang="en-US" b="1" i="1" dirty="0" smtClean="0">
                <a:latin typeface="Book Antiqua" pitchFamily="18" charset="0"/>
                <a:cs typeface="Arial" panose="020B0604020202020204" pitchFamily="34" charset="0"/>
              </a:rPr>
              <a:t>ill </a:t>
            </a:r>
            <a:r>
              <a:rPr lang="en-US" altLang="en-US" dirty="0" smtClean="0">
                <a:latin typeface="Book Antiqua" pitchFamily="18" charset="0"/>
                <a:cs typeface="Arial" panose="020B0604020202020204" pitchFamily="34" charset="0"/>
              </a:rPr>
              <a:t>represents what is best for the entire </a:t>
            </a:r>
            <a:r>
              <a:rPr lang="en-US" altLang="en-US" dirty="0" smtClean="0">
                <a:latin typeface="Book Antiqua" pitchFamily="18" charset="0"/>
                <a:cs typeface="Arial" panose="020B0604020202020204" pitchFamily="34" charset="0"/>
              </a:rPr>
              <a:t>community</a:t>
            </a:r>
            <a:endParaRPr lang="en-US" altLang="en-US" dirty="0" smtClean="0">
              <a:latin typeface="Book Antiqua" pitchFamily="18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Book Antiqua" pitchFamily="18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Book Antiqua" pitchFamily="18" charset="0"/>
                <a:cs typeface="Arial" panose="020B0604020202020204" pitchFamily="34" charset="0"/>
              </a:rPr>
              <a:t>His ideas influenced the French Revolution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60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advTm="24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676400"/>
            <a:ext cx="4038600" cy="472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4038600" cy="4724400"/>
          </a:xfrm>
        </p:spPr>
        <p:txBody>
          <a:bodyPr/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Wrote </a:t>
            </a:r>
            <a:r>
              <a:rPr lang="en-US" sz="2400" i="1" dirty="0" smtClean="0">
                <a:latin typeface="Book Antiqua" panose="02040602050305030304" pitchFamily="18" charset="0"/>
              </a:rPr>
              <a:t>Leviathan, </a:t>
            </a:r>
            <a:r>
              <a:rPr lang="en-US" sz="2400" dirty="0" smtClean="0">
                <a:latin typeface="Book Antiqua" panose="02040602050305030304" pitchFamily="18" charset="0"/>
              </a:rPr>
              <a:t>believed that Humans were </a:t>
            </a:r>
            <a:r>
              <a:rPr lang="en-US" sz="2400" u="sng" dirty="0" smtClean="0">
                <a:latin typeface="Book Antiqua" panose="02040602050305030304" pitchFamily="18" charset="0"/>
              </a:rPr>
              <a:t>naturally selfish &amp; </a:t>
            </a:r>
            <a:r>
              <a:rPr lang="en-US" sz="2400" u="sng" dirty="0" smtClean="0">
                <a:latin typeface="Book Antiqua" panose="02040602050305030304" pitchFamily="18" charset="0"/>
              </a:rPr>
              <a:t>wicked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endParaRPr lang="en-US" sz="2400" dirty="0">
              <a:latin typeface="Book Antiqua" panose="02040602050305030304" pitchFamily="18" charset="0"/>
            </a:endParaRPr>
          </a:p>
          <a:p>
            <a:r>
              <a:rPr lang="en-US" sz="2400" dirty="0" smtClean="0">
                <a:latin typeface="Book Antiqua" panose="02040602050305030304" pitchFamily="18" charset="0"/>
              </a:rPr>
              <a:t>Without </a:t>
            </a:r>
            <a:r>
              <a:rPr lang="en-US" sz="2400" dirty="0" smtClean="0">
                <a:latin typeface="Book Antiqua" panose="02040602050305030304" pitchFamily="18" charset="0"/>
              </a:rPr>
              <a:t>a strong government </a:t>
            </a:r>
            <a:r>
              <a:rPr lang="en-US" sz="2400" dirty="0" smtClean="0">
                <a:latin typeface="Book Antiqua" panose="02040602050305030304" pitchFamily="18" charset="0"/>
              </a:rPr>
              <a:t>(Monarchy) there would be “war…of every man against every man, and life would be “solitary, poor, nasty, brutish &amp; short.”</a:t>
            </a:r>
            <a:endParaRPr lang="en-US" sz="2400" i="1" dirty="0">
              <a:latin typeface="Book Antiqua" panose="0204060205030503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Thomas Hobbes</a:t>
            </a: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3861459" cy="4724400"/>
          </a:xfrm>
        </p:spPr>
      </p:pic>
    </p:spTree>
    <p:extLst>
      <p:ext uri="{BB962C8B-B14F-4D97-AF65-F5344CB8AC3E}">
        <p14:creationId xmlns:p14="http://schemas.microsoft.com/office/powerpoint/2010/main" val="2946495746"/>
      </p:ext>
    </p:extLst>
  </p:cSld>
  <p:clrMapOvr>
    <a:masterClrMapping/>
  </p:clrMapOvr>
  <p:transition advTm="24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</TotalTime>
  <Words>548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Book Antiqua</vt:lpstr>
      <vt:lpstr>Calibri</vt:lpstr>
      <vt:lpstr>Wingdings</vt:lpstr>
      <vt:lpstr>Office Theme</vt:lpstr>
      <vt:lpstr>The Enlightenment</vt:lpstr>
      <vt:lpstr>Origins of the French Enlightenment</vt:lpstr>
      <vt:lpstr>The Scientific Revolution</vt:lpstr>
      <vt:lpstr>John Locke</vt:lpstr>
      <vt:lpstr>Baron de Montesquieu</vt:lpstr>
      <vt:lpstr>Montesquieu</vt:lpstr>
      <vt:lpstr>Montesquieu</vt:lpstr>
      <vt:lpstr>Jean-Jacques Rousseau</vt:lpstr>
      <vt:lpstr>Thomas Hobbes</vt:lpstr>
      <vt:lpstr>Mary Wollstonecraft</vt:lpstr>
      <vt:lpstr>Voltaire</vt:lpstr>
      <vt:lpstr>Simon Bolivar</vt:lpstr>
      <vt:lpstr>Thomas Jefferson</vt:lpstr>
      <vt:lpstr>James Madison</vt:lpstr>
      <vt:lpstr>Sir Isaac Newton</vt:lpstr>
      <vt:lpstr>Galileo/Kepler Bacon/Descartes</vt:lpstr>
    </vt:vector>
  </TitlesOfParts>
  <Company>San Bernardino City Unified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Henry VIII</dc:title>
  <dc:creator>Arthur Amos</dc:creator>
  <cp:lastModifiedBy>Bryan A. Dowdle</cp:lastModifiedBy>
  <cp:revision>69</cp:revision>
  <dcterms:created xsi:type="dcterms:W3CDTF">2008-08-05T04:55:37Z</dcterms:created>
  <dcterms:modified xsi:type="dcterms:W3CDTF">2014-09-09T18:19:34Z</dcterms:modified>
</cp:coreProperties>
</file>