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35" r:id="rId1"/>
  </p:sldMasterIdLst>
  <p:notesMasterIdLst>
    <p:notesMasterId r:id="rId11"/>
  </p:notesMasterIdLst>
  <p:sldIdLst>
    <p:sldId id="256" r:id="rId2"/>
    <p:sldId id="273" r:id="rId3"/>
    <p:sldId id="271" r:id="rId4"/>
    <p:sldId id="262" r:id="rId5"/>
    <p:sldId id="257" r:id="rId6"/>
    <p:sldId id="259" r:id="rId7"/>
    <p:sldId id="265" r:id="rId8"/>
    <p:sldId id="267" r:id="rId9"/>
    <p:sldId id="274" r:id="rId10"/>
  </p:sldIdLst>
  <p:sldSz cx="12192000" cy="6858000"/>
  <p:notesSz cx="6858000" cy="9144000"/>
  <p:custDataLst>
    <p:tags r:id="rId1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FF99FF"/>
    <a:srgbClr val="0099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0" autoAdjust="0"/>
    <p:restoredTop sz="85765" autoAdjust="0"/>
  </p:normalViewPr>
  <p:slideViewPr>
    <p:cSldViewPr snapToGrid="0">
      <p:cViewPr>
        <p:scale>
          <a:sx n="60" d="100"/>
          <a:sy n="60" d="100"/>
        </p:scale>
        <p:origin x="96" y="786"/>
      </p:cViewPr>
      <p:guideLst>
        <p:guide orient="horz" pos="2160"/>
        <p:guide pos="3840"/>
      </p:guideLst>
    </p:cSldViewPr>
  </p:slideViewPr>
  <p:outlineViewPr>
    <p:cViewPr>
      <p:scale>
        <a:sx n="33" d="100"/>
        <a:sy n="33" d="100"/>
      </p:scale>
      <p:origin x="18" y="11929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5B7240-E3C0-4802-8F20-89434120DDA1}" type="datetimeFigureOut">
              <a:rPr lang="en-US" smtClean="0"/>
              <a:t>10/19/2014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94FE2D-D43E-456B-9848-EFDE2F8C8DA9}" type="slidenum">
              <a:rPr lang="en-US" smtClean="0"/>
              <a:t>‹#›</a:t>
            </a:fld>
            <a:endParaRPr lang="en-US"/>
          </a:p>
        </p:txBody>
      </p:sp>
    </p:spTree>
    <p:extLst>
      <p:ext uri="{BB962C8B-B14F-4D97-AF65-F5344CB8AC3E}">
        <p14:creationId xmlns:p14="http://schemas.microsoft.com/office/powerpoint/2010/main" val="2525864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94FE2D-D43E-456B-9848-EFDE2F8C8DA9}" type="slidenum">
              <a:rPr lang="en-US" smtClean="0"/>
              <a:t>3</a:t>
            </a:fld>
            <a:endParaRPr lang="en-US"/>
          </a:p>
        </p:txBody>
      </p:sp>
    </p:spTree>
    <p:extLst>
      <p:ext uri="{BB962C8B-B14F-4D97-AF65-F5344CB8AC3E}">
        <p14:creationId xmlns:p14="http://schemas.microsoft.com/office/powerpoint/2010/main" val="3720603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94FE2D-D43E-456B-9848-EFDE2F8C8DA9}" type="slidenum">
              <a:rPr lang="en-US" smtClean="0"/>
              <a:t>5</a:t>
            </a:fld>
            <a:endParaRPr lang="en-US"/>
          </a:p>
        </p:txBody>
      </p:sp>
    </p:spTree>
    <p:extLst>
      <p:ext uri="{BB962C8B-B14F-4D97-AF65-F5344CB8AC3E}">
        <p14:creationId xmlns:p14="http://schemas.microsoft.com/office/powerpoint/2010/main" val="2253105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94FE2D-D43E-456B-9848-EFDE2F8C8DA9}" type="slidenum">
              <a:rPr lang="en-US" smtClean="0"/>
              <a:t>6</a:t>
            </a:fld>
            <a:endParaRPr lang="en-US"/>
          </a:p>
        </p:txBody>
      </p:sp>
    </p:spTree>
    <p:extLst>
      <p:ext uri="{BB962C8B-B14F-4D97-AF65-F5344CB8AC3E}">
        <p14:creationId xmlns:p14="http://schemas.microsoft.com/office/powerpoint/2010/main" val="1871795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94FE2D-D43E-456B-9848-EFDE2F8C8DA9}" type="slidenum">
              <a:rPr lang="en-US" smtClean="0"/>
              <a:t>9</a:t>
            </a:fld>
            <a:endParaRPr lang="en-US"/>
          </a:p>
        </p:txBody>
      </p:sp>
    </p:spTree>
    <p:extLst>
      <p:ext uri="{BB962C8B-B14F-4D97-AF65-F5344CB8AC3E}">
        <p14:creationId xmlns:p14="http://schemas.microsoft.com/office/powerpoint/2010/main" val="24405566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586B75A-687E-405C-8A0B-8D00578BA2C3}" type="datetimeFigureOut">
              <a:rPr lang="en-US" smtClean="0"/>
              <a:pPr/>
              <a:t>10/19/2014</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635484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10/19/2014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8639437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10/19/2014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7715877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10/19/2014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5260078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10/19/2014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1882486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586B75A-687E-405C-8A0B-8D00578BA2C3}" type="datetimeFigureOut">
              <a:rPr lang="en-US" smtClean="0"/>
              <a:pPr/>
              <a:t>10/19/2014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8566279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586B75A-687E-405C-8A0B-8D00578BA2C3}" type="datetimeFigureOut">
              <a:rPr lang="en-US" smtClean="0"/>
              <a:pPr/>
              <a:t>10/19/2014</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3397774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F4E5243-F52A-4D37-9694-EB26C6C31910}" type="datetimeFigureOut">
              <a:rPr lang="en-US" smtClean="0"/>
              <a:t>10/19/2014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989015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3A77B6E1-634A-48DC-9E8B-D894023267EF}" type="datetimeFigureOut">
              <a:rPr lang="en-US" smtClean="0"/>
              <a:t>10/19/2014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56337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2D3E9E-A95C-48F2-B4BF-A71542E0BE9A}" type="datetimeFigureOut">
              <a:rPr lang="en-US" smtClean="0"/>
              <a:t>10/19/2014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29805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10/19/2014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32644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12952B5-7A2F-4CC8-B7CE-9234E21C2837}" type="datetimeFigureOut">
              <a:rPr lang="en-US" smtClean="0"/>
              <a:t>10/19/2014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80902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E1DA07A-9201-4B4B-BAF2-015AFA30F520}" type="datetimeFigureOut">
              <a:rPr lang="en-US" smtClean="0"/>
              <a:t>10/19/2014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36749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3D7E00A-486F-4252-8B1D-E32645521F49}" type="datetimeFigureOut">
              <a:rPr lang="en-US" smtClean="0"/>
              <a:t>10/19/2014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27445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smtClean="0"/>
              <a:t>10/19/2014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26218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6E2C9B-5FA2-460D-9BE7-B0812FC2A6FF}" type="datetimeFigureOut">
              <a:rPr lang="en-US" smtClean="0"/>
              <a:t>10/19/2014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24612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10/19/2014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8975777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5586B75A-687E-405C-8A0B-8D00578BA2C3}" type="datetimeFigureOut">
              <a:rPr lang="en-US" smtClean="0"/>
              <a:pPr/>
              <a:t>10/19/2014</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34429033"/>
      </p:ext>
    </p:extLst>
  </p:cSld>
  <p:clrMap bg1="dk1" tx1="lt1" bg2="dk2" tx2="lt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 id="2147483947" r:id="rId12"/>
    <p:sldLayoutId id="2147483948" r:id="rId13"/>
    <p:sldLayoutId id="2147483949" r:id="rId14"/>
    <p:sldLayoutId id="2147483950" r:id="rId15"/>
    <p:sldLayoutId id="2147483951" r:id="rId16"/>
    <p:sldLayoutId id="2147483952" r:id="rId17"/>
  </p:sldLayoutIdLst>
  <p:timing>
    <p:tnLst>
      <p:par>
        <p:cTn id="1" dur="indefinite" restart="never" nodeType="tmRoot"/>
      </p:par>
    </p:tnLst>
  </p:timing>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hyperlink" Target="http://www.google.com/imgres?imgurl=http://upload.wikimedia.org/wikipedia/commons/c/cd/JerryBrownByPhilKonstantin.jpg&amp;imgrefurl=http://en.wikipedia.org/wiki/Jerry_Brown&amp;h=2075&amp;w=1660&amp;tbnid=I48a518D5P6DlM:&amp;zoom=1&amp;q=edmund%20g%20jerry%20brown&amp;docid=CJkpUMzsretBzM&amp;ei=3lE8VI6LAYHmoATww4G4AQ&amp;tbm=isch&amp;ved=0CCkQMygLMAs&amp;iact=rc&amp;uact=3&amp;dur=702&amp;page=1&amp;start=0&amp;ndsp=17"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m/imgres?imgurl=https://secure3.convio.net/fww/images/content/pagebuilder/no_prop_one15796.gif&amp;imgrefurl=https://secure3.convio.net/fww/site/Advocacy?cmd=display&amp;page=UserAction&amp;id=1607&amp;h=225&amp;w=225&amp;tbnid=MkP9UMtV_VL4FM:&amp;zoom=1&amp;q=water%20bond%20prop&amp;docid=NycO-DIpHoEUdM&amp;ei=N2A8VJPDBYeAiwKY_oCICQ&amp;tbm=isch&amp;ved=0CCAQMygEMAQ&amp;iact=rc&amp;uact=3&amp;dur=2035&amp;page=1&amp;start=0&amp;ndsp=12"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4" y="2099733"/>
            <a:ext cx="10268949" cy="2677648"/>
          </a:xfrm>
        </p:spPr>
        <p:txBody>
          <a:bodyPr>
            <a:normAutofit fontScale="90000"/>
          </a:bodyPr>
          <a:lstStyle/>
          <a:p>
            <a:r>
              <a:rPr lang="en-US" sz="7200" b="1" dirty="0" smtClean="0">
                <a:solidFill>
                  <a:srgbClr val="FFFF00"/>
                </a:solidFill>
              </a:rPr>
              <a:t>California General Election (But we will have the Mock Election here at J Hills) </a:t>
            </a:r>
            <a:r>
              <a:rPr lang="en-US" sz="7200" b="1" dirty="0" smtClean="0">
                <a:solidFill>
                  <a:srgbClr val="FFFF00"/>
                </a:solidFill>
                <a:sym typeface="Wingdings" panose="05000000000000000000" pitchFamily="2" charset="2"/>
              </a:rPr>
              <a:t></a:t>
            </a:r>
            <a:endParaRPr lang="en-US" sz="7200" b="1" dirty="0">
              <a:solidFill>
                <a:srgbClr val="FFFF00"/>
              </a:solidFill>
            </a:endParaRPr>
          </a:p>
        </p:txBody>
      </p:sp>
      <p:sp>
        <p:nvSpPr>
          <p:cNvPr id="3" name="Subtitle 2"/>
          <p:cNvSpPr>
            <a:spLocks noGrp="1"/>
          </p:cNvSpPr>
          <p:nvPr>
            <p:ph type="subTitle" idx="1"/>
          </p:nvPr>
        </p:nvSpPr>
        <p:spPr/>
        <p:txBody>
          <a:bodyPr/>
          <a:lstStyle/>
          <a:p>
            <a:r>
              <a:rPr lang="en-US" b="1" dirty="0" smtClean="0"/>
              <a:t>When – October 22, 2014</a:t>
            </a:r>
          </a:p>
          <a:p>
            <a:r>
              <a:rPr lang="en-US" b="1" dirty="0" smtClean="0"/>
              <a:t>Where- In your homeroom class</a:t>
            </a:r>
            <a:endParaRPr lang="en-US" b="1" dirty="0"/>
          </a:p>
        </p:txBody>
      </p:sp>
    </p:spTree>
    <p:extLst>
      <p:ext uri="{BB962C8B-B14F-4D97-AF65-F5344CB8AC3E}">
        <p14:creationId xmlns:p14="http://schemas.microsoft.com/office/powerpoint/2010/main" val="22041434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4666" y="890017"/>
            <a:ext cx="10780776" cy="2456230"/>
          </a:xfrm>
        </p:spPr>
        <p:txBody>
          <a:bodyPr>
            <a:noAutofit/>
          </a:bodyPr>
          <a:lstStyle/>
          <a:p>
            <a:pPr algn="ctr"/>
            <a:r>
              <a:rPr lang="en-US" sz="4400" b="1" dirty="0" smtClean="0">
                <a:solidFill>
                  <a:srgbClr val="FFFF00"/>
                </a:solidFill>
              </a:rPr>
              <a:t>Who are the CALIFORNIA</a:t>
            </a:r>
            <a:br>
              <a:rPr lang="en-US" sz="4400" b="1" dirty="0" smtClean="0">
                <a:solidFill>
                  <a:srgbClr val="FFFF00"/>
                </a:solidFill>
              </a:rPr>
            </a:br>
            <a:r>
              <a:rPr lang="en-US" sz="4400" b="1" dirty="0" smtClean="0">
                <a:solidFill>
                  <a:srgbClr val="FFFF00"/>
                </a:solidFill>
              </a:rPr>
              <a:t> CANDIDATES to grab </a:t>
            </a:r>
            <a:br>
              <a:rPr lang="en-US" sz="4400" b="1" dirty="0" smtClean="0">
                <a:solidFill>
                  <a:srgbClr val="FFFF00"/>
                </a:solidFill>
              </a:rPr>
            </a:br>
            <a:r>
              <a:rPr lang="en-US" sz="4400" b="1" dirty="0" smtClean="0">
                <a:solidFill>
                  <a:srgbClr val="FFFF00"/>
                </a:solidFill>
              </a:rPr>
              <a:t>the GOVERNOR’S SEAT? </a:t>
            </a:r>
            <a:endParaRPr lang="en-US" sz="4400" b="1" dirty="0">
              <a:solidFill>
                <a:srgbClr val="FFFF00"/>
              </a:solidFill>
            </a:endParaRPr>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l="14705" r="14705"/>
          <a:stretch>
            <a:fillRect/>
          </a:stretch>
        </p:blipFill>
        <p:spPr>
          <a:xfrm>
            <a:off x="1671070" y="557784"/>
            <a:ext cx="3227193" cy="4572000"/>
          </a:xfrm>
        </p:spPr>
      </p:pic>
    </p:spTree>
    <p:extLst>
      <p:ext uri="{BB962C8B-B14F-4D97-AF65-F5344CB8AC3E}">
        <p14:creationId xmlns:p14="http://schemas.microsoft.com/office/powerpoint/2010/main" val="16387512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34888"/>
            <a:ext cx="12192000" cy="1658198"/>
          </a:xfrm>
        </p:spPr>
        <p:txBody>
          <a:bodyPr/>
          <a:lstStyle/>
          <a:p>
            <a:pPr algn="ctr"/>
            <a:r>
              <a:rPr lang="en-US" b="1" dirty="0" smtClean="0">
                <a:solidFill>
                  <a:srgbClr val="FFFF00"/>
                </a:solidFill>
              </a:rPr>
              <a:t>For GOVENORSHIP</a:t>
            </a:r>
            <a:r>
              <a:rPr lang="en-US" dirty="0" smtClean="0"/>
              <a:t>	</a:t>
            </a:r>
            <a:endParaRPr lang="en-US" dirty="0"/>
          </a:p>
        </p:txBody>
      </p:sp>
      <p:sp>
        <p:nvSpPr>
          <p:cNvPr id="3" name="Content Placeholder 2"/>
          <p:cNvSpPr>
            <a:spLocks noGrp="1"/>
          </p:cNvSpPr>
          <p:nvPr>
            <p:ph sz="half" idx="1"/>
          </p:nvPr>
        </p:nvSpPr>
        <p:spPr>
          <a:xfrm>
            <a:off x="213965" y="963169"/>
            <a:ext cx="4857750" cy="775644"/>
          </a:xfrm>
        </p:spPr>
        <p:txBody>
          <a:bodyPr>
            <a:noAutofit/>
          </a:bodyPr>
          <a:lstStyle/>
          <a:p>
            <a:pPr algn="ctr"/>
            <a:r>
              <a:rPr lang="en-US" sz="3200" b="1" dirty="0" smtClean="0">
                <a:solidFill>
                  <a:schemeClr val="tx1"/>
                </a:solidFill>
              </a:rPr>
              <a:t>“Jerry” Brown – Democratic </a:t>
            </a:r>
          </a:p>
          <a:p>
            <a:endParaRPr lang="en-US" sz="3200" dirty="0">
              <a:solidFill>
                <a:srgbClr val="0070C0"/>
              </a:solidFill>
            </a:endParaRPr>
          </a:p>
          <a:p>
            <a:pPr marL="0" indent="0">
              <a:buNone/>
            </a:pPr>
            <a:endParaRPr lang="en-US" sz="3200" dirty="0">
              <a:solidFill>
                <a:srgbClr val="0070C0"/>
              </a:solidFill>
            </a:endParaRPr>
          </a:p>
        </p:txBody>
      </p:sp>
      <p:sp>
        <p:nvSpPr>
          <p:cNvPr id="4" name="Content Placeholder 3"/>
          <p:cNvSpPr>
            <a:spLocks noGrp="1"/>
          </p:cNvSpPr>
          <p:nvPr>
            <p:ph sz="half" idx="2"/>
          </p:nvPr>
        </p:nvSpPr>
        <p:spPr>
          <a:xfrm>
            <a:off x="5600352" y="963169"/>
            <a:ext cx="6620256" cy="3840642"/>
          </a:xfrm>
        </p:spPr>
        <p:txBody>
          <a:bodyPr>
            <a:noAutofit/>
          </a:bodyPr>
          <a:lstStyle/>
          <a:p>
            <a:pPr algn="ctr"/>
            <a:r>
              <a:rPr lang="en-US" sz="3200" b="1" dirty="0" smtClean="0">
                <a:solidFill>
                  <a:schemeClr val="tx1"/>
                </a:solidFill>
              </a:rPr>
              <a:t>Neel Kashkari – Republican </a:t>
            </a:r>
          </a:p>
          <a:p>
            <a:endParaRPr lang="en-US" sz="3200" dirty="0">
              <a:solidFill>
                <a:schemeClr val="accent1">
                  <a:lumMod val="60000"/>
                  <a:lumOff val="40000"/>
                </a:schemeClr>
              </a:solidFill>
            </a:endParaRPr>
          </a:p>
          <a:p>
            <a:endParaRPr lang="en-US" sz="3200" dirty="0" smtClean="0">
              <a:solidFill>
                <a:schemeClr val="accent1">
                  <a:lumMod val="60000"/>
                  <a:lumOff val="40000"/>
                </a:schemeClr>
              </a:solidFill>
            </a:endParaRPr>
          </a:p>
          <a:p>
            <a:endParaRPr lang="en-US" sz="3200" dirty="0">
              <a:solidFill>
                <a:srgbClr val="DD4B39"/>
              </a:solidFill>
            </a:endParaRPr>
          </a:p>
          <a:p>
            <a:pPr marL="0" indent="0">
              <a:buNone/>
            </a:pPr>
            <a:endParaRPr lang="en-US" sz="3200" dirty="0" smtClean="0">
              <a:solidFill>
                <a:schemeClr val="accent1">
                  <a:lumMod val="60000"/>
                  <a:lumOff val="40000"/>
                </a:schemeClr>
              </a:solidFill>
            </a:endParaRPr>
          </a:p>
          <a:p>
            <a:endParaRPr lang="en-US" sz="3200" dirty="0">
              <a:solidFill>
                <a:schemeClr val="accent1">
                  <a:lumMod val="60000"/>
                  <a:lumOff val="40000"/>
                </a:schemeClr>
              </a:solidFill>
            </a:endParaRPr>
          </a:p>
          <a:p>
            <a:pPr marL="0" indent="0">
              <a:buNone/>
            </a:pPr>
            <a:r>
              <a:rPr lang="en-US" sz="2500" b="1" dirty="0" smtClean="0">
                <a:solidFill>
                  <a:schemeClr val="tx1"/>
                </a:solidFill>
              </a:rPr>
              <a:t>A </a:t>
            </a:r>
            <a:r>
              <a:rPr lang="en-US" sz="2500" b="1" dirty="0">
                <a:solidFill>
                  <a:schemeClr val="tx1"/>
                </a:solidFill>
              </a:rPr>
              <a:t>banker by trade, Kashkari served as Assistant U.S. Secretary of the Treasury for Financial Stability from October 2008 to May 2009. He currently works as an investment firm </a:t>
            </a:r>
            <a:r>
              <a:rPr lang="en-US" sz="2500" b="1" dirty="0" smtClean="0">
                <a:solidFill>
                  <a:schemeClr val="tx1"/>
                </a:solidFill>
              </a:rPr>
              <a:t>execu</a:t>
            </a:r>
            <a:r>
              <a:rPr lang="en-US" sz="2500" dirty="0" smtClean="0">
                <a:solidFill>
                  <a:schemeClr val="tx1"/>
                </a:solidFill>
              </a:rPr>
              <a:t>tive.</a:t>
            </a:r>
          </a:p>
        </p:txBody>
      </p:sp>
      <p:sp>
        <p:nvSpPr>
          <p:cNvPr id="5" name="TextBox 4"/>
          <p:cNvSpPr txBox="1"/>
          <p:nvPr/>
        </p:nvSpPr>
        <p:spPr>
          <a:xfrm>
            <a:off x="1" y="4732435"/>
            <a:ext cx="5776910" cy="1815882"/>
          </a:xfrm>
          <a:prstGeom prst="rect">
            <a:avLst/>
          </a:prstGeom>
          <a:noFill/>
        </p:spPr>
        <p:txBody>
          <a:bodyPr wrap="square" rtlCol="0">
            <a:spAutoFit/>
          </a:bodyPr>
          <a:lstStyle/>
          <a:p>
            <a:pPr algn="ctr"/>
            <a:r>
              <a:rPr lang="en-US" sz="2800" b="1" dirty="0" smtClean="0"/>
              <a:t>Current California governor since January </a:t>
            </a:r>
            <a:r>
              <a:rPr lang="en-US" sz="2800" b="1" dirty="0"/>
              <a:t>3, 2011. </a:t>
            </a:r>
            <a:r>
              <a:rPr lang="en-US" sz="2800" b="1" dirty="0" smtClean="0"/>
              <a:t>He had been previously elected </a:t>
            </a:r>
            <a:r>
              <a:rPr lang="en-US" sz="2800" b="1" dirty="0"/>
              <a:t>governor in 1974 and </a:t>
            </a:r>
            <a:r>
              <a:rPr lang="en-US" sz="2800" b="1" dirty="0" smtClean="0"/>
              <a:t>had served </a:t>
            </a:r>
            <a:r>
              <a:rPr lang="en-US" sz="2800" b="1" dirty="0"/>
              <a:t>two </a:t>
            </a:r>
            <a:r>
              <a:rPr lang="en-US" sz="2800" b="1" dirty="0" smtClean="0"/>
              <a:t>terms</a:t>
            </a:r>
            <a:endParaRPr lang="en-US" sz="2800" b="1" dirty="0"/>
          </a:p>
        </p:txBody>
      </p:sp>
      <p:pic>
        <p:nvPicPr>
          <p:cNvPr id="7" name="Picture 6"/>
          <p:cNvPicPr>
            <a:picLocks noChangeAspect="1"/>
          </p:cNvPicPr>
          <p:nvPr/>
        </p:nvPicPr>
        <p:blipFill>
          <a:blip r:embed="rId3"/>
          <a:stretch>
            <a:fillRect/>
          </a:stretch>
        </p:blipFill>
        <p:spPr>
          <a:xfrm>
            <a:off x="7130762" y="1429709"/>
            <a:ext cx="2969914" cy="3302726"/>
          </a:xfrm>
          <a:prstGeom prst="rect">
            <a:avLst/>
          </a:prstGeom>
        </p:spPr>
      </p:pic>
      <p:pic>
        <p:nvPicPr>
          <p:cNvPr id="1028" name="Picture 4" descr="http://t2.gstatic.com/images?q=tbn:ANd9GcSXqP2LU3JEj-UzfBEE-XudXzJbrDrHlY3a-Nr1WY4wK7USfVOI0w:upload.wikimedia.org/wikipedia/commons/c/cd/JerryBrownByPhilKonstantin.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517" y="1501085"/>
            <a:ext cx="3706368" cy="334091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5549792" y="929640"/>
            <a:ext cx="0" cy="592836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6201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355" y="687894"/>
            <a:ext cx="10780776" cy="613283"/>
          </a:xfrm>
        </p:spPr>
        <p:txBody>
          <a:bodyPr>
            <a:noAutofit/>
          </a:bodyPr>
          <a:lstStyle/>
          <a:p>
            <a:pPr algn="ctr"/>
            <a:r>
              <a:rPr lang="en-US" sz="4800" b="1" dirty="0" smtClean="0">
                <a:solidFill>
                  <a:srgbClr val="FFFF00"/>
                </a:solidFill>
              </a:rPr>
              <a:t>PROPOSITION SUMMARIES</a:t>
            </a:r>
            <a:endParaRPr lang="en-US" sz="4800" b="1" dirty="0">
              <a:solidFill>
                <a:srgbClr val="FFFF00"/>
              </a:solidFill>
            </a:endParaRP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4705" r="14705"/>
          <a:stretch>
            <a:fillRect/>
          </a:stretch>
        </p:blipFill>
        <p:spPr/>
      </p:pic>
      <p:sp>
        <p:nvSpPr>
          <p:cNvPr id="3" name="TextBox 2"/>
          <p:cNvSpPr txBox="1"/>
          <p:nvPr/>
        </p:nvSpPr>
        <p:spPr>
          <a:xfrm>
            <a:off x="1328928" y="1853184"/>
            <a:ext cx="4328160" cy="2800767"/>
          </a:xfrm>
          <a:prstGeom prst="rect">
            <a:avLst/>
          </a:prstGeom>
          <a:noFill/>
        </p:spPr>
        <p:txBody>
          <a:bodyPr wrap="square" rtlCol="0">
            <a:spAutoFit/>
          </a:bodyPr>
          <a:lstStyle/>
          <a:p>
            <a:r>
              <a:rPr lang="en-US" sz="8800" dirty="0" smtClean="0"/>
              <a:t>1,  2, 46 and </a:t>
            </a:r>
            <a:r>
              <a:rPr lang="en-US" sz="8800" dirty="0" smtClean="0"/>
              <a:t>47</a:t>
            </a:r>
            <a:endParaRPr lang="en-US" sz="8800" dirty="0"/>
          </a:p>
        </p:txBody>
      </p:sp>
    </p:spTree>
    <p:extLst>
      <p:ext uri="{BB962C8B-B14F-4D97-AF65-F5344CB8AC3E}">
        <p14:creationId xmlns:p14="http://schemas.microsoft.com/office/powerpoint/2010/main" val="6961698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3" y="198195"/>
            <a:ext cx="11171422" cy="1713731"/>
          </a:xfrm>
        </p:spPr>
        <p:txBody>
          <a:bodyPr>
            <a:normAutofit fontScale="90000"/>
          </a:bodyPr>
          <a:lstStyle/>
          <a:p>
            <a:r>
              <a:rPr lang="en-US" b="1" dirty="0" smtClean="0">
                <a:solidFill>
                  <a:srgbClr val="00B0F0"/>
                </a:solidFill>
              </a:rPr>
              <a:t>                           Prop 1 – Water Bond</a:t>
            </a:r>
            <a:r>
              <a:rPr lang="en-US" dirty="0" smtClean="0"/>
              <a:t/>
            </a:r>
            <a:br>
              <a:rPr lang="en-US" dirty="0" smtClean="0"/>
            </a:br>
            <a:r>
              <a:rPr lang="en-US" sz="3100" b="1" dirty="0">
                <a:solidFill>
                  <a:srgbClr val="FFFF00"/>
                </a:solidFill>
              </a:rPr>
              <a:t>Authorizes $7.54 billions in bonds for state water supply projects for things such as water storage, ecosystem and watershed protection and restoration, and drinking water protection.</a:t>
            </a:r>
          </a:p>
        </p:txBody>
      </p:sp>
      <p:sp>
        <p:nvSpPr>
          <p:cNvPr id="5" name="Content Placeholder 4"/>
          <p:cNvSpPr>
            <a:spLocks noGrp="1"/>
          </p:cNvSpPr>
          <p:nvPr>
            <p:ph sz="half" idx="1"/>
          </p:nvPr>
        </p:nvSpPr>
        <p:spPr>
          <a:xfrm>
            <a:off x="-85344" y="2174018"/>
            <a:ext cx="5247806" cy="4316705"/>
          </a:xfrm>
        </p:spPr>
        <p:txBody>
          <a:bodyPr>
            <a:normAutofit fontScale="32500" lnSpcReduction="20000"/>
          </a:bodyPr>
          <a:lstStyle/>
          <a:p>
            <a:r>
              <a:rPr lang="en-US" sz="8000" b="1" dirty="0" smtClean="0">
                <a:solidFill>
                  <a:srgbClr val="00B050"/>
                </a:solidFill>
              </a:rPr>
              <a:t>PRO – provides reliable </a:t>
            </a:r>
            <a:r>
              <a:rPr lang="en-US" sz="8000" b="1" dirty="0">
                <a:solidFill>
                  <a:srgbClr val="00B050"/>
                </a:solidFill>
              </a:rPr>
              <a:t>supply of water for farms, businesses &amp; communities, especially during droughts.  It supports economic growth &amp; protects the environment.  It is organized and is guided by a understandable state water plan and does NOT raise taxes.</a:t>
            </a:r>
          </a:p>
          <a:p>
            <a:endParaRPr lang="en-US" dirty="0"/>
          </a:p>
        </p:txBody>
      </p:sp>
      <p:sp>
        <p:nvSpPr>
          <p:cNvPr id="6" name="Content Placeholder 5"/>
          <p:cNvSpPr>
            <a:spLocks noGrp="1"/>
          </p:cNvSpPr>
          <p:nvPr>
            <p:ph sz="half" idx="2"/>
          </p:nvPr>
        </p:nvSpPr>
        <p:spPr>
          <a:xfrm>
            <a:off x="5162461" y="1911926"/>
            <a:ext cx="6970983" cy="3767328"/>
          </a:xfrm>
        </p:spPr>
        <p:txBody>
          <a:bodyPr>
            <a:noAutofit/>
          </a:bodyPr>
          <a:lstStyle/>
          <a:p>
            <a:r>
              <a:rPr lang="en-US" sz="2400" b="1" dirty="0" smtClean="0">
                <a:solidFill>
                  <a:schemeClr val="accent1">
                    <a:lumMod val="60000"/>
                    <a:lumOff val="40000"/>
                  </a:schemeClr>
                </a:solidFill>
              </a:rPr>
              <a:t>CON </a:t>
            </a:r>
            <a:r>
              <a:rPr lang="en-US" sz="2400" b="1" dirty="0">
                <a:solidFill>
                  <a:schemeClr val="accent1">
                    <a:lumMod val="60000"/>
                    <a:lumOff val="40000"/>
                  </a:schemeClr>
                </a:solidFill>
              </a:rPr>
              <a:t>– California can’t afford Prop. 1’s misplaced spending.  D</a:t>
            </a:r>
            <a:r>
              <a:rPr lang="en-US" sz="2400" b="1" dirty="0" smtClean="0">
                <a:solidFill>
                  <a:schemeClr val="accent1">
                    <a:lumMod val="60000"/>
                    <a:lumOff val="40000"/>
                  </a:schemeClr>
                </a:solidFill>
              </a:rPr>
              <a:t>oes </a:t>
            </a:r>
            <a:r>
              <a:rPr lang="en-US" sz="2400" b="1" dirty="0">
                <a:solidFill>
                  <a:schemeClr val="accent1">
                    <a:lumMod val="60000"/>
                    <a:lumOff val="40000"/>
                  </a:schemeClr>
                </a:solidFill>
              </a:rPr>
              <a:t>little to relieve the drought or improve regional water self-sufficiency.  It threatens our rivers &amp; streams.  Private water users won’t pay for these dams; taxpayers shouldn’t either.  Prop. 1 drains funding for schools, health care, roads, &amp; public safety</a:t>
            </a:r>
            <a:r>
              <a:rPr lang="en-US" sz="2400" b="1" dirty="0" smtClean="0">
                <a:solidFill>
                  <a:schemeClr val="accent1">
                    <a:lumMod val="60000"/>
                    <a:lumOff val="40000"/>
                  </a:schemeClr>
                </a:solidFill>
              </a:rPr>
              <a:t>.</a:t>
            </a:r>
            <a:endParaRPr lang="en-US" sz="2400" b="1" dirty="0">
              <a:solidFill>
                <a:schemeClr val="accent1">
                  <a:lumMod val="60000"/>
                  <a:lumOff val="40000"/>
                </a:schemeClr>
              </a:solidFill>
            </a:endParaRPr>
          </a:p>
        </p:txBody>
      </p:sp>
      <p:sp>
        <p:nvSpPr>
          <p:cNvPr id="7" name="TextBox 6"/>
          <p:cNvSpPr txBox="1"/>
          <p:nvPr/>
        </p:nvSpPr>
        <p:spPr>
          <a:xfrm>
            <a:off x="4243213" y="5657671"/>
            <a:ext cx="3243072" cy="1200329"/>
          </a:xfrm>
          <a:prstGeom prst="rect">
            <a:avLst/>
          </a:prstGeom>
          <a:noFill/>
        </p:spPr>
        <p:txBody>
          <a:bodyPr wrap="square" rtlCol="0">
            <a:spAutoFit/>
          </a:bodyPr>
          <a:lstStyle/>
          <a:p>
            <a:pPr algn="ctr"/>
            <a:r>
              <a:rPr lang="en-US" sz="2400" b="1" dirty="0" smtClean="0"/>
              <a:t> Both DEMOCRATS &amp; REPUBLICANS support PROP 1</a:t>
            </a:r>
            <a:endParaRPr lang="en-US" sz="2400" b="1" dirty="0"/>
          </a:p>
        </p:txBody>
      </p:sp>
      <p:pic>
        <p:nvPicPr>
          <p:cNvPr id="1026" name="Picture 2" descr="http://t1.gstatic.com/images?q=tbn:ANd9GcSVTmXTMpceHyPv5wzbR0axeCytTTCI83mtf3coyi7uRNzzlVTu:https://secure3.convio.net/fww/images/content/pagebuilder/no_prop_one15796.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14145" y="5032666"/>
            <a:ext cx="1714500" cy="17145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5963" y="5059661"/>
            <a:ext cx="3065350" cy="1798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7719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95" y="282017"/>
            <a:ext cx="12072905" cy="1658198"/>
          </a:xfrm>
        </p:spPr>
        <p:txBody>
          <a:bodyPr>
            <a:normAutofit fontScale="90000"/>
          </a:bodyPr>
          <a:lstStyle/>
          <a:p>
            <a:r>
              <a:rPr lang="en-US" b="1" dirty="0" smtClean="0">
                <a:solidFill>
                  <a:srgbClr val="92D050"/>
                </a:solidFill>
              </a:rPr>
              <a:t>      Prop 2 – State Budget Stabilization Acct.</a:t>
            </a:r>
            <a:r>
              <a:rPr lang="en-US" dirty="0" smtClean="0"/>
              <a:t/>
            </a:r>
            <a:br>
              <a:rPr lang="en-US" dirty="0" smtClean="0"/>
            </a:br>
            <a:r>
              <a:rPr lang="en-US" sz="3100" b="1" dirty="0">
                <a:solidFill>
                  <a:srgbClr val="FFFF00"/>
                </a:solidFill>
              </a:rPr>
              <a:t>Requires annual transfers of state general fund incomes to budget stabilizing account. Requires </a:t>
            </a:r>
            <a:r>
              <a:rPr lang="en-US" sz="3100" b="1" dirty="0" smtClean="0">
                <a:solidFill>
                  <a:srgbClr val="FFFF00"/>
                </a:solidFill>
              </a:rPr>
              <a:t>half the </a:t>
            </a:r>
            <a:r>
              <a:rPr lang="en-US" sz="3100" b="1" dirty="0">
                <a:solidFill>
                  <a:srgbClr val="FFFF00"/>
                </a:solidFill>
              </a:rPr>
              <a:t>incomes be used to repay state debts. Using </a:t>
            </a:r>
            <a:r>
              <a:rPr lang="en-US" sz="3100" b="1" dirty="0" smtClean="0">
                <a:solidFill>
                  <a:srgbClr val="FFFF00"/>
                </a:solidFill>
              </a:rPr>
              <a:t>remaining </a:t>
            </a:r>
            <a:r>
              <a:rPr lang="en-US" sz="3100" b="1" dirty="0">
                <a:solidFill>
                  <a:srgbClr val="FFFF00"/>
                </a:solidFill>
              </a:rPr>
              <a:t>funds for </a:t>
            </a:r>
            <a:r>
              <a:rPr lang="en-US" sz="3100" b="1" dirty="0" smtClean="0">
                <a:solidFill>
                  <a:srgbClr val="FFFF00"/>
                </a:solidFill>
              </a:rPr>
              <a:t>emergencies </a:t>
            </a:r>
            <a:r>
              <a:rPr lang="en-US" sz="3100" b="1" dirty="0">
                <a:solidFill>
                  <a:srgbClr val="FFFF00"/>
                </a:solidFill>
              </a:rPr>
              <a:t>or government spending rather than business or individual spending is limited.</a:t>
            </a:r>
          </a:p>
        </p:txBody>
      </p:sp>
      <p:sp>
        <p:nvSpPr>
          <p:cNvPr id="5" name="Content Placeholder 4"/>
          <p:cNvSpPr>
            <a:spLocks noGrp="1"/>
          </p:cNvSpPr>
          <p:nvPr>
            <p:ph sz="half" idx="1"/>
          </p:nvPr>
        </p:nvSpPr>
        <p:spPr>
          <a:xfrm>
            <a:off x="-59674" y="2319276"/>
            <a:ext cx="5131545" cy="4422899"/>
          </a:xfrm>
        </p:spPr>
        <p:txBody>
          <a:bodyPr>
            <a:normAutofit fontScale="92500"/>
          </a:bodyPr>
          <a:lstStyle/>
          <a:p>
            <a:r>
              <a:rPr lang="en-US" sz="2700" b="1" dirty="0">
                <a:solidFill>
                  <a:srgbClr val="00B050"/>
                </a:solidFill>
              </a:rPr>
              <a:t>PRO – Prop 2 </a:t>
            </a:r>
            <a:r>
              <a:rPr lang="en-US" sz="2700" b="1" dirty="0" smtClean="0">
                <a:solidFill>
                  <a:srgbClr val="00B050"/>
                </a:solidFill>
              </a:rPr>
              <a:t>creates </a:t>
            </a:r>
            <a:r>
              <a:rPr lang="en-US" sz="2700" b="1" dirty="0">
                <a:solidFill>
                  <a:srgbClr val="00B050"/>
                </a:solidFill>
              </a:rPr>
              <a:t>a STRONG RAINY DAY FUND in the State Constitution that will force the Legislature &amp; Governor to save money &amp; pay down debts, which will shield TAXPAYERS from UNNECESSARY TAX INCREASES &amp; PROTECT SCHOOLS from devastating cuts. </a:t>
            </a:r>
            <a:endParaRPr lang="en-US" sz="2700" dirty="0">
              <a:solidFill>
                <a:srgbClr val="00B050"/>
              </a:solidFill>
            </a:endParaRPr>
          </a:p>
        </p:txBody>
      </p:sp>
      <p:sp>
        <p:nvSpPr>
          <p:cNvPr id="6" name="Content Placeholder 5"/>
          <p:cNvSpPr>
            <a:spLocks noGrp="1"/>
          </p:cNvSpPr>
          <p:nvPr>
            <p:ph sz="half" idx="2"/>
          </p:nvPr>
        </p:nvSpPr>
        <p:spPr>
          <a:xfrm>
            <a:off x="7330663" y="2348823"/>
            <a:ext cx="4663440" cy="4275160"/>
          </a:xfrm>
        </p:spPr>
        <p:txBody>
          <a:bodyPr>
            <a:normAutofit fontScale="92500"/>
          </a:bodyPr>
          <a:lstStyle/>
          <a:p>
            <a:r>
              <a:rPr lang="en-US" sz="2800" b="1" dirty="0">
                <a:solidFill>
                  <a:schemeClr val="accent1">
                    <a:lumMod val="60000"/>
                    <a:lumOff val="40000"/>
                  </a:schemeClr>
                </a:solidFill>
              </a:rPr>
              <a:t>CON – Vote NO on 2 to PROTECT SCHOOLS.  Prop 2 hides a DANGEROUS financial time bomb that will LIMIT districts’ ability to save.  Prop 2 helps to keep California ranked 50th in the nation in per pupil spending. </a:t>
            </a:r>
          </a:p>
        </p:txBody>
      </p:sp>
      <p:sp>
        <p:nvSpPr>
          <p:cNvPr id="7" name="TextBox 6"/>
          <p:cNvSpPr txBox="1"/>
          <p:nvPr/>
        </p:nvSpPr>
        <p:spPr>
          <a:xfrm>
            <a:off x="4782535" y="5608320"/>
            <a:ext cx="2548128" cy="1015663"/>
          </a:xfrm>
          <a:prstGeom prst="rect">
            <a:avLst/>
          </a:prstGeom>
          <a:noFill/>
        </p:spPr>
        <p:txBody>
          <a:bodyPr wrap="square" rtlCol="0">
            <a:spAutoFit/>
          </a:bodyPr>
          <a:lstStyle/>
          <a:p>
            <a:pPr algn="ctr"/>
            <a:r>
              <a:rPr lang="en-US" sz="2000" b="1" dirty="0" smtClean="0"/>
              <a:t>Both DEMOCRATS </a:t>
            </a:r>
            <a:r>
              <a:rPr lang="en-US" sz="2000" b="1" dirty="0"/>
              <a:t>&amp; </a:t>
            </a:r>
            <a:r>
              <a:rPr lang="en-US" sz="2000" b="1" dirty="0" smtClean="0"/>
              <a:t>REPUBLICANS </a:t>
            </a:r>
            <a:r>
              <a:rPr lang="en-US" sz="2000" b="1" dirty="0"/>
              <a:t>SUPPORT Prop 2</a:t>
            </a:r>
          </a:p>
        </p:txBody>
      </p:sp>
    </p:spTree>
    <p:extLst>
      <p:ext uri="{BB962C8B-B14F-4D97-AF65-F5344CB8AC3E}">
        <p14:creationId xmlns:p14="http://schemas.microsoft.com/office/powerpoint/2010/main" val="36210850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36" y="270932"/>
            <a:ext cx="12886944" cy="1744903"/>
          </a:xfrm>
        </p:spPr>
        <p:txBody>
          <a:bodyPr>
            <a:normAutofit fontScale="90000"/>
          </a:bodyPr>
          <a:lstStyle/>
          <a:p>
            <a:r>
              <a:rPr lang="en-US" b="1" dirty="0" smtClean="0">
                <a:solidFill>
                  <a:srgbClr val="FFC000"/>
                </a:solidFill>
              </a:rPr>
              <a:t>      Prop 46 – Drug &amp; Alcohol Testing of Doctors</a:t>
            </a:r>
            <a:r>
              <a:rPr lang="en-US" dirty="0" smtClean="0"/>
              <a:t/>
            </a:r>
            <a:br>
              <a:rPr lang="en-US" dirty="0" smtClean="0"/>
            </a:br>
            <a:r>
              <a:rPr lang="en-US" sz="3100" b="1" dirty="0" smtClean="0">
                <a:solidFill>
                  <a:srgbClr val="FFFF00"/>
                </a:solidFill>
              </a:rPr>
              <a:t>Requires drug testing of doctors.  Requires review of statewide prescription database before prescribing controlled substances.  Increases $250,000 pain/suffering limit in medical negligence lawsuits for inflation.</a:t>
            </a:r>
            <a:endParaRPr lang="en-US" sz="3100" b="1" dirty="0">
              <a:solidFill>
                <a:srgbClr val="FFFF00"/>
              </a:solidFill>
            </a:endParaRPr>
          </a:p>
        </p:txBody>
      </p:sp>
      <p:sp>
        <p:nvSpPr>
          <p:cNvPr id="5" name="Content Placeholder 4"/>
          <p:cNvSpPr>
            <a:spLocks noGrp="1"/>
          </p:cNvSpPr>
          <p:nvPr>
            <p:ph sz="half" idx="1"/>
          </p:nvPr>
        </p:nvSpPr>
        <p:spPr>
          <a:xfrm>
            <a:off x="-231648" y="2184293"/>
            <a:ext cx="5728636" cy="3767328"/>
          </a:xfrm>
        </p:spPr>
        <p:txBody>
          <a:bodyPr>
            <a:normAutofit fontScale="55000" lnSpcReduction="20000"/>
          </a:bodyPr>
          <a:lstStyle/>
          <a:p>
            <a:r>
              <a:rPr lang="en-US" sz="4500" b="1" dirty="0">
                <a:solidFill>
                  <a:srgbClr val="00B050"/>
                </a:solidFill>
              </a:rPr>
              <a:t>PRO – 46 saves lives.  P</a:t>
            </a:r>
            <a:r>
              <a:rPr lang="en-US" sz="4500" b="1" dirty="0" smtClean="0">
                <a:solidFill>
                  <a:srgbClr val="00B050"/>
                </a:solidFill>
              </a:rPr>
              <a:t>revents </a:t>
            </a:r>
            <a:r>
              <a:rPr lang="en-US" sz="4500" b="1" dirty="0">
                <a:solidFill>
                  <a:srgbClr val="00B050"/>
                </a:solidFill>
              </a:rPr>
              <a:t>substance abuse by doctors &amp; patients &amp; holds negligent doctors accountable.  Estimates show 18% of health professionals have an abuse problem in their lifetimes.  Medical </a:t>
            </a:r>
            <a:r>
              <a:rPr lang="en-US" sz="4500" b="1" dirty="0" smtClean="0">
                <a:solidFill>
                  <a:srgbClr val="00B050"/>
                </a:solidFill>
              </a:rPr>
              <a:t>carelessness </a:t>
            </a:r>
            <a:r>
              <a:rPr lang="en-US" sz="4500" b="1" dirty="0">
                <a:solidFill>
                  <a:srgbClr val="00B050"/>
                </a:solidFill>
              </a:rPr>
              <a:t>is </a:t>
            </a:r>
            <a:r>
              <a:rPr lang="en-US" sz="4500" b="1" dirty="0" smtClean="0">
                <a:solidFill>
                  <a:srgbClr val="00B050"/>
                </a:solidFill>
              </a:rPr>
              <a:t>the US’ 3</a:t>
            </a:r>
            <a:r>
              <a:rPr lang="en-US" sz="4500" b="1" baseline="30000" dirty="0" smtClean="0">
                <a:solidFill>
                  <a:srgbClr val="00B050"/>
                </a:solidFill>
              </a:rPr>
              <a:t>rd</a:t>
            </a:r>
            <a:r>
              <a:rPr lang="en-US" sz="4500" b="1" dirty="0" smtClean="0">
                <a:solidFill>
                  <a:srgbClr val="00B050"/>
                </a:solidFill>
              </a:rPr>
              <a:t>  </a:t>
            </a:r>
            <a:r>
              <a:rPr lang="en-US" sz="4500" b="1" dirty="0">
                <a:solidFill>
                  <a:srgbClr val="00B050"/>
                </a:solidFill>
              </a:rPr>
              <a:t>largest cause of death.  Prescription drug overdoses are epidemic. </a:t>
            </a:r>
          </a:p>
          <a:p>
            <a:endParaRPr lang="en-US" dirty="0"/>
          </a:p>
        </p:txBody>
      </p:sp>
      <p:sp>
        <p:nvSpPr>
          <p:cNvPr id="6" name="Content Placeholder 5"/>
          <p:cNvSpPr>
            <a:spLocks noGrp="1"/>
          </p:cNvSpPr>
          <p:nvPr>
            <p:ph sz="half" idx="2"/>
          </p:nvPr>
        </p:nvSpPr>
        <p:spPr>
          <a:xfrm>
            <a:off x="5583936" y="2178370"/>
            <a:ext cx="5403334" cy="3767328"/>
          </a:xfrm>
        </p:spPr>
        <p:txBody>
          <a:bodyPr>
            <a:normAutofit fontScale="55000" lnSpcReduction="20000"/>
          </a:bodyPr>
          <a:lstStyle/>
          <a:p>
            <a:r>
              <a:rPr lang="en-US" sz="4400" b="1" dirty="0">
                <a:solidFill>
                  <a:schemeClr val="accent1">
                    <a:lumMod val="60000"/>
                    <a:lumOff val="40000"/>
                  </a:schemeClr>
                </a:solidFill>
              </a:rPr>
              <a:t>CON – Trial lawyers wrote: Prop 46 to make millions from medical error lawsuits.  We will pay, &amp; could lose our trusted doctors – as many doctors &amp; specialists are forced to leave California, moving to states with more affordable medical-liability insurance.  Protect your wallet &amp; access to healthcare. </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6484" y="5194041"/>
            <a:ext cx="3625516" cy="1812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948" y="5354686"/>
            <a:ext cx="4375985" cy="1503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23990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488" y="0"/>
            <a:ext cx="11448288" cy="2399531"/>
          </a:xfrm>
        </p:spPr>
        <p:txBody>
          <a:bodyPr>
            <a:normAutofit fontScale="90000"/>
          </a:bodyPr>
          <a:lstStyle/>
          <a:p>
            <a:r>
              <a:rPr lang="en-US" b="1" dirty="0" smtClean="0">
                <a:solidFill>
                  <a:srgbClr val="009900"/>
                </a:solidFill>
              </a:rPr>
              <a:t>   Prop 47 – Criminal Sentences. Minor Penalties</a:t>
            </a:r>
            <a:r>
              <a:rPr lang="en-US" dirty="0" smtClean="0"/>
              <a:t/>
            </a:r>
            <a:br>
              <a:rPr lang="en-US" dirty="0" smtClean="0"/>
            </a:br>
            <a:r>
              <a:rPr lang="en-US" sz="3100" b="1" dirty="0" smtClean="0">
                <a:solidFill>
                  <a:srgbClr val="FFFF00"/>
                </a:solidFill>
              </a:rPr>
              <a:t>Requires minor sentence instead of felony for certain drug &amp; property offenses.  Not accessible  to persons with prior conviction for serious or violent crime &amp; registered sex offenders. </a:t>
            </a:r>
            <a:endParaRPr lang="en-US" sz="3100" b="1" dirty="0">
              <a:solidFill>
                <a:srgbClr val="FFFF00"/>
              </a:solidFill>
            </a:endParaRPr>
          </a:p>
        </p:txBody>
      </p:sp>
      <p:sp>
        <p:nvSpPr>
          <p:cNvPr id="5" name="Content Placeholder 4"/>
          <p:cNvSpPr>
            <a:spLocks noGrp="1"/>
          </p:cNvSpPr>
          <p:nvPr>
            <p:ph sz="half" idx="1"/>
          </p:nvPr>
        </p:nvSpPr>
        <p:spPr>
          <a:xfrm>
            <a:off x="219457" y="2373439"/>
            <a:ext cx="6124430" cy="4185857"/>
          </a:xfrm>
        </p:spPr>
        <p:txBody>
          <a:bodyPr>
            <a:normAutofit fontScale="55000" lnSpcReduction="20000"/>
          </a:bodyPr>
          <a:lstStyle/>
          <a:p>
            <a:r>
              <a:rPr lang="en-US" sz="4600" b="1" dirty="0">
                <a:solidFill>
                  <a:srgbClr val="00B050"/>
                </a:solidFill>
              </a:rPr>
              <a:t>PRO – Changes low-level nonviolent crimes, </a:t>
            </a:r>
            <a:r>
              <a:rPr lang="en-US" sz="4600" b="1" dirty="0" smtClean="0">
                <a:solidFill>
                  <a:srgbClr val="00B050"/>
                </a:solidFill>
              </a:rPr>
              <a:t>like simple </a:t>
            </a:r>
            <a:r>
              <a:rPr lang="en-US" sz="4600" b="1" dirty="0">
                <a:solidFill>
                  <a:srgbClr val="00B050"/>
                </a:solidFill>
              </a:rPr>
              <a:t>drug possession &amp; petty theft from felonies to minor sentences.  </a:t>
            </a:r>
            <a:r>
              <a:rPr lang="en-US" sz="4600" b="1" dirty="0" smtClean="0">
                <a:solidFill>
                  <a:srgbClr val="00B050"/>
                </a:solidFill>
              </a:rPr>
              <a:t>Allows </a:t>
            </a:r>
            <a:r>
              <a:rPr lang="en-US" sz="4600" b="1" dirty="0">
                <a:solidFill>
                  <a:srgbClr val="00B050"/>
                </a:solidFill>
              </a:rPr>
              <a:t>felonies (high convictions) for registered sex offenders &amp; anyone previously convicted of rape, murder or child molestation.  Saves </a:t>
            </a:r>
            <a:r>
              <a:rPr lang="en-US" sz="4600" b="1" dirty="0" smtClean="0">
                <a:solidFill>
                  <a:srgbClr val="00B050"/>
                </a:solidFill>
              </a:rPr>
              <a:t>millions </a:t>
            </a:r>
            <a:r>
              <a:rPr lang="en-US" sz="4600" b="1" dirty="0">
                <a:solidFill>
                  <a:srgbClr val="00B050"/>
                </a:solidFill>
              </a:rPr>
              <a:t>of dollars every year &amp; funds schools, crime victims, mental health &amp; drug treatment.</a:t>
            </a:r>
          </a:p>
          <a:p>
            <a:endParaRPr lang="en-US" dirty="0"/>
          </a:p>
        </p:txBody>
      </p:sp>
      <p:sp>
        <p:nvSpPr>
          <p:cNvPr id="6" name="Content Placeholder 5"/>
          <p:cNvSpPr>
            <a:spLocks noGrp="1"/>
          </p:cNvSpPr>
          <p:nvPr>
            <p:ph sz="half" idx="2"/>
          </p:nvPr>
        </p:nvSpPr>
        <p:spPr>
          <a:xfrm>
            <a:off x="6802111" y="2522390"/>
            <a:ext cx="5121665" cy="3767328"/>
          </a:xfrm>
        </p:spPr>
        <p:txBody>
          <a:bodyPr>
            <a:normAutofit fontScale="55000" lnSpcReduction="20000"/>
          </a:bodyPr>
          <a:lstStyle/>
          <a:p>
            <a:r>
              <a:rPr lang="en-US" sz="4400" b="1" dirty="0">
                <a:solidFill>
                  <a:schemeClr val="accent1">
                    <a:lumMod val="60000"/>
                    <a:lumOff val="40000"/>
                  </a:schemeClr>
                </a:solidFill>
              </a:rPr>
              <a:t>CON – Potentially releases 10,000 felons from state prison.  Reduces penalties for stealing </a:t>
            </a:r>
            <a:r>
              <a:rPr lang="en-US" sz="4400" b="1" dirty="0" smtClean="0">
                <a:solidFill>
                  <a:schemeClr val="accent1">
                    <a:lumMod val="60000"/>
                    <a:lumOff val="40000"/>
                  </a:schemeClr>
                </a:solidFill>
              </a:rPr>
              <a:t>guns</a:t>
            </a:r>
            <a:r>
              <a:rPr lang="en-US" sz="4400" b="1" dirty="0">
                <a:solidFill>
                  <a:schemeClr val="accent1">
                    <a:lumMod val="60000"/>
                    <a:lumOff val="40000"/>
                  </a:schemeClr>
                </a:solidFill>
              </a:rPr>
              <a:t> </a:t>
            </a:r>
            <a:r>
              <a:rPr lang="en-US" sz="4400" b="1" dirty="0" smtClean="0">
                <a:solidFill>
                  <a:schemeClr val="accent1">
                    <a:lumMod val="60000"/>
                    <a:lumOff val="40000"/>
                  </a:schemeClr>
                </a:solidFill>
              </a:rPr>
              <a:t>&amp; </a:t>
            </a:r>
            <a:r>
              <a:rPr lang="en-US" sz="4400" b="1" dirty="0">
                <a:solidFill>
                  <a:schemeClr val="accent1">
                    <a:lumMod val="60000"/>
                    <a:lumOff val="40000"/>
                  </a:schemeClr>
                </a:solidFill>
              </a:rPr>
              <a:t>possessions of “date rape” drugs.  Opposed by prosecutors, law enforcement, &amp; the business community. Opposed by crime victims &amp; sexual abuse victims</a:t>
            </a:r>
            <a:r>
              <a:rPr lang="en-US" sz="2650" b="1" dirty="0">
                <a:solidFill>
                  <a:schemeClr val="accent1">
                    <a:lumMod val="60000"/>
                    <a:lumOff val="40000"/>
                  </a:schemeClr>
                </a:solidFill>
              </a:rPr>
              <a:t>. </a:t>
            </a:r>
            <a:endParaRPr lang="en-US" sz="2650" dirty="0">
              <a:solidFill>
                <a:schemeClr val="accent1">
                  <a:lumMod val="60000"/>
                  <a:lumOff val="40000"/>
                </a:schemeClr>
              </a:solidFill>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3790" y="5305236"/>
            <a:ext cx="3851108" cy="1391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4260" y="5530670"/>
            <a:ext cx="1117088" cy="1327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5340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4780" y="-1"/>
            <a:ext cx="4236720" cy="3108543"/>
          </a:xfrm>
          <a:solidFill>
            <a:srgbClr val="002060"/>
          </a:solidFill>
        </p:spPr>
        <p:txBody>
          <a:bodyPr>
            <a:normAutofit fontScale="92500" lnSpcReduction="20000"/>
          </a:bodyPr>
          <a:lstStyle/>
          <a:p>
            <a:pPr algn="ctr"/>
            <a:r>
              <a:rPr lang="en-US" sz="2600" b="1" u="sng" dirty="0" smtClean="0">
                <a:solidFill>
                  <a:srgbClr val="00B0F0"/>
                </a:solidFill>
              </a:rPr>
              <a:t>PROP 1- WATER BOND </a:t>
            </a:r>
          </a:p>
          <a:p>
            <a:pPr algn="ctr"/>
            <a:r>
              <a:rPr lang="en-US" sz="2600" b="1" dirty="0" smtClean="0">
                <a:solidFill>
                  <a:srgbClr val="FFFF00"/>
                </a:solidFill>
              </a:rPr>
              <a:t>Authorizes </a:t>
            </a:r>
            <a:r>
              <a:rPr lang="en-US" sz="2600" b="1" dirty="0">
                <a:solidFill>
                  <a:srgbClr val="FFFF00"/>
                </a:solidFill>
              </a:rPr>
              <a:t>$7.54 billions in bonds for state water supply projects for things such as water storage, ecosystem and watershed protection and restoration, and drinking water </a:t>
            </a:r>
            <a:r>
              <a:rPr lang="en-US" sz="2600" b="1" dirty="0" smtClean="0">
                <a:solidFill>
                  <a:srgbClr val="FFFF00"/>
                </a:solidFill>
              </a:rPr>
              <a:t>protection</a:t>
            </a:r>
            <a:endParaRPr lang="en-US" sz="2600" b="1" dirty="0">
              <a:solidFill>
                <a:srgbClr val="FFFF00"/>
              </a:solidFill>
            </a:endParaRPr>
          </a:p>
        </p:txBody>
      </p:sp>
      <p:sp>
        <p:nvSpPr>
          <p:cNvPr id="4" name="Content Placeholder 3"/>
          <p:cNvSpPr>
            <a:spLocks noGrp="1"/>
          </p:cNvSpPr>
          <p:nvPr>
            <p:ph sz="half" idx="2"/>
          </p:nvPr>
        </p:nvSpPr>
        <p:spPr>
          <a:xfrm>
            <a:off x="7668768" y="41223"/>
            <a:ext cx="4236720" cy="3108543"/>
          </a:xfrm>
          <a:solidFill>
            <a:srgbClr val="7030A0"/>
          </a:solidFill>
        </p:spPr>
        <p:txBody>
          <a:bodyPr>
            <a:normAutofit fontScale="92500" lnSpcReduction="20000"/>
          </a:bodyPr>
          <a:lstStyle/>
          <a:p>
            <a:pPr algn="ctr"/>
            <a:r>
              <a:rPr lang="en-US" b="1" u="sng" dirty="0">
                <a:solidFill>
                  <a:schemeClr val="accent1">
                    <a:lumMod val="60000"/>
                    <a:lumOff val="40000"/>
                  </a:schemeClr>
                </a:solidFill>
              </a:rPr>
              <a:t>PROP 2- </a:t>
            </a:r>
            <a:r>
              <a:rPr lang="en-US" b="1" u="sng" dirty="0" smtClean="0">
                <a:solidFill>
                  <a:schemeClr val="accent1">
                    <a:lumMod val="60000"/>
                    <a:lumOff val="40000"/>
                  </a:schemeClr>
                </a:solidFill>
              </a:rPr>
              <a:t>STATE BUDGET STABILIZATION ACCT.</a:t>
            </a:r>
          </a:p>
          <a:p>
            <a:pPr algn="ctr"/>
            <a:r>
              <a:rPr lang="en-US" sz="1900" b="1" dirty="0" smtClean="0">
                <a:solidFill>
                  <a:srgbClr val="FFFF00"/>
                </a:solidFill>
              </a:rPr>
              <a:t>Requires </a:t>
            </a:r>
            <a:r>
              <a:rPr lang="en-US" sz="1900" b="1" dirty="0">
                <a:solidFill>
                  <a:srgbClr val="FFFF00"/>
                </a:solidFill>
              </a:rPr>
              <a:t>annual transfers of state general fund incomes to budget stabilizing account. Requires half the incomes be used to repay state debts. Using remaining funds for emergencies or government spending rather than business or individual spending is </a:t>
            </a:r>
            <a:r>
              <a:rPr lang="en-US" sz="1900" b="1" dirty="0" smtClean="0">
                <a:solidFill>
                  <a:srgbClr val="FFFF00"/>
                </a:solidFill>
              </a:rPr>
              <a:t>limited</a:t>
            </a:r>
            <a:endParaRPr lang="en-US" sz="1900" b="1" dirty="0">
              <a:solidFill>
                <a:srgbClr val="FFFF00"/>
              </a:solidFill>
            </a:endParaRPr>
          </a:p>
        </p:txBody>
      </p:sp>
      <p:sp>
        <p:nvSpPr>
          <p:cNvPr id="6" name="TextBox 5"/>
          <p:cNvSpPr txBox="1"/>
          <p:nvPr/>
        </p:nvSpPr>
        <p:spPr>
          <a:xfrm>
            <a:off x="0" y="4031486"/>
            <a:ext cx="3947160" cy="2877711"/>
          </a:xfrm>
          <a:prstGeom prst="rect">
            <a:avLst/>
          </a:prstGeom>
          <a:solidFill>
            <a:schemeClr val="accent5">
              <a:lumMod val="60000"/>
              <a:lumOff val="40000"/>
            </a:schemeClr>
          </a:solidFill>
        </p:spPr>
        <p:txBody>
          <a:bodyPr wrap="square" rtlCol="0">
            <a:spAutoFit/>
          </a:bodyPr>
          <a:lstStyle/>
          <a:p>
            <a:pPr algn="ctr"/>
            <a:r>
              <a:rPr lang="en-US" sz="2400" b="1" u="sng" dirty="0">
                <a:solidFill>
                  <a:schemeClr val="bg1"/>
                </a:solidFill>
              </a:rPr>
              <a:t>Prop 46 – Drug &amp; Alcohol Testing of </a:t>
            </a:r>
            <a:r>
              <a:rPr lang="en-US" sz="2400" b="1" u="sng" dirty="0" smtClean="0">
                <a:solidFill>
                  <a:schemeClr val="bg1"/>
                </a:solidFill>
              </a:rPr>
              <a:t>Doctors</a:t>
            </a:r>
          </a:p>
          <a:p>
            <a:pPr algn="ctr"/>
            <a:r>
              <a:rPr lang="en-US" sz="1900" b="1" dirty="0">
                <a:solidFill>
                  <a:schemeClr val="bg1"/>
                </a:solidFill>
              </a:rPr>
              <a:t>Requires drug testing of doctors.  Requires review of statewide prescription database before prescribing controlled substances.  Increases $250,000 pain/suffering limit in medical negligence lawsuits for inflation.</a:t>
            </a:r>
          </a:p>
        </p:txBody>
      </p:sp>
      <p:sp>
        <p:nvSpPr>
          <p:cNvPr id="7" name="TextBox 6"/>
          <p:cNvSpPr txBox="1"/>
          <p:nvPr/>
        </p:nvSpPr>
        <p:spPr>
          <a:xfrm>
            <a:off x="7867275" y="3829104"/>
            <a:ext cx="4233672" cy="3080093"/>
          </a:xfrm>
          <a:prstGeom prst="rect">
            <a:avLst/>
          </a:prstGeom>
          <a:solidFill>
            <a:schemeClr val="accent1">
              <a:lumMod val="60000"/>
              <a:lumOff val="40000"/>
            </a:schemeClr>
          </a:solidFill>
        </p:spPr>
        <p:txBody>
          <a:bodyPr wrap="square" rtlCol="0">
            <a:spAutoFit/>
          </a:bodyPr>
          <a:lstStyle/>
          <a:p>
            <a:pPr algn="ctr"/>
            <a:r>
              <a:rPr lang="en-US" sz="2200" b="1" u="sng" dirty="0">
                <a:solidFill>
                  <a:schemeClr val="accent5">
                    <a:lumMod val="75000"/>
                  </a:schemeClr>
                </a:solidFill>
              </a:rPr>
              <a:t> Prop 47 – Criminal Sentences. Minor Penalties</a:t>
            </a:r>
            <a:r>
              <a:rPr lang="en-US" sz="2000" b="1" dirty="0"/>
              <a:t/>
            </a:r>
            <a:br>
              <a:rPr lang="en-US" sz="2000" b="1" dirty="0"/>
            </a:br>
            <a:r>
              <a:rPr lang="en-US" sz="2200" b="1" dirty="0">
                <a:solidFill>
                  <a:srgbClr val="FFFF00"/>
                </a:solidFill>
              </a:rPr>
              <a:t>Requires minor sentence instead of felony for certain drug &amp; property offenses.  Not accessible  to persons with prior conviction for serious or violent crime &amp; registered sex offenders. </a:t>
            </a:r>
            <a:endParaRPr lang="en-US" sz="2200" b="1" dirty="0" smtClean="0">
              <a:solidFill>
                <a:srgbClr val="FFFF00"/>
              </a:solidFill>
            </a:endParaRPr>
          </a:p>
          <a:p>
            <a:pPr algn="ctr"/>
            <a:endParaRPr lang="en-US" sz="2000" b="1" dirty="0">
              <a:solidFill>
                <a:srgbClr val="FFFF00"/>
              </a:solidFill>
            </a:endParaRPr>
          </a:p>
        </p:txBody>
      </p:sp>
      <p:sp>
        <p:nvSpPr>
          <p:cNvPr id="9" name="TextBox 8"/>
          <p:cNvSpPr txBox="1"/>
          <p:nvPr/>
        </p:nvSpPr>
        <p:spPr>
          <a:xfrm>
            <a:off x="1973580" y="3128961"/>
            <a:ext cx="7011924" cy="1754326"/>
          </a:xfrm>
          <a:prstGeom prst="rect">
            <a:avLst/>
          </a:prstGeom>
          <a:noFill/>
        </p:spPr>
        <p:txBody>
          <a:bodyPr wrap="square" rtlCol="0">
            <a:spAutoFit/>
          </a:bodyPr>
          <a:lstStyle/>
          <a:p>
            <a:pPr algn="ctr"/>
            <a:r>
              <a:rPr lang="en-US" sz="5400" b="1" dirty="0" smtClean="0">
                <a:solidFill>
                  <a:srgbClr val="FFFF00"/>
                </a:solidFill>
                <a:sym typeface="Wingdings" pitchFamily="2" charset="2"/>
              </a:rPr>
              <a:t></a:t>
            </a:r>
            <a:r>
              <a:rPr lang="en-US" sz="5400" b="1" dirty="0" smtClean="0">
                <a:solidFill>
                  <a:srgbClr val="FFFF00"/>
                </a:solidFill>
              </a:rPr>
              <a:t>IT’S TIME TO VOTE </a:t>
            </a:r>
            <a:r>
              <a:rPr lang="en-US" sz="5400" b="1" dirty="0" smtClean="0">
                <a:solidFill>
                  <a:srgbClr val="FFFF00"/>
                </a:solidFill>
                <a:sym typeface="Wingdings" pitchFamily="2" charset="2"/>
              </a:rPr>
              <a:t></a:t>
            </a:r>
            <a:endParaRPr lang="en-US" sz="5400" b="1" dirty="0">
              <a:solidFill>
                <a:srgbClr val="FFFF00"/>
              </a:solidFill>
            </a:endParaRPr>
          </a:p>
        </p:txBody>
      </p:sp>
      <p:pic>
        <p:nvPicPr>
          <p:cNvPr id="2" name="Picture 1"/>
          <p:cNvPicPr>
            <a:picLocks noChangeAspect="1"/>
          </p:cNvPicPr>
          <p:nvPr/>
        </p:nvPicPr>
        <p:blipFill>
          <a:blip r:embed="rId3"/>
          <a:stretch>
            <a:fillRect/>
          </a:stretch>
        </p:blipFill>
        <p:spPr>
          <a:xfrm>
            <a:off x="4352544" y="636994"/>
            <a:ext cx="2694432" cy="2228126"/>
          </a:xfrm>
          <a:prstGeom prst="rect">
            <a:avLst/>
          </a:prstGeom>
        </p:spPr>
      </p:pic>
      <p:pic>
        <p:nvPicPr>
          <p:cNvPr id="10" name="Picture 9"/>
          <p:cNvPicPr>
            <a:picLocks noChangeAspect="1"/>
          </p:cNvPicPr>
          <p:nvPr/>
        </p:nvPicPr>
        <p:blipFill>
          <a:blip r:embed="rId4"/>
          <a:stretch>
            <a:fillRect/>
          </a:stretch>
        </p:blipFill>
        <p:spPr>
          <a:xfrm>
            <a:off x="4627637" y="4052291"/>
            <a:ext cx="2360653" cy="2627257"/>
          </a:xfrm>
          <a:prstGeom prst="rect">
            <a:avLst/>
          </a:prstGeom>
        </p:spPr>
      </p:pic>
      <p:sp>
        <p:nvSpPr>
          <p:cNvPr id="11" name="TextBox 10"/>
          <p:cNvSpPr txBox="1"/>
          <p:nvPr/>
        </p:nvSpPr>
        <p:spPr>
          <a:xfrm>
            <a:off x="4091940" y="2516207"/>
            <a:ext cx="1674877" cy="369332"/>
          </a:xfrm>
          <a:prstGeom prst="rect">
            <a:avLst/>
          </a:prstGeom>
          <a:noFill/>
        </p:spPr>
        <p:txBody>
          <a:bodyPr wrap="square" rtlCol="0">
            <a:spAutoFit/>
          </a:bodyPr>
          <a:lstStyle/>
          <a:p>
            <a:r>
              <a:rPr lang="en-US" dirty="0" smtClean="0"/>
              <a:t>Jerry Brown</a:t>
            </a:r>
            <a:endParaRPr lang="en-US" dirty="0"/>
          </a:p>
        </p:txBody>
      </p:sp>
      <p:sp>
        <p:nvSpPr>
          <p:cNvPr id="12" name="TextBox 11"/>
          <p:cNvSpPr txBox="1"/>
          <p:nvPr/>
        </p:nvSpPr>
        <p:spPr>
          <a:xfrm>
            <a:off x="4137659" y="6083808"/>
            <a:ext cx="1670304" cy="369332"/>
          </a:xfrm>
          <a:prstGeom prst="rect">
            <a:avLst/>
          </a:prstGeom>
          <a:noFill/>
        </p:spPr>
        <p:txBody>
          <a:bodyPr wrap="square" rtlCol="0">
            <a:spAutoFit/>
          </a:bodyPr>
          <a:lstStyle/>
          <a:p>
            <a:r>
              <a:rPr lang="en-US" dirty="0" smtClean="0"/>
              <a:t>N. </a:t>
            </a:r>
            <a:r>
              <a:rPr lang="en-US" dirty="0" err="1" smtClean="0"/>
              <a:t>Kashkari</a:t>
            </a:r>
            <a:endParaRPr lang="en-US" dirty="0"/>
          </a:p>
        </p:txBody>
      </p:sp>
    </p:spTree>
    <p:extLst>
      <p:ext uri="{BB962C8B-B14F-4D97-AF65-F5344CB8AC3E}">
        <p14:creationId xmlns:p14="http://schemas.microsoft.com/office/powerpoint/2010/main" val="104209535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29ae99b9c99a7b6bfe7f11c2bdc7f0e0d430916d"/>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1033</TotalTime>
  <Words>705</Words>
  <Application>Microsoft Office PowerPoint</Application>
  <PresentationFormat>Widescreen</PresentationFormat>
  <Paragraphs>44</Paragraphs>
  <Slides>9</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Century Gothic</vt:lpstr>
      <vt:lpstr>Wingdings</vt:lpstr>
      <vt:lpstr>Wingdings 3</vt:lpstr>
      <vt:lpstr>Ion Boardroom</vt:lpstr>
      <vt:lpstr>California General Election (But we will have the Mock Election here at J Hills) </vt:lpstr>
      <vt:lpstr>Who are the CALIFORNIA  CANDIDATES to grab  the GOVERNOR’S SEAT? </vt:lpstr>
      <vt:lpstr>For GOVENORSHIP </vt:lpstr>
      <vt:lpstr>PROPOSITION SUMMARIES</vt:lpstr>
      <vt:lpstr>                           Prop 1 – Water Bond Authorizes $7.54 billions in bonds for state water supply projects for things such as water storage, ecosystem and watershed protection and restoration, and drinking water protection.</vt:lpstr>
      <vt:lpstr>      Prop 2 – State Budget Stabilization Acct. Requires annual transfers of state general fund incomes to budget stabilizing account. Requires half the incomes be used to repay state debts. Using remaining funds for emergencies or government spending rather than business or individual spending is limited.</vt:lpstr>
      <vt:lpstr>      Prop 46 – Drug &amp; Alcohol Testing of Doctors Requires drug testing of doctors.  Requires review of statewide prescription database before prescribing controlled substances.  Increases $250,000 pain/suffering limit in medical negligence lawsuits for inflation.</vt:lpstr>
      <vt:lpstr>   Prop 47 – Criminal Sentences. Minor Penalties Requires minor sentence instead of felony for certain drug &amp; property offenses.  Not accessible  to persons with prior conviction for serious or violent crime &amp; registered sex offenders. </vt:lpstr>
      <vt:lpstr>PowerPoint Presentation</vt:lpstr>
    </vt:vector>
  </TitlesOfParts>
  <Company>FUSD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California General Election</dc:title>
  <dc:creator>Bryan A. Dowdle</dc:creator>
  <cp:lastModifiedBy>Noor Khan</cp:lastModifiedBy>
  <cp:revision>99</cp:revision>
  <dcterms:created xsi:type="dcterms:W3CDTF">2014-10-10T14:18:08Z</dcterms:created>
  <dcterms:modified xsi:type="dcterms:W3CDTF">2014-10-20T05:07:09Z</dcterms:modified>
</cp:coreProperties>
</file>