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3" r:id="rId5"/>
    <p:sldId id="258" r:id="rId6"/>
    <p:sldId id="262" r:id="rId7"/>
    <p:sldId id="272" r:id="rId8"/>
    <p:sldId id="273" r:id="rId9"/>
    <p:sldId id="264" r:id="rId10"/>
    <p:sldId id="259" r:id="rId11"/>
    <p:sldId id="265" r:id="rId12"/>
    <p:sldId id="266" r:id="rId13"/>
    <p:sldId id="274" r:id="rId14"/>
    <p:sldId id="275" r:id="rId15"/>
    <p:sldId id="267" r:id="rId16"/>
    <p:sldId id="260" r:id="rId17"/>
    <p:sldId id="27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6870CF-2D4C-4CE3-A4F0-9CCF612A12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6BE121-7A74-4784-A838-80EA88E86332}" type="datetimeFigureOut">
              <a:rPr lang="en-US" smtClean="0"/>
              <a:t>4/24/2012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Periodization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Bookends</a:t>
            </a:r>
            <a:br>
              <a:rPr lang="en-US" dirty="0" smtClean="0"/>
            </a:br>
            <a:r>
              <a:rPr lang="en-US" dirty="0" smtClean="0"/>
              <a:t>600 CE-1450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600:</a:t>
            </a:r>
          </a:p>
          <a:p>
            <a:r>
              <a:rPr lang="en-US" dirty="0" smtClean="0"/>
              <a:t>Islam</a:t>
            </a:r>
          </a:p>
          <a:p>
            <a:r>
              <a:rPr lang="en-US" dirty="0" smtClean="0"/>
              <a:t>Dark Ages</a:t>
            </a:r>
          </a:p>
          <a:p>
            <a:r>
              <a:rPr lang="en-US" dirty="0" smtClean="0"/>
              <a:t>De-Urbanization in Europe</a:t>
            </a:r>
          </a:p>
          <a:p>
            <a:r>
              <a:rPr lang="en-US" dirty="0" smtClean="0"/>
              <a:t>Re-unification of China </a:t>
            </a:r>
          </a:p>
          <a:p>
            <a:pPr marL="0" indent="0">
              <a:buNone/>
            </a:pPr>
            <a:r>
              <a:rPr lang="en-US" dirty="0" smtClean="0"/>
              <a:t>1450:</a:t>
            </a:r>
          </a:p>
          <a:p>
            <a:r>
              <a:rPr lang="en-US" dirty="0" smtClean="0"/>
              <a:t>Increase in trade/exploration</a:t>
            </a:r>
          </a:p>
          <a:p>
            <a:r>
              <a:rPr lang="en-US" dirty="0" smtClean="0"/>
              <a:t>Renaissance Ideas</a:t>
            </a:r>
          </a:p>
          <a:p>
            <a:r>
              <a:rPr lang="en-US" dirty="0" smtClean="0"/>
              <a:t>Inquisition</a:t>
            </a:r>
          </a:p>
          <a:p>
            <a:r>
              <a:rPr lang="en-US" dirty="0" smtClean="0"/>
              <a:t>Decline of Mongol dominance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3 (600-1450)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</a:t>
            </a:r>
            <a:r>
              <a:rPr lang="en-US" dirty="0" smtClean="0"/>
              <a:t>role of religion in </a:t>
            </a:r>
            <a:r>
              <a:rPr lang="en-US" dirty="0"/>
              <a:t>TWO of the following regions </a:t>
            </a:r>
            <a:r>
              <a:rPr lang="en-US" dirty="0" smtClean="0"/>
              <a:t>from 600-1450. </a:t>
            </a:r>
            <a:r>
              <a:rPr lang="en-US" dirty="0"/>
              <a:t>Be sure to discuss continuities as well as changes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Southwest Asia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Western Europe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East Asia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3 (600-1450)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political and economic development of </a:t>
            </a:r>
            <a:r>
              <a:rPr lang="en-US" dirty="0" smtClean="0"/>
              <a:t>TWO </a:t>
            </a:r>
            <a:r>
              <a:rPr lang="en-US" dirty="0"/>
              <a:t>of the following regions between </a:t>
            </a:r>
            <a:r>
              <a:rPr lang="en-US" dirty="0" smtClean="0"/>
              <a:t>600-1450. </a:t>
            </a:r>
            <a:r>
              <a:rPr lang="en-US" dirty="0"/>
              <a:t>Be sure to discuss continuities as well as changes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South America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Sub-Saharan Africa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Southeast Asia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3 (600-1450)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</a:t>
            </a:r>
            <a:r>
              <a:rPr lang="en-US" dirty="0" smtClean="0"/>
              <a:t>the role of cities between 600 and 1450. Be sure to discuss changes as well as continuities.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3 (600-1450)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</a:t>
            </a:r>
            <a:r>
              <a:rPr lang="en-US" dirty="0" smtClean="0"/>
              <a:t>changes brought about by the migrations of the Viking, Polynesian, and Bantu peoples from 600-1450</a:t>
            </a:r>
            <a:r>
              <a:rPr lang="en-US" dirty="0"/>
              <a:t>. Be sure to discuss continuities as well as changes.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81000" y="3352800"/>
            <a:ext cx="7696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6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 </a:t>
            </a:r>
            <a:r>
              <a:rPr lang="en-US" dirty="0" err="1" smtClean="0"/>
              <a:t>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1450 </a:t>
            </a:r>
            <a:r>
              <a:rPr lang="en-US" dirty="0" err="1" smtClean="0"/>
              <a:t>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284" y="2667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 of Muhammad 570-632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3365" y="4191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Tang Dynasty 618-907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668"/>
            <a:ext cx="293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Hijra 622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848229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Muslim occupation of Spain 711-1492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5232" y="14594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Abassid</a:t>
            </a:r>
            <a:r>
              <a:rPr lang="en-US" dirty="0" smtClean="0">
                <a:solidFill>
                  <a:srgbClr val="FF0000"/>
                </a:solidFill>
              </a:rPr>
              <a:t> Dynasty 750-1258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8632" y="456033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Song Dynasty 960-1279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7084" y="5040868"/>
            <a:ext cx="543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Schism 1054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70482" y="26467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Norman invasion of England 1066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1764" y="529493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Ghana 1000-1200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1764" y="566427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Swahili States 1000-1400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6564" y="602652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Zimbabwe 1100-1400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00191" y="6387861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Mali 1200-1400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8057" y="221756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Delhi Sultanate 1206-1526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9739" y="257889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Mongol invasions 1211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61282" y="1752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Yuan Dynasty 1279-1368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9784" y="1219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Ottoman Dynasty 1289-1918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1282" y="3895425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Chronicles of Ibn Battuta 1304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460235" y="4206607"/>
            <a:ext cx="368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Aztec Empire 1325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22684" y="8498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 Plague 1330s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41624" y="4575939"/>
            <a:ext cx="4588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Hundred Years War 1337-1453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0235" y="597932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Black Plague in Europe 1347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15688" y="2983468"/>
            <a:ext cx="4088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Ming Dynasty 1368-1644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20254" y="5102678"/>
            <a:ext cx="389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Kongo</a:t>
            </a:r>
            <a:r>
              <a:rPr lang="en-US" dirty="0" smtClean="0">
                <a:solidFill>
                  <a:srgbClr val="FF0000"/>
                </a:solidFill>
              </a:rPr>
              <a:t> 1300-1600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37722" y="5488402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Voyages of Zheng He 1405-1433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47961" y="5849337"/>
            <a:ext cx="361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Portuguese slave trade in Africa 1441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22184" y="1090937"/>
            <a:ext cx="382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Battle of Tours 732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28730" y="2201970"/>
            <a:ext cx="218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astrolabe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64945" y="3366700"/>
            <a:ext cx="385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Decrease in women’s rights-Dar al Islam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9541" y="4812268"/>
            <a:ext cx="387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Flying money, junks, paper money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4964" y="78259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Gunpowder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04530" y="480936"/>
            <a:ext cx="350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 of Bushido 800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14600" y="2586893"/>
            <a:ext cx="1899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Feudalism </a:t>
            </a:r>
            <a:r>
              <a:rPr lang="en-US" dirty="0" smtClean="0">
                <a:solidFill>
                  <a:srgbClr val="00B050"/>
                </a:solidFill>
              </a:rPr>
              <a:t>600-1300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68469" y="0"/>
            <a:ext cx="336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Magna Carta 1215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86709" y="3628136"/>
            <a:ext cx="380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Gothic architecture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6564" y="769361"/>
            <a:ext cx="3023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Urbanization in Europe 1000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27064" y="3812802"/>
            <a:ext cx="241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Centralized monarchs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20547" y="4203202"/>
            <a:ext cx="2224719" cy="3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Increased banking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" y="5299796"/>
            <a:ext cx="1543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 </a:t>
            </a:r>
          </a:p>
          <a:p>
            <a:r>
              <a:rPr lang="en-US" dirty="0" smtClean="0"/>
              <a:t>Bantu migrations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741624" y="6395857"/>
            <a:ext cx="265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Hanseatic League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68353" y="1478897"/>
            <a:ext cx="133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enaissance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5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Bookends</a:t>
            </a:r>
            <a:br>
              <a:rPr lang="en-US" dirty="0" smtClean="0"/>
            </a:br>
            <a:r>
              <a:rPr lang="en-US" dirty="0" smtClean="0"/>
              <a:t>1450-1750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1450:</a:t>
            </a:r>
          </a:p>
          <a:p>
            <a:r>
              <a:rPr lang="en-US" dirty="0" smtClean="0"/>
              <a:t>European exploration</a:t>
            </a:r>
          </a:p>
          <a:p>
            <a:r>
              <a:rPr lang="en-US" dirty="0" smtClean="0"/>
              <a:t>Challenges in the Church</a:t>
            </a:r>
          </a:p>
          <a:p>
            <a:r>
              <a:rPr lang="en-US" dirty="0" smtClean="0"/>
              <a:t>Chinese exploration and eventual isolation </a:t>
            </a:r>
          </a:p>
          <a:p>
            <a:pPr marL="0" indent="0">
              <a:buNone/>
            </a:pPr>
            <a:r>
              <a:rPr lang="en-US" dirty="0" smtClean="0"/>
              <a:t>1750:</a:t>
            </a:r>
          </a:p>
          <a:p>
            <a:r>
              <a:rPr lang="en-US" dirty="0" smtClean="0"/>
              <a:t>Industrial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76200" y="3352800"/>
            <a:ext cx="838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3505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1450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3505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 (1450-1750)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</a:t>
            </a:r>
            <a:r>
              <a:rPr lang="en-US" dirty="0" smtClean="0"/>
              <a:t>development of labor systems in the  </a:t>
            </a:r>
            <a:r>
              <a:rPr lang="en-US" dirty="0"/>
              <a:t>following regions between </a:t>
            </a:r>
            <a:r>
              <a:rPr lang="en-US" dirty="0" smtClean="0"/>
              <a:t>600 CE and 1750. </a:t>
            </a:r>
            <a:r>
              <a:rPr lang="en-US" dirty="0"/>
              <a:t>Be sure to discuss continuities as well as changes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Latin America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Sub-Saharan Africa</a:t>
            </a:r>
          </a:p>
          <a:p>
            <a:pPr marL="114300" indent="0">
              <a:buNone/>
            </a:pPr>
            <a:r>
              <a:rPr lang="en-US" dirty="0"/>
              <a:t>	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 (1450-1750)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</a:t>
            </a:r>
            <a:r>
              <a:rPr lang="en-US" dirty="0" smtClean="0"/>
              <a:t>the development of political structures in TWO </a:t>
            </a:r>
            <a:r>
              <a:rPr lang="en-US" dirty="0"/>
              <a:t>of the following regions between </a:t>
            </a:r>
            <a:r>
              <a:rPr lang="en-US" dirty="0" smtClean="0"/>
              <a:t>1450 and 1750. </a:t>
            </a:r>
            <a:r>
              <a:rPr lang="en-US" dirty="0"/>
              <a:t>Be sure to discuss continuities as well as changes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East Asia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Western Europe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Sub-Saharan Africa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9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Bookends</a:t>
            </a:r>
            <a:br>
              <a:rPr lang="en-US" dirty="0" smtClean="0"/>
            </a:br>
            <a:r>
              <a:rPr lang="en-US" dirty="0" smtClean="0"/>
              <a:t>8000 BCE-600 BCE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8,000 BCE</a:t>
            </a:r>
          </a:p>
          <a:p>
            <a:r>
              <a:rPr lang="en-US" dirty="0" smtClean="0"/>
              <a:t>Neolithic (Agricultural) Revolution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Four River Civilizations</a:t>
            </a:r>
          </a:p>
          <a:p>
            <a:r>
              <a:rPr lang="en-US" dirty="0" smtClean="0"/>
              <a:t>Bronze Age</a:t>
            </a:r>
          </a:p>
          <a:p>
            <a:pPr marL="0" indent="0">
              <a:buNone/>
            </a:pPr>
            <a:r>
              <a:rPr lang="en-US" dirty="0" smtClean="0"/>
              <a:t>600 BCE</a:t>
            </a:r>
          </a:p>
          <a:p>
            <a:r>
              <a:rPr lang="en-US" dirty="0" smtClean="0"/>
              <a:t>End of Bronze Age</a:t>
            </a:r>
          </a:p>
          <a:p>
            <a:r>
              <a:rPr lang="en-US" dirty="0" smtClean="0"/>
              <a:t>Emergence of Greece and China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 (1450-1750)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</a:t>
            </a:r>
            <a:r>
              <a:rPr lang="en-US" dirty="0" smtClean="0"/>
              <a:t>economic </a:t>
            </a:r>
            <a:r>
              <a:rPr lang="en-US" dirty="0"/>
              <a:t>development of </a:t>
            </a:r>
            <a:r>
              <a:rPr lang="en-US" dirty="0" smtClean="0"/>
              <a:t>the </a:t>
            </a:r>
            <a:r>
              <a:rPr lang="en-US" dirty="0"/>
              <a:t>following regions between </a:t>
            </a:r>
            <a:r>
              <a:rPr lang="en-US" dirty="0" smtClean="0"/>
              <a:t>1450-1750. </a:t>
            </a:r>
            <a:r>
              <a:rPr lang="en-US" dirty="0"/>
              <a:t>Be sure to discuss continuities as well as changes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Western Hemisphere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Eastern Hemisphere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75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4 (1450-1750)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</a:t>
            </a:r>
            <a:r>
              <a:rPr lang="en-US" dirty="0" smtClean="0"/>
              <a:t>cultural and intellectual developments in the </a:t>
            </a:r>
            <a:r>
              <a:rPr lang="en-US" dirty="0"/>
              <a:t>following regions between </a:t>
            </a:r>
            <a:r>
              <a:rPr lang="en-US" dirty="0" smtClean="0"/>
              <a:t>1450 and 1750. </a:t>
            </a:r>
            <a:r>
              <a:rPr lang="en-US" dirty="0"/>
              <a:t>Be sure to discuss continuities as well as changes.</a:t>
            </a:r>
          </a:p>
          <a:p>
            <a:pPr marL="114300" indent="0">
              <a:buNone/>
            </a:pPr>
            <a:r>
              <a:rPr lang="en-US" dirty="0" smtClean="0"/>
              <a:t>	Western Europe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Americas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0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Describe and analyze the political and economic development of the TWO of the following regions between 3500 BCE and 600 BCE. Be sure to discuss continuities as well as changes.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Egypt</a:t>
            </a:r>
          </a:p>
          <a:p>
            <a:pPr marL="114300" indent="0">
              <a:buNone/>
            </a:pPr>
            <a:r>
              <a:rPr lang="en-US" dirty="0" smtClean="0"/>
              <a:t>Mesopotamia</a:t>
            </a:r>
          </a:p>
          <a:p>
            <a:pPr marL="114300" indent="0">
              <a:buNone/>
            </a:pPr>
            <a:r>
              <a:rPr lang="en-US" dirty="0" smtClean="0"/>
              <a:t>China</a:t>
            </a:r>
          </a:p>
          <a:p>
            <a:pPr marL="114300" indent="0">
              <a:buNone/>
            </a:pPr>
            <a:r>
              <a:rPr lang="en-US" dirty="0" smtClean="0"/>
              <a:t>Indus Valley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52400" y="3505200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3657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8,000 BCE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3657600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600 BCE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667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Agricultural Revolution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8253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Rice cultivation 6500 </a:t>
            </a:r>
            <a:r>
              <a:rPr lang="en-US" dirty="0" err="1" smtClean="0">
                <a:solidFill>
                  <a:srgbClr val="00B050"/>
                </a:solidFill>
              </a:rPr>
              <a:t>bce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1828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Domestication of animals 5500 </a:t>
            </a:r>
            <a:r>
              <a:rPr lang="en-US" dirty="0" err="1" smtClean="0">
                <a:solidFill>
                  <a:srgbClr val="00B050"/>
                </a:solidFill>
              </a:rPr>
              <a:t>bce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447114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Agriculture to Mediterranean 6000 </a:t>
            </a:r>
            <a:r>
              <a:rPr lang="en-US" dirty="0" err="1" smtClean="0">
                <a:solidFill>
                  <a:srgbClr val="00B050"/>
                </a:solidFill>
              </a:rPr>
              <a:t>bce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29793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metallurgy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6135" y="13832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Sumerians 3500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0450" y="99060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Egypt 3000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2737" y="6212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Indus Valley (</a:t>
            </a:r>
            <a:r>
              <a:rPr lang="en-US" dirty="0" err="1" smtClean="0">
                <a:solidFill>
                  <a:srgbClr val="FF0000"/>
                </a:solidFill>
              </a:rPr>
              <a:t>Harappan</a:t>
            </a:r>
            <a:r>
              <a:rPr lang="en-US" dirty="0" smtClean="0">
                <a:solidFill>
                  <a:srgbClr val="FF0000"/>
                </a:solidFill>
              </a:rPr>
              <a:t>) 2500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535" y="5029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Vedic Age 1500-1000 </a:t>
            </a:r>
            <a:r>
              <a:rPr lang="en-US" dirty="0" err="1" smtClean="0"/>
              <a:t>bce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268461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Shang China 1766-1122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Mesoamerica 1000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29100" y="246030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Monotheism 2000 </a:t>
            </a:r>
            <a:r>
              <a:rPr lang="en-US" dirty="0" err="1" smtClean="0"/>
              <a:t>bce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48350" y="4026932"/>
            <a:ext cx="3295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Iron working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Africa 900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99831" y="3656415"/>
            <a:ext cx="372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Bantu Migrations 2000 </a:t>
            </a:r>
            <a:r>
              <a:rPr lang="en-US" dirty="0" err="1" smtClean="0"/>
              <a:t>bce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3318" y="31358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 villages 8000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23881" y="1171727"/>
            <a:ext cx="235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Mandate of Heaven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81400" y="166000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Code of Hammurabi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Bookends</a:t>
            </a:r>
            <a:br>
              <a:rPr lang="en-US" dirty="0" smtClean="0"/>
            </a:br>
            <a:r>
              <a:rPr lang="en-US" dirty="0" smtClean="0"/>
              <a:t>600 BCE-600 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600 BCE</a:t>
            </a:r>
          </a:p>
          <a:p>
            <a:r>
              <a:rPr lang="en-US" dirty="0" smtClean="0"/>
              <a:t>Trade </a:t>
            </a:r>
          </a:p>
          <a:p>
            <a:pPr lvl="1"/>
            <a:r>
              <a:rPr lang="en-US" dirty="0" smtClean="0"/>
              <a:t>Silk Road</a:t>
            </a:r>
          </a:p>
          <a:p>
            <a:pPr lvl="1"/>
            <a:r>
              <a:rPr lang="en-US" dirty="0" smtClean="0"/>
              <a:t>Indian Ocean Trading</a:t>
            </a:r>
          </a:p>
          <a:p>
            <a:r>
              <a:rPr lang="en-US" dirty="0" smtClean="0"/>
              <a:t>Rise of Classic Civilizations</a:t>
            </a:r>
          </a:p>
          <a:p>
            <a:pPr lvl="1"/>
            <a:r>
              <a:rPr lang="en-US" dirty="0" smtClean="0"/>
              <a:t>Greece</a:t>
            </a:r>
          </a:p>
          <a:p>
            <a:pPr lvl="1"/>
            <a:r>
              <a:rPr lang="en-US" dirty="0" smtClean="0"/>
              <a:t>Rome</a:t>
            </a:r>
          </a:p>
          <a:p>
            <a:pPr lvl="1"/>
            <a:r>
              <a:rPr lang="en-US" dirty="0" smtClean="0"/>
              <a:t>Han China</a:t>
            </a:r>
          </a:p>
          <a:p>
            <a:pPr lvl="1"/>
            <a:r>
              <a:rPr lang="en-US" dirty="0" smtClean="0"/>
              <a:t>Gupta India</a:t>
            </a:r>
          </a:p>
          <a:p>
            <a:pPr lvl="1"/>
            <a:r>
              <a:rPr lang="en-US" dirty="0" smtClean="0"/>
              <a:t>Persia</a:t>
            </a:r>
          </a:p>
          <a:p>
            <a:pPr marL="0" indent="0">
              <a:buNone/>
            </a:pPr>
            <a:r>
              <a:rPr lang="en-US" dirty="0" smtClean="0"/>
              <a:t>600 CE</a:t>
            </a:r>
          </a:p>
          <a:p>
            <a:r>
              <a:rPr lang="en-US" dirty="0" smtClean="0"/>
              <a:t>End of Classic Civilizations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political and economic development of </a:t>
            </a:r>
            <a:r>
              <a:rPr lang="en-US" dirty="0" smtClean="0"/>
              <a:t>TWO </a:t>
            </a:r>
            <a:r>
              <a:rPr lang="en-US" dirty="0"/>
              <a:t>of the following regions between </a:t>
            </a:r>
            <a:r>
              <a:rPr lang="en-US" dirty="0" smtClean="0"/>
              <a:t>60</a:t>
            </a:r>
            <a:r>
              <a:rPr lang="en-US" dirty="0" smtClean="0"/>
              <a:t>0 </a:t>
            </a:r>
            <a:r>
              <a:rPr lang="en-US" dirty="0"/>
              <a:t>BCE and 600 </a:t>
            </a:r>
            <a:r>
              <a:rPr lang="en-US" dirty="0" smtClean="0"/>
              <a:t>CE. </a:t>
            </a:r>
            <a:r>
              <a:rPr lang="en-US" dirty="0"/>
              <a:t>Be sure to discuss continuities as well as changes.</a:t>
            </a:r>
          </a:p>
          <a:p>
            <a:pPr marL="114300" indent="0">
              <a:buNone/>
            </a:pPr>
            <a:r>
              <a:rPr lang="en-US" dirty="0" smtClean="0"/>
              <a:t>	Mediterranean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East Asia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Africa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South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</a:t>
            </a:r>
            <a:r>
              <a:rPr lang="en-US" dirty="0" smtClean="0"/>
              <a:t>development of trade from 600 BCE-600CE. Be </a:t>
            </a:r>
            <a:r>
              <a:rPr lang="en-US" dirty="0"/>
              <a:t>sure to discuss continuities as well as changes.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4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Describe and analyze the </a:t>
            </a:r>
            <a:r>
              <a:rPr lang="en-US" dirty="0" smtClean="0"/>
              <a:t>expansion and appeal of Buddhism, Hinduism and Christianity. </a:t>
            </a:r>
            <a:r>
              <a:rPr lang="en-US" dirty="0"/>
              <a:t>Be sure to discuss continuities as well as changes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228600" y="3505200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600" y="3733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 </a:t>
            </a:r>
            <a:r>
              <a:rPr lang="en-US" dirty="0" err="1" smtClean="0"/>
              <a:t>bce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3733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Roman Republic 509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343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Warring States Period 480-221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133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Alexander the Great 336-323 BCE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1524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Pax Romana 20 bce-180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8300" y="3739575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Mayan Civilization 300-1100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0700" y="1765453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Spread of Hinduism and Buddhism 300-100 </a:t>
            </a:r>
            <a:r>
              <a:rPr lang="en-US" dirty="0" err="1" smtClean="0"/>
              <a:t>bce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4636532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Han Dynasty 206bce -220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1458" y="5193268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Gupta India 320-550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66911" y="2851666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Fall of Rome 476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0964" y="4920734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Silk Road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5638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Indian Ocean Trade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6096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Trans-Saharan Trade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50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Constantine Converts to Christianity 312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35805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Beginning of Hun invasions 400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8900" y="2373868"/>
            <a:ext cx="5849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Edict of Milan (Christianity in Rome) 381 </a:t>
            </a:r>
            <a:r>
              <a:rPr lang="en-US" dirty="0" err="1" smtClean="0"/>
              <a:t>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3836" y="3048534"/>
            <a:ext cx="495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Buddhism 560 </a:t>
            </a:r>
            <a:r>
              <a:rPr lang="en-US" dirty="0" err="1" smtClean="0"/>
              <a:t>bce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6125" y="349720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Confucianism 551 </a:t>
            </a:r>
            <a:r>
              <a:rPr lang="en-US" dirty="0" err="1" smtClean="0"/>
              <a:t>bce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88325" y="1295400"/>
            <a:ext cx="303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Punic Wars 264-246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9200" y="406851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Roman Empire 27 </a:t>
            </a:r>
            <a:r>
              <a:rPr lang="en-US" dirty="0" err="1" smtClean="0">
                <a:solidFill>
                  <a:srgbClr val="FF0000"/>
                </a:solidFill>
              </a:rPr>
              <a:t>bce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804</TotalTime>
  <Words>763</Words>
  <Application>Microsoft Office PowerPoint</Application>
  <PresentationFormat>On-screen Show (4:3)</PresentationFormat>
  <Paragraphs>178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CCOT</vt:lpstr>
      <vt:lpstr>Bookends 8000 BCE-600 BCE</vt:lpstr>
      <vt:lpstr>Period 1</vt:lpstr>
      <vt:lpstr>PowerPoint Presentation</vt:lpstr>
      <vt:lpstr>Bookends 600 BCE-600 CE</vt:lpstr>
      <vt:lpstr>Period 2 </vt:lpstr>
      <vt:lpstr>Period 2</vt:lpstr>
      <vt:lpstr>Period 2</vt:lpstr>
      <vt:lpstr>PowerPoint Presentation</vt:lpstr>
      <vt:lpstr>Bookends 600 CE-1450</vt:lpstr>
      <vt:lpstr>Period 3 (600-1450)</vt:lpstr>
      <vt:lpstr>Period 3 (600-1450)</vt:lpstr>
      <vt:lpstr>Period 3 (600-1450)</vt:lpstr>
      <vt:lpstr>Period 3 (600-1450)</vt:lpstr>
      <vt:lpstr>PowerPoint Presentation</vt:lpstr>
      <vt:lpstr>Bookends 1450-1750</vt:lpstr>
      <vt:lpstr>PowerPoint Presentation</vt:lpstr>
      <vt:lpstr>Period 4 (1450-1750)</vt:lpstr>
      <vt:lpstr>Period 4 (1450-1750)</vt:lpstr>
      <vt:lpstr>Period 4 (1450-1750)</vt:lpstr>
      <vt:lpstr>Period 4 (1450-1750)</vt:lpstr>
    </vt:vector>
  </TitlesOfParts>
  <Company>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CCOT</dc:title>
  <dc:creator>Technology</dc:creator>
  <cp:lastModifiedBy>Technology</cp:lastModifiedBy>
  <cp:revision>42</cp:revision>
  <dcterms:created xsi:type="dcterms:W3CDTF">2012-04-23T17:07:43Z</dcterms:created>
  <dcterms:modified xsi:type="dcterms:W3CDTF">2012-04-24T23:49:18Z</dcterms:modified>
</cp:coreProperties>
</file>