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1/26/2014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Change AND Continuity Over Time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AND Continuity Over Time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324" y="2235212"/>
            <a:ext cx="10309924" cy="39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9848" y="107092"/>
            <a:ext cx="10058400" cy="10956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Rubric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9848" y="1202723"/>
            <a:ext cx="4754880" cy="5189837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Same as DBQ for thesis (groups and time period); the global issue is the topic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Evidence – Rule of 3 – include three pieces of evidence (facts, dates, names,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 to prove your thesis. These must be discussed and/or analyzed in order to count!!!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happened in the world that made this happen. Include something outside of the region.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How/why was this a change? What happened? What was the process that led to change and how/why did some things STAY THE SAME?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5297" y="107092"/>
            <a:ext cx="5865341" cy="628546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439050" y="1820560"/>
            <a:ext cx="2265405" cy="8238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85968" y="2479589"/>
            <a:ext cx="1639329" cy="8238"/>
          </a:xfrm>
          <a:prstGeom prst="line">
            <a:avLst/>
          </a:prstGeom>
          <a:ln w="76200">
            <a:solidFill>
              <a:srgbClr val="0C7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474573" y="2767914"/>
            <a:ext cx="3838832" cy="16475"/>
          </a:xfrm>
          <a:prstGeom prst="line">
            <a:avLst/>
          </a:prstGeom>
          <a:ln w="57150">
            <a:solidFill>
              <a:srgbClr val="0C7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08670" y="3031524"/>
            <a:ext cx="4003589" cy="16476"/>
          </a:xfrm>
          <a:prstGeom prst="line">
            <a:avLst/>
          </a:prstGeom>
          <a:ln w="57150">
            <a:solidFill>
              <a:srgbClr val="0C72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408670" y="4020065"/>
            <a:ext cx="3805881" cy="823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08670" y="4316627"/>
            <a:ext cx="3163082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408670" y="4563762"/>
            <a:ext cx="3904735" cy="823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408670" y="4967416"/>
            <a:ext cx="3904735" cy="2471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92805" y="5251620"/>
            <a:ext cx="4210071" cy="20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74573" y="5544065"/>
            <a:ext cx="414363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08670" y="5832389"/>
            <a:ext cx="41765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80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15621" y="2238210"/>
            <a:ext cx="10058400" cy="4619332"/>
          </a:xfrm>
        </p:spPr>
        <p:txBody>
          <a:bodyPr/>
          <a:lstStyle/>
          <a:p>
            <a:pPr>
              <a:spcBef>
                <a:spcPct val="0"/>
              </a:spcBef>
              <a:buFontTx/>
              <a:buAutoNum type="arabicPeriod"/>
            </a:pPr>
            <a:r>
              <a:rPr lang="en-US" b="1" dirty="0"/>
              <a:t>Know that something changed and something stayed the same or they would not have asked the question</a:t>
            </a:r>
            <a:r>
              <a:rPr lang="en-US" b="1" dirty="0" smtClean="0"/>
              <a:t>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b="1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b="1" dirty="0"/>
              <a:t>Note the topic – </a:t>
            </a:r>
            <a:r>
              <a:rPr lang="en-US" b="1" dirty="0" smtClean="0"/>
              <a:t>CULTURAL BELIEFS AND PRACTICES.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b="1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b="1" dirty="0"/>
              <a:t>Time Period – what is the significance here (hint it has something to do with </a:t>
            </a:r>
            <a:r>
              <a:rPr lang="en-US" b="1" dirty="0" smtClean="0"/>
              <a:t>EXPLORATION AND FINDING THE AMERICAS) The easiest way to begin is to think in this way is to create timeline in your head</a:t>
            </a:r>
            <a:r>
              <a:rPr lang="en-US" dirty="0" smtClean="0"/>
              <a:t>-Then use the mental timelines to trace the changes and reasons for change, as well as identify continuity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b="1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b="1" dirty="0"/>
              <a:t>Specific countries in the region – do you know at least 3 countries in each of the regions? What about empires in the region and time period. If no, learn them before the test.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8897" y="842654"/>
            <a:ext cx="11780108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8897" y="842654"/>
            <a:ext cx="11550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Analyze </a:t>
            </a:r>
            <a:r>
              <a:rPr lang="en-US" sz="2000" b="1" dirty="0"/>
              <a:t>continuities and changes in cultural beliefs and practices in ONE of the following regions from 1450 to the present.</a:t>
            </a:r>
            <a:endParaRPr lang="en-US" sz="2000" dirty="0"/>
          </a:p>
          <a:p>
            <a:r>
              <a:rPr lang="en-US" sz="2000" b="1" dirty="0"/>
              <a:t>• Sub-Saharan Africa</a:t>
            </a:r>
            <a:endParaRPr lang="en-US" sz="2000" dirty="0"/>
          </a:p>
          <a:p>
            <a:r>
              <a:rPr lang="en-US" sz="2000" b="1" dirty="0"/>
              <a:t>• Latin America/Caribbean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84886" y="62651"/>
            <a:ext cx="2224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PROMPT</a:t>
            </a:r>
            <a:endParaRPr lang="en-US" sz="4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893276" y="1210962"/>
            <a:ext cx="3608173" cy="1647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8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487838" cy="1524000"/>
          </a:xfrm>
        </p:spPr>
        <p:txBody>
          <a:bodyPr/>
          <a:lstStyle/>
          <a:p>
            <a:pPr algn="r"/>
            <a:r>
              <a:rPr lang="en-US" dirty="0" smtClean="0"/>
              <a:t>Regions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332297" y="36177"/>
            <a:ext cx="5969577" cy="67870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71784" y="2347784"/>
            <a:ext cx="1425146" cy="10956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Right Arrow 8"/>
          <p:cNvSpPr/>
          <p:nvPr/>
        </p:nvSpPr>
        <p:spPr>
          <a:xfrm>
            <a:off x="1556952" y="2347784"/>
            <a:ext cx="1243913" cy="24878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357" y="3963815"/>
            <a:ext cx="2828925" cy="27527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481384" y="1219200"/>
            <a:ext cx="2990335" cy="12356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21146" y="1019941"/>
            <a:ext cx="1499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Sub Saharan Africa</a:t>
            </a:r>
            <a:endParaRPr lang="en-US" sz="1400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83708" y="2221360"/>
            <a:ext cx="5181600" cy="189471"/>
          </a:xfrm>
          <a:prstGeom prst="straightConnector1">
            <a:avLst/>
          </a:prstGeom>
          <a:ln w="38100">
            <a:solidFill>
              <a:srgbClr val="0C72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640227" y="2620340"/>
            <a:ext cx="5020962" cy="2215271"/>
          </a:xfrm>
          <a:prstGeom prst="straightConnector1">
            <a:avLst/>
          </a:prstGeom>
          <a:ln w="38100">
            <a:solidFill>
              <a:srgbClr val="0C72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483689" y="2537255"/>
            <a:ext cx="4177500" cy="358345"/>
          </a:xfrm>
          <a:prstGeom prst="straightConnector1">
            <a:avLst/>
          </a:prstGeom>
          <a:ln w="28575">
            <a:solidFill>
              <a:srgbClr val="0C723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61188" y="2221360"/>
            <a:ext cx="2504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Latin America/ Caribbean 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424086" y="1570603"/>
            <a:ext cx="254549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Sub Sahara Africa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Sudan, Ethiopia, Angola, Democratic Republic of the Congo, South Africa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357412" y="3497707"/>
            <a:ext cx="26937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Latin America/ Caribbean </a:t>
            </a:r>
            <a:endParaRPr lang="en-US" b="1" u="sng" dirty="0" smtClean="0"/>
          </a:p>
          <a:p>
            <a:r>
              <a:rPr lang="en-US" dirty="0" smtClean="0"/>
              <a:t>Mexico, </a:t>
            </a:r>
          </a:p>
          <a:p>
            <a:r>
              <a:rPr lang="en-US" dirty="0" smtClean="0"/>
              <a:t>Central American countries-Guatemala, Honduras, Belize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South American Countries- </a:t>
            </a:r>
            <a:r>
              <a:rPr lang="en-US" dirty="0" err="1" smtClean="0"/>
              <a:t>Venazuela</a:t>
            </a:r>
            <a:r>
              <a:rPr lang="en-US" dirty="0" smtClean="0"/>
              <a:t>, Peru, Brazil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err="1" smtClean="0"/>
              <a:t>Caribean</a:t>
            </a:r>
            <a:r>
              <a:rPr lang="en-US" dirty="0" smtClean="0"/>
              <a:t>-Haiti, Cuba, Porto Rico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418"/>
            <a:ext cx="11008175" cy="9605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Brainstorm </a:t>
            </a:r>
            <a:r>
              <a:rPr lang="en-US" sz="4000" b="1" dirty="0"/>
              <a:t>cultural beliefs and </a:t>
            </a:r>
            <a:r>
              <a:rPr lang="en-US" sz="4000" b="1" dirty="0" smtClean="0"/>
              <a:t>practices (ANY One Region) </a:t>
            </a:r>
            <a:endParaRPr lang="en-US" sz="4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039463"/>
              </p:ext>
            </p:extLst>
          </p:nvPr>
        </p:nvGraphicFramePr>
        <p:xfrm>
          <a:off x="563420" y="1016000"/>
          <a:ext cx="1162858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616"/>
                <a:gridCol w="2360816"/>
                <a:gridCol w="2325716"/>
                <a:gridCol w="2325716"/>
                <a:gridCol w="23257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THEME- Culture</a:t>
                      </a:r>
                    </a:p>
                    <a:p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(Religions, philosophies,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Science, technology, art,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Architecture)</a:t>
                      </a:r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Characteristics at the beginning of the period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Changes</a:t>
                      </a:r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-at least TWO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-give evidence for each</a:t>
                      </a:r>
                    </a:p>
                    <a:p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b="1" u="sng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Continuities</a:t>
                      </a:r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-At least TWO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-give evidence for each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Characteristics at the end of the period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Analysis of changes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Analysis of continuities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Sub-Sahara</a:t>
                      </a:r>
                      <a:r>
                        <a:rPr lang="en-US" baseline="0" dirty="0" smtClean="0"/>
                        <a:t> Africa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5273964" y="1791855"/>
            <a:ext cx="2299854" cy="92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849011" y="1773383"/>
            <a:ext cx="2318327" cy="184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36715"/>
              </p:ext>
            </p:extLst>
          </p:nvPr>
        </p:nvGraphicFramePr>
        <p:xfrm>
          <a:off x="554336" y="5024119"/>
          <a:ext cx="1163766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166"/>
                <a:gridCol w="2373899"/>
                <a:gridCol w="2327533"/>
                <a:gridCol w="2327533"/>
                <a:gridCol w="2327533"/>
              </a:tblGrid>
              <a:tr h="1284039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Latin America / </a:t>
                      </a:r>
                    </a:p>
                    <a:p>
                      <a:r>
                        <a:rPr lang="en-US" dirty="0" smtClean="0"/>
                        <a:t>Caribbean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38545" y="1200727"/>
            <a:ext cx="461665" cy="45073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1450-Present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090" y="4029455"/>
            <a:ext cx="2310584" cy="182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234" y="5885964"/>
            <a:ext cx="2310584" cy="182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11" y="4047745"/>
            <a:ext cx="2310584" cy="182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011" y="5876819"/>
            <a:ext cx="2310584" cy="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4836"/>
            <a:ext cx="12192000" cy="4537364"/>
          </a:xfrm>
        </p:spPr>
        <p:txBody>
          <a:bodyPr/>
          <a:lstStyle/>
          <a:p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0418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1" y="0"/>
            <a:ext cx="10058400" cy="69272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graphics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4581" y="1754909"/>
            <a:ext cx="3334801" cy="19508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609600"/>
            <a:ext cx="11319164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Thesis – follow same rules – groups; include time period; answer question; provide broad defining categories about what changed and what stayed the same over time; include key changing event</a:t>
            </a:r>
          </a:p>
          <a:p>
            <a:pPr algn="ctr" eaLnBrk="1" hangingPunct="1">
              <a:defRPr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4873" y="1754909"/>
            <a:ext cx="3325091" cy="1939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was the cultural belief and practice at the beginning?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064" y="1754909"/>
            <a:ext cx="3334801" cy="19508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39855" y="2142836"/>
            <a:ext cx="22074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was the key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changing phenomena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or events and why?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13091" y="2124562"/>
            <a:ext cx="203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was the cultural belief and practice </a:t>
            </a:r>
            <a:r>
              <a:rPr lang="en-US" dirty="0" smtClean="0">
                <a:solidFill>
                  <a:schemeClr val="bg1"/>
                </a:solidFill>
              </a:rPr>
              <a:t>after the change like and why?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9782" y="3849254"/>
            <a:ext cx="19812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Evidence of what the conditions were like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97400" y="3849254"/>
            <a:ext cx="19050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Why did the key event occur (relate to phenomena) and how did it cause change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02964" y="3849254"/>
            <a:ext cx="19050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What was the same and what was different as must address continuity also Now either here or in the conclusion state how the event caused changed</a:t>
            </a:r>
          </a:p>
        </p:txBody>
      </p:sp>
      <p:sp>
        <p:nvSpPr>
          <p:cNvPr id="15" name="Rectangle 3"/>
          <p:cNvSpPr/>
          <p:nvPr/>
        </p:nvSpPr>
        <p:spPr>
          <a:xfrm>
            <a:off x="215899" y="6172200"/>
            <a:ext cx="11306965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Conclusion and make sure that the issues of the first paragraph are the same as the issues in the last paragraph. 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4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Common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Wrong Regions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Wrong Time periods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 saying what stays the same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No/little analysis – what did change and why did they NOT change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Make a global or world connection – mention something that is happening in another region or something that is worldwide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 addressing the question (or all parts of the question)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f17a9b5871e171533533741296457e96844b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553</TotalTime>
  <Words>593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Rockwell</vt:lpstr>
      <vt:lpstr>Rockwell Condensed</vt:lpstr>
      <vt:lpstr>Wingdings</vt:lpstr>
      <vt:lpstr>Wood Type</vt:lpstr>
      <vt:lpstr>Change AND Continuity Over Time</vt:lpstr>
      <vt:lpstr>Change AND Continuity Over Time</vt:lpstr>
      <vt:lpstr>Rubric</vt:lpstr>
      <vt:lpstr>Prompt</vt:lpstr>
      <vt:lpstr>Regions</vt:lpstr>
      <vt:lpstr>Brainstorm cultural beliefs and practices (ANY One Region) </vt:lpstr>
      <vt:lpstr>Sample Thesis</vt:lpstr>
      <vt:lpstr>graphics</vt:lpstr>
      <vt:lpstr>Common Mistakes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AND Continuity Over Time</dc:title>
  <dc:creator>Noor Khan</dc:creator>
  <cp:lastModifiedBy>Noor Khan</cp:lastModifiedBy>
  <cp:revision>18</cp:revision>
  <dcterms:created xsi:type="dcterms:W3CDTF">2014-01-26T19:53:28Z</dcterms:created>
  <dcterms:modified xsi:type="dcterms:W3CDTF">2014-01-27T05:06:36Z</dcterms:modified>
</cp:coreProperties>
</file>