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29"/>
  </p:notesMasterIdLst>
  <p:sldIdLst>
    <p:sldId id="256" r:id="rId2"/>
    <p:sldId id="339" r:id="rId3"/>
    <p:sldId id="276" r:id="rId4"/>
    <p:sldId id="325" r:id="rId5"/>
    <p:sldId id="322" r:id="rId6"/>
    <p:sldId id="324" r:id="rId7"/>
    <p:sldId id="327" r:id="rId8"/>
    <p:sldId id="326" r:id="rId9"/>
    <p:sldId id="329" r:id="rId10"/>
    <p:sldId id="330" r:id="rId11"/>
    <p:sldId id="331" r:id="rId12"/>
    <p:sldId id="289" r:id="rId13"/>
    <p:sldId id="334" r:id="rId14"/>
    <p:sldId id="340" r:id="rId15"/>
    <p:sldId id="341" r:id="rId16"/>
    <p:sldId id="328" r:id="rId17"/>
    <p:sldId id="336" r:id="rId18"/>
    <p:sldId id="333" r:id="rId19"/>
    <p:sldId id="337" r:id="rId20"/>
    <p:sldId id="320" r:id="rId21"/>
    <p:sldId id="342" r:id="rId22"/>
    <p:sldId id="291" r:id="rId23"/>
    <p:sldId id="321" r:id="rId24"/>
    <p:sldId id="292" r:id="rId25"/>
    <p:sldId id="293" r:id="rId26"/>
    <p:sldId id="294" r:id="rId27"/>
    <p:sldId id="295" r:id="rId28"/>
  </p:sldIdLst>
  <p:sldSz cx="9144000" cy="6858000" type="screen4x3"/>
  <p:notesSz cx="6858000" cy="9144000"/>
  <p:custDataLst>
    <p:tags r:id="rId30"/>
  </p:custDataLst>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0000"/>
    <a:srgbClr val="0066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8" autoAdjust="0"/>
  </p:normalViewPr>
  <p:slideViewPr>
    <p:cSldViewPr>
      <p:cViewPr varScale="1">
        <p:scale>
          <a:sx n="87" d="100"/>
          <a:sy n="87" d="100"/>
        </p:scale>
        <p:origin x="1464" y="66"/>
      </p:cViewPr>
      <p:guideLst>
        <p:guide orient="horz" pos="2160"/>
        <p:guide pos="2880"/>
      </p:guideLst>
    </p:cSldViewPr>
  </p:slideViewPr>
  <p:outlineViewPr>
    <p:cViewPr>
      <p:scale>
        <a:sx n="33" d="100"/>
        <a:sy n="33" d="100"/>
      </p:scale>
      <p:origin x="0" y="519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0A3236-E6EB-48CF-B0A5-9DD51D47C78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E54B8BBF-5878-44F3-9622-68416DEC3561}">
      <dgm:prSet phldrT="[Text]"/>
      <dgm:spPr/>
      <dgm:t>
        <a:bodyPr/>
        <a:lstStyle/>
        <a:p>
          <a:r>
            <a:rPr lang="en-US" dirty="0" smtClean="0"/>
            <a:t>Russian Marxist</a:t>
          </a:r>
          <a:endParaRPr lang="en-US" dirty="0"/>
        </a:p>
      </dgm:t>
    </dgm:pt>
    <dgm:pt modelId="{129457B8-33C9-4FCA-B809-564CFB09E7DB}" type="parTrans" cxnId="{3B270811-DC1E-469F-BF06-2968E555C63B}">
      <dgm:prSet/>
      <dgm:spPr/>
      <dgm:t>
        <a:bodyPr/>
        <a:lstStyle/>
        <a:p>
          <a:endParaRPr lang="en-US"/>
        </a:p>
      </dgm:t>
    </dgm:pt>
    <dgm:pt modelId="{DBD92743-830C-41BA-9B0B-C98F1EB804A0}" type="sibTrans" cxnId="{3B270811-DC1E-469F-BF06-2968E555C63B}">
      <dgm:prSet/>
      <dgm:spPr/>
      <dgm:t>
        <a:bodyPr/>
        <a:lstStyle/>
        <a:p>
          <a:endParaRPr lang="en-US"/>
        </a:p>
      </dgm:t>
    </dgm:pt>
    <dgm:pt modelId="{2BEAA9C1-75BE-4A44-9E7D-85529DAFE192}">
      <dgm:prSet phldrT="[Text]"/>
      <dgm:spPr/>
      <dgm:t>
        <a:bodyPr/>
        <a:lstStyle/>
        <a:p>
          <a:r>
            <a:rPr lang="en-US" dirty="0" smtClean="0"/>
            <a:t>Mensheviks</a:t>
          </a:r>
        </a:p>
        <a:p>
          <a:r>
            <a:rPr lang="en-US" dirty="0" smtClean="0"/>
            <a:t>Moderate</a:t>
          </a:r>
        </a:p>
        <a:p>
          <a:r>
            <a:rPr lang="en-US" dirty="0" smtClean="0"/>
            <a:t>Broad base of popular support for the revolution</a:t>
          </a:r>
          <a:endParaRPr lang="en-US" dirty="0"/>
        </a:p>
      </dgm:t>
    </dgm:pt>
    <dgm:pt modelId="{0E396438-F156-4B2F-8A34-5EBA529D360C}" type="parTrans" cxnId="{C52E5D25-2675-4A40-91B4-276D8799D2CE}">
      <dgm:prSet/>
      <dgm:spPr/>
      <dgm:t>
        <a:bodyPr/>
        <a:lstStyle/>
        <a:p>
          <a:endParaRPr lang="en-US"/>
        </a:p>
      </dgm:t>
    </dgm:pt>
    <dgm:pt modelId="{5D7B3D96-C2A2-46A9-9C33-E673EEB315F3}" type="sibTrans" cxnId="{C52E5D25-2675-4A40-91B4-276D8799D2CE}">
      <dgm:prSet/>
      <dgm:spPr/>
      <dgm:t>
        <a:bodyPr/>
        <a:lstStyle/>
        <a:p>
          <a:endParaRPr lang="en-US"/>
        </a:p>
      </dgm:t>
    </dgm:pt>
    <dgm:pt modelId="{6F616304-741B-4F63-9482-BBCD47FB5906}">
      <dgm:prSet phldrT="[Text]"/>
      <dgm:spPr/>
      <dgm:t>
        <a:bodyPr/>
        <a:lstStyle/>
        <a:p>
          <a:r>
            <a:rPr lang="en-US" dirty="0" smtClean="0"/>
            <a:t>Bolsheviks</a:t>
          </a:r>
        </a:p>
        <a:p>
          <a:r>
            <a:rPr lang="en-US" dirty="0" smtClean="0"/>
            <a:t>More radical</a:t>
          </a:r>
        </a:p>
        <a:p>
          <a:r>
            <a:rPr lang="en-US" dirty="0" smtClean="0"/>
            <a:t>Supported a small number of revolutionaries willing to sacrifice anything for change.</a:t>
          </a:r>
        </a:p>
        <a:p>
          <a:r>
            <a:rPr lang="en-US" dirty="0" smtClean="0"/>
            <a:t>Leader-Vladimir Lenin</a:t>
          </a:r>
        </a:p>
        <a:p>
          <a:r>
            <a:rPr lang="en-US" dirty="0" smtClean="0"/>
            <a:t>The Bolshevik Party embraced Communism , Karl Marx’s ideology-and eventually became the Communist Party</a:t>
          </a:r>
          <a:endParaRPr lang="en-US" dirty="0"/>
        </a:p>
      </dgm:t>
    </dgm:pt>
    <dgm:pt modelId="{142E259E-4599-45EF-9D9D-58D1DE9AAD79}" type="parTrans" cxnId="{579C7D07-27D3-4F4A-B00E-A20579C00A3A}">
      <dgm:prSet/>
      <dgm:spPr/>
      <dgm:t>
        <a:bodyPr/>
        <a:lstStyle/>
        <a:p>
          <a:endParaRPr lang="en-US"/>
        </a:p>
      </dgm:t>
    </dgm:pt>
    <dgm:pt modelId="{B27358FB-AA5B-4FB7-9BF4-C16D54A89B64}" type="sibTrans" cxnId="{579C7D07-27D3-4F4A-B00E-A20579C00A3A}">
      <dgm:prSet/>
      <dgm:spPr/>
      <dgm:t>
        <a:bodyPr/>
        <a:lstStyle/>
        <a:p>
          <a:endParaRPr lang="en-US"/>
        </a:p>
      </dgm:t>
    </dgm:pt>
    <dgm:pt modelId="{FEE72B76-47DE-4724-887C-90D7E0FC7263}" type="pres">
      <dgm:prSet presAssocID="{A40A3236-E6EB-48CF-B0A5-9DD51D47C78C}" presName="hierChild1" presStyleCnt="0">
        <dgm:presLayoutVars>
          <dgm:orgChart val="1"/>
          <dgm:chPref val="1"/>
          <dgm:dir/>
          <dgm:animOne val="branch"/>
          <dgm:animLvl val="lvl"/>
          <dgm:resizeHandles/>
        </dgm:presLayoutVars>
      </dgm:prSet>
      <dgm:spPr/>
      <dgm:t>
        <a:bodyPr/>
        <a:lstStyle/>
        <a:p>
          <a:endParaRPr lang="en-US"/>
        </a:p>
      </dgm:t>
    </dgm:pt>
    <dgm:pt modelId="{F7D4C0EF-DAA9-4D64-A072-DF6C9F743C4E}" type="pres">
      <dgm:prSet presAssocID="{E54B8BBF-5878-44F3-9622-68416DEC3561}" presName="hierRoot1" presStyleCnt="0">
        <dgm:presLayoutVars>
          <dgm:hierBranch val="init"/>
        </dgm:presLayoutVars>
      </dgm:prSet>
      <dgm:spPr/>
    </dgm:pt>
    <dgm:pt modelId="{1BAB7C6A-0F01-4792-B205-82AF1652346C}" type="pres">
      <dgm:prSet presAssocID="{E54B8BBF-5878-44F3-9622-68416DEC3561}" presName="rootComposite1" presStyleCnt="0"/>
      <dgm:spPr/>
    </dgm:pt>
    <dgm:pt modelId="{F9FE9753-C5DE-41BE-93D7-6837E8894570}" type="pres">
      <dgm:prSet presAssocID="{E54B8BBF-5878-44F3-9622-68416DEC3561}" presName="rootText1" presStyleLbl="node0" presStyleIdx="0" presStyleCnt="1" custScaleY="60255" custLinFactNeighborX="865" custLinFactNeighborY="-22520">
        <dgm:presLayoutVars>
          <dgm:chPref val="3"/>
        </dgm:presLayoutVars>
      </dgm:prSet>
      <dgm:spPr/>
      <dgm:t>
        <a:bodyPr/>
        <a:lstStyle/>
        <a:p>
          <a:endParaRPr lang="en-US"/>
        </a:p>
      </dgm:t>
    </dgm:pt>
    <dgm:pt modelId="{C2D6A93A-C0C9-4749-A99D-C703BFF1C3C1}" type="pres">
      <dgm:prSet presAssocID="{E54B8BBF-5878-44F3-9622-68416DEC3561}" presName="rootConnector1" presStyleLbl="node1" presStyleIdx="0" presStyleCnt="0"/>
      <dgm:spPr/>
      <dgm:t>
        <a:bodyPr/>
        <a:lstStyle/>
        <a:p>
          <a:endParaRPr lang="en-US"/>
        </a:p>
      </dgm:t>
    </dgm:pt>
    <dgm:pt modelId="{2DE86F14-1A2C-451B-8C58-E0D7D56B7DCF}" type="pres">
      <dgm:prSet presAssocID="{E54B8BBF-5878-44F3-9622-68416DEC3561}" presName="hierChild2" presStyleCnt="0"/>
      <dgm:spPr/>
    </dgm:pt>
    <dgm:pt modelId="{CA1196A0-9637-46DD-A0E7-5BE578638C56}" type="pres">
      <dgm:prSet presAssocID="{0E396438-F156-4B2F-8A34-5EBA529D360C}" presName="Name37" presStyleLbl="parChTrans1D2" presStyleIdx="0" presStyleCnt="2"/>
      <dgm:spPr/>
      <dgm:t>
        <a:bodyPr/>
        <a:lstStyle/>
        <a:p>
          <a:endParaRPr lang="en-US"/>
        </a:p>
      </dgm:t>
    </dgm:pt>
    <dgm:pt modelId="{800E7C5D-EDC8-4360-9557-9CD248A0C5D8}" type="pres">
      <dgm:prSet presAssocID="{2BEAA9C1-75BE-4A44-9E7D-85529DAFE192}" presName="hierRoot2" presStyleCnt="0">
        <dgm:presLayoutVars>
          <dgm:hierBranch val="init"/>
        </dgm:presLayoutVars>
      </dgm:prSet>
      <dgm:spPr/>
    </dgm:pt>
    <dgm:pt modelId="{00AE8E48-ABF8-401C-94EE-A51D0EB2ED19}" type="pres">
      <dgm:prSet presAssocID="{2BEAA9C1-75BE-4A44-9E7D-85529DAFE192}" presName="rootComposite" presStyleCnt="0"/>
      <dgm:spPr/>
    </dgm:pt>
    <dgm:pt modelId="{90C33BBD-F810-4959-AC83-B4DB73445C18}" type="pres">
      <dgm:prSet presAssocID="{2BEAA9C1-75BE-4A44-9E7D-85529DAFE192}" presName="rootText" presStyleLbl="node2" presStyleIdx="0" presStyleCnt="2" custLinFactNeighborX="6089" custLinFactNeighborY="-30600">
        <dgm:presLayoutVars>
          <dgm:chPref val="3"/>
        </dgm:presLayoutVars>
      </dgm:prSet>
      <dgm:spPr/>
      <dgm:t>
        <a:bodyPr/>
        <a:lstStyle/>
        <a:p>
          <a:endParaRPr lang="en-US"/>
        </a:p>
      </dgm:t>
    </dgm:pt>
    <dgm:pt modelId="{8CA2176F-C0AC-4402-A16D-FCEC84D4EF58}" type="pres">
      <dgm:prSet presAssocID="{2BEAA9C1-75BE-4A44-9E7D-85529DAFE192}" presName="rootConnector" presStyleLbl="node2" presStyleIdx="0" presStyleCnt="2"/>
      <dgm:spPr/>
      <dgm:t>
        <a:bodyPr/>
        <a:lstStyle/>
        <a:p>
          <a:endParaRPr lang="en-US"/>
        </a:p>
      </dgm:t>
    </dgm:pt>
    <dgm:pt modelId="{95771CE6-683A-421C-B9CF-519CBD31825D}" type="pres">
      <dgm:prSet presAssocID="{2BEAA9C1-75BE-4A44-9E7D-85529DAFE192}" presName="hierChild4" presStyleCnt="0"/>
      <dgm:spPr/>
    </dgm:pt>
    <dgm:pt modelId="{2E2989AA-8B7C-483D-8944-225CF34D0FB6}" type="pres">
      <dgm:prSet presAssocID="{2BEAA9C1-75BE-4A44-9E7D-85529DAFE192}" presName="hierChild5" presStyleCnt="0"/>
      <dgm:spPr/>
    </dgm:pt>
    <dgm:pt modelId="{14417A2C-1B46-4E28-94DC-A170DFC85C86}" type="pres">
      <dgm:prSet presAssocID="{142E259E-4599-45EF-9D9D-58D1DE9AAD79}" presName="Name37" presStyleLbl="parChTrans1D2" presStyleIdx="1" presStyleCnt="2"/>
      <dgm:spPr/>
      <dgm:t>
        <a:bodyPr/>
        <a:lstStyle/>
        <a:p>
          <a:endParaRPr lang="en-US"/>
        </a:p>
      </dgm:t>
    </dgm:pt>
    <dgm:pt modelId="{EC44E922-3149-40EF-9672-DA8DBC2004C3}" type="pres">
      <dgm:prSet presAssocID="{6F616304-741B-4F63-9482-BBCD47FB5906}" presName="hierRoot2" presStyleCnt="0">
        <dgm:presLayoutVars>
          <dgm:hierBranch val="init"/>
        </dgm:presLayoutVars>
      </dgm:prSet>
      <dgm:spPr/>
    </dgm:pt>
    <dgm:pt modelId="{B5E94A2D-76E6-4AE7-914F-97F154FA8097}" type="pres">
      <dgm:prSet presAssocID="{6F616304-741B-4F63-9482-BBCD47FB5906}" presName="rootComposite" presStyleCnt="0"/>
      <dgm:spPr/>
    </dgm:pt>
    <dgm:pt modelId="{4033553F-2932-4BCF-9FAF-A6F2FD4634FC}" type="pres">
      <dgm:prSet presAssocID="{6F616304-741B-4F63-9482-BBCD47FB5906}" presName="rootText" presStyleLbl="node2" presStyleIdx="1" presStyleCnt="2" custLinFactNeighborX="53" custLinFactNeighborY="-30600">
        <dgm:presLayoutVars>
          <dgm:chPref val="3"/>
        </dgm:presLayoutVars>
      </dgm:prSet>
      <dgm:spPr/>
      <dgm:t>
        <a:bodyPr/>
        <a:lstStyle/>
        <a:p>
          <a:endParaRPr lang="en-US"/>
        </a:p>
      </dgm:t>
    </dgm:pt>
    <dgm:pt modelId="{B0C12C0E-56CE-4C15-9AE0-16F4736587D9}" type="pres">
      <dgm:prSet presAssocID="{6F616304-741B-4F63-9482-BBCD47FB5906}" presName="rootConnector" presStyleLbl="node2" presStyleIdx="1" presStyleCnt="2"/>
      <dgm:spPr/>
      <dgm:t>
        <a:bodyPr/>
        <a:lstStyle/>
        <a:p>
          <a:endParaRPr lang="en-US"/>
        </a:p>
      </dgm:t>
    </dgm:pt>
    <dgm:pt modelId="{B2184464-8D6A-4B48-B9CC-3DE8C315E263}" type="pres">
      <dgm:prSet presAssocID="{6F616304-741B-4F63-9482-BBCD47FB5906}" presName="hierChild4" presStyleCnt="0"/>
      <dgm:spPr/>
    </dgm:pt>
    <dgm:pt modelId="{82EB8B85-F2CD-4B4B-AF1A-9AF085C74E60}" type="pres">
      <dgm:prSet presAssocID="{6F616304-741B-4F63-9482-BBCD47FB5906}" presName="hierChild5" presStyleCnt="0"/>
      <dgm:spPr/>
    </dgm:pt>
    <dgm:pt modelId="{055783F9-B86D-4B2E-8D38-FC24D3D39848}" type="pres">
      <dgm:prSet presAssocID="{E54B8BBF-5878-44F3-9622-68416DEC3561}" presName="hierChild3" presStyleCnt="0"/>
      <dgm:spPr/>
    </dgm:pt>
  </dgm:ptLst>
  <dgm:cxnLst>
    <dgm:cxn modelId="{C52E5D25-2675-4A40-91B4-276D8799D2CE}" srcId="{E54B8BBF-5878-44F3-9622-68416DEC3561}" destId="{2BEAA9C1-75BE-4A44-9E7D-85529DAFE192}" srcOrd="0" destOrd="0" parTransId="{0E396438-F156-4B2F-8A34-5EBA529D360C}" sibTransId="{5D7B3D96-C2A2-46A9-9C33-E673EEB315F3}"/>
    <dgm:cxn modelId="{B226801F-47EE-4114-AC97-667C42DA5CA1}" type="presOf" srcId="{6F616304-741B-4F63-9482-BBCD47FB5906}" destId="{4033553F-2932-4BCF-9FAF-A6F2FD4634FC}" srcOrd="0" destOrd="0" presId="urn:microsoft.com/office/officeart/2005/8/layout/orgChart1"/>
    <dgm:cxn modelId="{725373AF-F322-472E-A209-420C80C69713}" type="presOf" srcId="{2BEAA9C1-75BE-4A44-9E7D-85529DAFE192}" destId="{90C33BBD-F810-4959-AC83-B4DB73445C18}" srcOrd="0" destOrd="0" presId="urn:microsoft.com/office/officeart/2005/8/layout/orgChart1"/>
    <dgm:cxn modelId="{117D0F46-8E05-47C0-B986-EF28C3687AC5}" type="presOf" srcId="{E54B8BBF-5878-44F3-9622-68416DEC3561}" destId="{C2D6A93A-C0C9-4749-A99D-C703BFF1C3C1}" srcOrd="1" destOrd="0" presId="urn:microsoft.com/office/officeart/2005/8/layout/orgChart1"/>
    <dgm:cxn modelId="{C591E3DD-4160-44A4-A68A-91E44A130E07}" type="presOf" srcId="{A40A3236-E6EB-48CF-B0A5-9DD51D47C78C}" destId="{FEE72B76-47DE-4724-887C-90D7E0FC7263}" srcOrd="0" destOrd="0" presId="urn:microsoft.com/office/officeart/2005/8/layout/orgChart1"/>
    <dgm:cxn modelId="{D5A58ABB-DCA7-43EE-B8DD-231BA9FE927F}" type="presOf" srcId="{2BEAA9C1-75BE-4A44-9E7D-85529DAFE192}" destId="{8CA2176F-C0AC-4402-A16D-FCEC84D4EF58}" srcOrd="1" destOrd="0" presId="urn:microsoft.com/office/officeart/2005/8/layout/orgChart1"/>
    <dgm:cxn modelId="{579C7D07-27D3-4F4A-B00E-A20579C00A3A}" srcId="{E54B8BBF-5878-44F3-9622-68416DEC3561}" destId="{6F616304-741B-4F63-9482-BBCD47FB5906}" srcOrd="1" destOrd="0" parTransId="{142E259E-4599-45EF-9D9D-58D1DE9AAD79}" sibTransId="{B27358FB-AA5B-4FB7-9BF4-C16D54A89B64}"/>
    <dgm:cxn modelId="{3B270811-DC1E-469F-BF06-2968E555C63B}" srcId="{A40A3236-E6EB-48CF-B0A5-9DD51D47C78C}" destId="{E54B8BBF-5878-44F3-9622-68416DEC3561}" srcOrd="0" destOrd="0" parTransId="{129457B8-33C9-4FCA-B809-564CFB09E7DB}" sibTransId="{DBD92743-830C-41BA-9B0B-C98F1EB804A0}"/>
    <dgm:cxn modelId="{C74EA6E1-D50E-4DDD-AA64-9BA614165DAD}" type="presOf" srcId="{E54B8BBF-5878-44F3-9622-68416DEC3561}" destId="{F9FE9753-C5DE-41BE-93D7-6837E8894570}" srcOrd="0" destOrd="0" presId="urn:microsoft.com/office/officeart/2005/8/layout/orgChart1"/>
    <dgm:cxn modelId="{6CC671CD-A93B-4945-B843-A70D4EFABC46}" type="presOf" srcId="{0E396438-F156-4B2F-8A34-5EBA529D360C}" destId="{CA1196A0-9637-46DD-A0E7-5BE578638C56}" srcOrd="0" destOrd="0" presId="urn:microsoft.com/office/officeart/2005/8/layout/orgChart1"/>
    <dgm:cxn modelId="{818AC12D-0FE5-4500-9D05-BBD5F63CDDD1}" type="presOf" srcId="{6F616304-741B-4F63-9482-BBCD47FB5906}" destId="{B0C12C0E-56CE-4C15-9AE0-16F4736587D9}" srcOrd="1" destOrd="0" presId="urn:microsoft.com/office/officeart/2005/8/layout/orgChart1"/>
    <dgm:cxn modelId="{9B950F46-147E-4B53-B152-A6CCDBFA0F55}" type="presOf" srcId="{142E259E-4599-45EF-9D9D-58D1DE9AAD79}" destId="{14417A2C-1B46-4E28-94DC-A170DFC85C86}" srcOrd="0" destOrd="0" presId="urn:microsoft.com/office/officeart/2005/8/layout/orgChart1"/>
    <dgm:cxn modelId="{495445DC-06AF-4C1A-8619-CC6B331C01B6}" type="presParOf" srcId="{FEE72B76-47DE-4724-887C-90D7E0FC7263}" destId="{F7D4C0EF-DAA9-4D64-A072-DF6C9F743C4E}" srcOrd="0" destOrd="0" presId="urn:microsoft.com/office/officeart/2005/8/layout/orgChart1"/>
    <dgm:cxn modelId="{DCF20ACA-13A2-4161-BFAB-F821F0C66DB4}" type="presParOf" srcId="{F7D4C0EF-DAA9-4D64-A072-DF6C9F743C4E}" destId="{1BAB7C6A-0F01-4792-B205-82AF1652346C}" srcOrd="0" destOrd="0" presId="urn:microsoft.com/office/officeart/2005/8/layout/orgChart1"/>
    <dgm:cxn modelId="{17A077AE-71B4-4091-AFE6-1324B785AC2A}" type="presParOf" srcId="{1BAB7C6A-0F01-4792-B205-82AF1652346C}" destId="{F9FE9753-C5DE-41BE-93D7-6837E8894570}" srcOrd="0" destOrd="0" presId="urn:microsoft.com/office/officeart/2005/8/layout/orgChart1"/>
    <dgm:cxn modelId="{5155D0D9-C5B8-42E0-B1D2-4E16A95A1014}" type="presParOf" srcId="{1BAB7C6A-0F01-4792-B205-82AF1652346C}" destId="{C2D6A93A-C0C9-4749-A99D-C703BFF1C3C1}" srcOrd="1" destOrd="0" presId="urn:microsoft.com/office/officeart/2005/8/layout/orgChart1"/>
    <dgm:cxn modelId="{53889662-8B76-4FF3-8B8F-EAB21413C76A}" type="presParOf" srcId="{F7D4C0EF-DAA9-4D64-A072-DF6C9F743C4E}" destId="{2DE86F14-1A2C-451B-8C58-E0D7D56B7DCF}" srcOrd="1" destOrd="0" presId="urn:microsoft.com/office/officeart/2005/8/layout/orgChart1"/>
    <dgm:cxn modelId="{56521FCC-EBB1-4310-AC4B-49D85B9746B3}" type="presParOf" srcId="{2DE86F14-1A2C-451B-8C58-E0D7D56B7DCF}" destId="{CA1196A0-9637-46DD-A0E7-5BE578638C56}" srcOrd="0" destOrd="0" presId="urn:microsoft.com/office/officeart/2005/8/layout/orgChart1"/>
    <dgm:cxn modelId="{721FCF4D-E3A1-4CB2-93EB-7F9217007810}" type="presParOf" srcId="{2DE86F14-1A2C-451B-8C58-E0D7D56B7DCF}" destId="{800E7C5D-EDC8-4360-9557-9CD248A0C5D8}" srcOrd="1" destOrd="0" presId="urn:microsoft.com/office/officeart/2005/8/layout/orgChart1"/>
    <dgm:cxn modelId="{07025AA8-BE4B-4701-A980-12766517396E}" type="presParOf" srcId="{800E7C5D-EDC8-4360-9557-9CD248A0C5D8}" destId="{00AE8E48-ABF8-401C-94EE-A51D0EB2ED19}" srcOrd="0" destOrd="0" presId="urn:microsoft.com/office/officeart/2005/8/layout/orgChart1"/>
    <dgm:cxn modelId="{7A6942A5-07AA-4A8D-9F8B-AC5583057770}" type="presParOf" srcId="{00AE8E48-ABF8-401C-94EE-A51D0EB2ED19}" destId="{90C33BBD-F810-4959-AC83-B4DB73445C18}" srcOrd="0" destOrd="0" presId="urn:microsoft.com/office/officeart/2005/8/layout/orgChart1"/>
    <dgm:cxn modelId="{F06BD91E-3909-4643-A5E9-F7C6CD7E3CE1}" type="presParOf" srcId="{00AE8E48-ABF8-401C-94EE-A51D0EB2ED19}" destId="{8CA2176F-C0AC-4402-A16D-FCEC84D4EF58}" srcOrd="1" destOrd="0" presId="urn:microsoft.com/office/officeart/2005/8/layout/orgChart1"/>
    <dgm:cxn modelId="{A2C6F40B-4112-4C68-A76B-4D03DD40AC39}" type="presParOf" srcId="{800E7C5D-EDC8-4360-9557-9CD248A0C5D8}" destId="{95771CE6-683A-421C-B9CF-519CBD31825D}" srcOrd="1" destOrd="0" presId="urn:microsoft.com/office/officeart/2005/8/layout/orgChart1"/>
    <dgm:cxn modelId="{A56A525C-260E-4A5D-A56D-DDEA29C4DC26}" type="presParOf" srcId="{800E7C5D-EDC8-4360-9557-9CD248A0C5D8}" destId="{2E2989AA-8B7C-483D-8944-225CF34D0FB6}" srcOrd="2" destOrd="0" presId="urn:microsoft.com/office/officeart/2005/8/layout/orgChart1"/>
    <dgm:cxn modelId="{7C9D3695-06A8-41DF-86D5-51FD7BD7E384}" type="presParOf" srcId="{2DE86F14-1A2C-451B-8C58-E0D7D56B7DCF}" destId="{14417A2C-1B46-4E28-94DC-A170DFC85C86}" srcOrd="2" destOrd="0" presId="urn:microsoft.com/office/officeart/2005/8/layout/orgChart1"/>
    <dgm:cxn modelId="{9E925CA3-ABC0-428E-B2FD-5C9336848946}" type="presParOf" srcId="{2DE86F14-1A2C-451B-8C58-E0D7D56B7DCF}" destId="{EC44E922-3149-40EF-9672-DA8DBC2004C3}" srcOrd="3" destOrd="0" presId="urn:microsoft.com/office/officeart/2005/8/layout/orgChart1"/>
    <dgm:cxn modelId="{137ADB29-785B-4FFA-A24B-67FEC022535E}" type="presParOf" srcId="{EC44E922-3149-40EF-9672-DA8DBC2004C3}" destId="{B5E94A2D-76E6-4AE7-914F-97F154FA8097}" srcOrd="0" destOrd="0" presId="urn:microsoft.com/office/officeart/2005/8/layout/orgChart1"/>
    <dgm:cxn modelId="{F81A4275-47A4-4CF6-9C94-542B88AFF389}" type="presParOf" srcId="{B5E94A2D-76E6-4AE7-914F-97F154FA8097}" destId="{4033553F-2932-4BCF-9FAF-A6F2FD4634FC}" srcOrd="0" destOrd="0" presId="urn:microsoft.com/office/officeart/2005/8/layout/orgChart1"/>
    <dgm:cxn modelId="{95CBBAF4-C612-4F76-B95C-86DD09879E4A}" type="presParOf" srcId="{B5E94A2D-76E6-4AE7-914F-97F154FA8097}" destId="{B0C12C0E-56CE-4C15-9AE0-16F4736587D9}" srcOrd="1" destOrd="0" presId="urn:microsoft.com/office/officeart/2005/8/layout/orgChart1"/>
    <dgm:cxn modelId="{1C492A40-4DC2-4887-8D8F-50A17FE9A5A8}" type="presParOf" srcId="{EC44E922-3149-40EF-9672-DA8DBC2004C3}" destId="{B2184464-8D6A-4B48-B9CC-3DE8C315E263}" srcOrd="1" destOrd="0" presId="urn:microsoft.com/office/officeart/2005/8/layout/orgChart1"/>
    <dgm:cxn modelId="{0341CBF9-BA96-4E25-BE69-AC407A961405}" type="presParOf" srcId="{EC44E922-3149-40EF-9672-DA8DBC2004C3}" destId="{82EB8B85-F2CD-4B4B-AF1A-9AF085C74E60}" srcOrd="2" destOrd="0" presId="urn:microsoft.com/office/officeart/2005/8/layout/orgChart1"/>
    <dgm:cxn modelId="{27389754-1BFA-459F-98F9-36A288A0BC67}" type="presParOf" srcId="{F7D4C0EF-DAA9-4D64-A072-DF6C9F743C4E}" destId="{055783F9-B86D-4B2E-8D38-FC24D3D3984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417A2C-1B46-4E28-94DC-A170DFC85C86}">
      <dsp:nvSpPr>
        <dsp:cNvPr id="0" name=""/>
        <dsp:cNvSpPr/>
      </dsp:nvSpPr>
      <dsp:spPr>
        <a:xfrm>
          <a:off x="4146995" y="1349945"/>
          <a:ext cx="2221590" cy="631252"/>
        </a:xfrm>
        <a:custGeom>
          <a:avLst/>
          <a:gdLst/>
          <a:ahLst/>
          <a:cxnLst/>
          <a:rect l="0" t="0" r="0" b="0"/>
          <a:pathLst>
            <a:path>
              <a:moveTo>
                <a:pt x="0" y="0"/>
              </a:moveTo>
              <a:lnTo>
                <a:pt x="0" y="240441"/>
              </a:lnTo>
              <a:lnTo>
                <a:pt x="2221590" y="240441"/>
              </a:lnTo>
              <a:lnTo>
                <a:pt x="2221590" y="6312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1196A0-9637-46DD-A0E7-5BE578638C56}">
      <dsp:nvSpPr>
        <dsp:cNvPr id="0" name=""/>
        <dsp:cNvSpPr/>
      </dsp:nvSpPr>
      <dsp:spPr>
        <a:xfrm>
          <a:off x="2089619" y="1349945"/>
          <a:ext cx="2057375" cy="631252"/>
        </a:xfrm>
        <a:custGeom>
          <a:avLst/>
          <a:gdLst/>
          <a:ahLst/>
          <a:cxnLst/>
          <a:rect l="0" t="0" r="0" b="0"/>
          <a:pathLst>
            <a:path>
              <a:moveTo>
                <a:pt x="2057375" y="0"/>
              </a:moveTo>
              <a:lnTo>
                <a:pt x="2057375" y="240441"/>
              </a:lnTo>
              <a:lnTo>
                <a:pt x="0" y="240441"/>
              </a:lnTo>
              <a:lnTo>
                <a:pt x="0" y="6312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FE9753-C5DE-41BE-93D7-6837E8894570}">
      <dsp:nvSpPr>
        <dsp:cNvPr id="0" name=""/>
        <dsp:cNvSpPr/>
      </dsp:nvSpPr>
      <dsp:spPr>
        <a:xfrm>
          <a:off x="2285992" y="228598"/>
          <a:ext cx="3722005" cy="11213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Russian Marxist</a:t>
          </a:r>
          <a:endParaRPr lang="en-US" sz="1300" kern="1200" dirty="0"/>
        </a:p>
      </dsp:txBody>
      <dsp:txXfrm>
        <a:off x="2285992" y="228598"/>
        <a:ext cx="3722005" cy="1121347"/>
      </dsp:txXfrm>
    </dsp:sp>
    <dsp:sp modelId="{90C33BBD-F810-4959-AC83-B4DB73445C18}">
      <dsp:nvSpPr>
        <dsp:cNvPr id="0" name=""/>
        <dsp:cNvSpPr/>
      </dsp:nvSpPr>
      <dsp:spPr>
        <a:xfrm>
          <a:off x="228616" y="1981197"/>
          <a:ext cx="3722005" cy="18610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Mensheviks</a:t>
          </a:r>
        </a:p>
        <a:p>
          <a:pPr lvl="0" algn="ctr" defTabSz="577850">
            <a:lnSpc>
              <a:spcPct val="90000"/>
            </a:lnSpc>
            <a:spcBef>
              <a:spcPct val="0"/>
            </a:spcBef>
            <a:spcAft>
              <a:spcPct val="35000"/>
            </a:spcAft>
          </a:pPr>
          <a:r>
            <a:rPr lang="en-US" sz="1300" kern="1200" dirty="0" smtClean="0"/>
            <a:t>Moderate</a:t>
          </a:r>
        </a:p>
        <a:p>
          <a:pPr lvl="0" algn="ctr" defTabSz="577850">
            <a:lnSpc>
              <a:spcPct val="90000"/>
            </a:lnSpc>
            <a:spcBef>
              <a:spcPct val="0"/>
            </a:spcBef>
            <a:spcAft>
              <a:spcPct val="35000"/>
            </a:spcAft>
          </a:pPr>
          <a:r>
            <a:rPr lang="en-US" sz="1300" kern="1200" dirty="0" smtClean="0"/>
            <a:t>Broad base of popular support for the revolution</a:t>
          </a:r>
          <a:endParaRPr lang="en-US" sz="1300" kern="1200" dirty="0"/>
        </a:p>
      </dsp:txBody>
      <dsp:txXfrm>
        <a:off x="228616" y="1981197"/>
        <a:ext cx="3722005" cy="1861002"/>
      </dsp:txXfrm>
    </dsp:sp>
    <dsp:sp modelId="{4033553F-2932-4BCF-9FAF-A6F2FD4634FC}">
      <dsp:nvSpPr>
        <dsp:cNvPr id="0" name=""/>
        <dsp:cNvSpPr/>
      </dsp:nvSpPr>
      <dsp:spPr>
        <a:xfrm>
          <a:off x="4507583" y="1981197"/>
          <a:ext cx="3722005" cy="18610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Bolsheviks</a:t>
          </a:r>
        </a:p>
        <a:p>
          <a:pPr lvl="0" algn="ctr" defTabSz="577850">
            <a:lnSpc>
              <a:spcPct val="90000"/>
            </a:lnSpc>
            <a:spcBef>
              <a:spcPct val="0"/>
            </a:spcBef>
            <a:spcAft>
              <a:spcPct val="35000"/>
            </a:spcAft>
          </a:pPr>
          <a:r>
            <a:rPr lang="en-US" sz="1300" kern="1200" dirty="0" smtClean="0"/>
            <a:t>More radical</a:t>
          </a:r>
        </a:p>
        <a:p>
          <a:pPr lvl="0" algn="ctr" defTabSz="577850">
            <a:lnSpc>
              <a:spcPct val="90000"/>
            </a:lnSpc>
            <a:spcBef>
              <a:spcPct val="0"/>
            </a:spcBef>
            <a:spcAft>
              <a:spcPct val="35000"/>
            </a:spcAft>
          </a:pPr>
          <a:r>
            <a:rPr lang="en-US" sz="1300" kern="1200" dirty="0" smtClean="0"/>
            <a:t>Supported a small number of revolutionaries willing to sacrifice anything for change.</a:t>
          </a:r>
        </a:p>
        <a:p>
          <a:pPr lvl="0" algn="ctr" defTabSz="577850">
            <a:lnSpc>
              <a:spcPct val="90000"/>
            </a:lnSpc>
            <a:spcBef>
              <a:spcPct val="0"/>
            </a:spcBef>
            <a:spcAft>
              <a:spcPct val="35000"/>
            </a:spcAft>
          </a:pPr>
          <a:r>
            <a:rPr lang="en-US" sz="1300" kern="1200" dirty="0" smtClean="0"/>
            <a:t>Leader-Vladimir Lenin</a:t>
          </a:r>
        </a:p>
        <a:p>
          <a:pPr lvl="0" algn="ctr" defTabSz="577850">
            <a:lnSpc>
              <a:spcPct val="90000"/>
            </a:lnSpc>
            <a:spcBef>
              <a:spcPct val="0"/>
            </a:spcBef>
            <a:spcAft>
              <a:spcPct val="35000"/>
            </a:spcAft>
          </a:pPr>
          <a:r>
            <a:rPr lang="en-US" sz="1300" kern="1200" dirty="0" smtClean="0"/>
            <a:t>The Bolshevik Party embraced Communism , Karl Marx’s ideology-and eventually became the Communist Party</a:t>
          </a:r>
          <a:endParaRPr lang="en-US" sz="1300" kern="1200" dirty="0"/>
        </a:p>
      </dsp:txBody>
      <dsp:txXfrm>
        <a:off x="4507583" y="1981197"/>
        <a:ext cx="3722005" cy="186100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929A2E-B3C9-446C-BCBA-77CF5EB4BE89}" type="datetimeFigureOut">
              <a:rPr lang="en-US" smtClean="0"/>
              <a:t>1/14/2014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15DA46-1E0F-4D21-9D01-55122AB27E10}" type="slidenum">
              <a:rPr lang="en-US" smtClean="0"/>
              <a:t>‹#›</a:t>
            </a:fld>
            <a:endParaRPr lang="en-US"/>
          </a:p>
        </p:txBody>
      </p:sp>
    </p:spTree>
    <p:extLst>
      <p:ext uri="{BB962C8B-B14F-4D97-AF65-F5344CB8AC3E}">
        <p14:creationId xmlns:p14="http://schemas.microsoft.com/office/powerpoint/2010/main" val="255830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9215DA46-1E0F-4D21-9D01-55122AB27E10}" type="slidenum">
              <a:rPr lang="en-US" smtClean="0"/>
              <a:t>5</a:t>
            </a:fld>
            <a:endParaRPr lang="en-US"/>
          </a:p>
        </p:txBody>
      </p:sp>
    </p:spTree>
    <p:extLst>
      <p:ext uri="{BB962C8B-B14F-4D97-AF65-F5344CB8AC3E}">
        <p14:creationId xmlns:p14="http://schemas.microsoft.com/office/powerpoint/2010/main" val="1007312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52B6B0-A4C5-4049-B04B-60769610567E}" type="slidenum">
              <a:rPr lang="en-US"/>
              <a:pPr>
                <a:defRPr/>
              </a:pPr>
              <a:t>‹#›</a:t>
            </a:fld>
            <a:endParaRPr lang="en-US"/>
          </a:p>
        </p:txBody>
      </p:sp>
    </p:spTree>
    <p:extLst>
      <p:ext uri="{BB962C8B-B14F-4D97-AF65-F5344CB8AC3E}">
        <p14:creationId xmlns:p14="http://schemas.microsoft.com/office/powerpoint/2010/main" val="226871896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B72BF41-D291-4125-BB54-8915EDF71466}" type="slidenum">
              <a:rPr lang="en-US"/>
              <a:pPr>
                <a:defRPr/>
              </a:pPr>
              <a:t>‹#›</a:t>
            </a:fld>
            <a:endParaRPr lang="en-US"/>
          </a:p>
        </p:txBody>
      </p:sp>
    </p:spTree>
    <p:extLst>
      <p:ext uri="{BB962C8B-B14F-4D97-AF65-F5344CB8AC3E}">
        <p14:creationId xmlns:p14="http://schemas.microsoft.com/office/powerpoint/2010/main" val="1664918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FCED348-D5E7-4097-87C5-7AE4C7CB9C3D}" type="slidenum">
              <a:rPr lang="en-US"/>
              <a:pPr>
                <a:defRPr/>
              </a:pPr>
              <a:t>‹#›</a:t>
            </a:fld>
            <a:endParaRPr lang="en-US"/>
          </a:p>
        </p:txBody>
      </p:sp>
    </p:spTree>
    <p:extLst>
      <p:ext uri="{BB962C8B-B14F-4D97-AF65-F5344CB8AC3E}">
        <p14:creationId xmlns:p14="http://schemas.microsoft.com/office/powerpoint/2010/main" val="7842822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smtClean="0"/>
            </a:lvl1pPr>
          </a:lstStyle>
          <a:p>
            <a:pPr>
              <a:defRPr/>
            </a:pPr>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smtClean="0"/>
            </a:lvl1pPr>
          </a:lstStyle>
          <a:p>
            <a:pPr>
              <a:defRPr/>
            </a:pPr>
            <a:endParaRPr lang="en-US"/>
          </a:p>
        </p:txBody>
      </p:sp>
      <p:sp>
        <p:nvSpPr>
          <p:cNvPr id="8" name="Slide Number Placeholder 7"/>
          <p:cNvSpPr>
            <a:spLocks noGrp="1"/>
          </p:cNvSpPr>
          <p:nvPr>
            <p:ph type="sldNum" sz="quarter" idx="12"/>
          </p:nvPr>
        </p:nvSpPr>
        <p:spPr>
          <a:xfrm>
            <a:off x="6553200" y="6248400"/>
            <a:ext cx="1905000" cy="457200"/>
          </a:xfrm>
        </p:spPr>
        <p:txBody>
          <a:bodyPr/>
          <a:lstStyle>
            <a:lvl1pPr>
              <a:defRPr smtClean="0"/>
            </a:lvl1pPr>
          </a:lstStyle>
          <a:p>
            <a:pPr>
              <a:defRPr/>
            </a:pPr>
            <a:fld id="{00A5900E-6140-4179-B642-97A4C2FC5E10}" type="slidenum">
              <a:rPr lang="en-US"/>
              <a:pPr>
                <a:defRPr/>
              </a:pPr>
              <a:t>‹#›</a:t>
            </a:fld>
            <a:endParaRPr lang="en-US"/>
          </a:p>
        </p:txBody>
      </p:sp>
    </p:spTree>
    <p:extLst>
      <p:ext uri="{BB962C8B-B14F-4D97-AF65-F5344CB8AC3E}">
        <p14:creationId xmlns:p14="http://schemas.microsoft.com/office/powerpoint/2010/main" val="415875726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502016-C818-4458-B35B-F8273B2F541D}" type="slidenum">
              <a:rPr lang="en-US"/>
              <a:pPr>
                <a:defRPr/>
              </a:pPr>
              <a:t>‹#›</a:t>
            </a:fld>
            <a:endParaRPr lang="en-US"/>
          </a:p>
        </p:txBody>
      </p:sp>
    </p:spTree>
    <p:extLst>
      <p:ext uri="{BB962C8B-B14F-4D97-AF65-F5344CB8AC3E}">
        <p14:creationId xmlns:p14="http://schemas.microsoft.com/office/powerpoint/2010/main" val="337712070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496FC0-B6CA-445D-A191-BE96BF8E66E1}" type="slidenum">
              <a:rPr lang="en-US"/>
              <a:pPr>
                <a:defRPr/>
              </a:pPr>
              <a:t>‹#›</a:t>
            </a:fld>
            <a:endParaRPr lang="en-US"/>
          </a:p>
        </p:txBody>
      </p:sp>
    </p:spTree>
    <p:extLst>
      <p:ext uri="{BB962C8B-B14F-4D97-AF65-F5344CB8AC3E}">
        <p14:creationId xmlns:p14="http://schemas.microsoft.com/office/powerpoint/2010/main" val="3537473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733C91B-B41E-4ED3-A5AD-D5656666CAE3}" type="slidenum">
              <a:rPr lang="en-US"/>
              <a:pPr>
                <a:defRPr/>
              </a:pPr>
              <a:t>‹#›</a:t>
            </a:fld>
            <a:endParaRPr lang="en-US"/>
          </a:p>
        </p:txBody>
      </p:sp>
    </p:spTree>
    <p:extLst>
      <p:ext uri="{BB962C8B-B14F-4D97-AF65-F5344CB8AC3E}">
        <p14:creationId xmlns:p14="http://schemas.microsoft.com/office/powerpoint/2010/main" val="364903003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6D61B8F-E896-44BA-B7D1-4545C65AE117}" type="slidenum">
              <a:rPr lang="en-US"/>
              <a:pPr>
                <a:defRPr/>
              </a:pPr>
              <a:t>‹#›</a:t>
            </a:fld>
            <a:endParaRPr lang="en-US"/>
          </a:p>
        </p:txBody>
      </p:sp>
    </p:spTree>
    <p:extLst>
      <p:ext uri="{BB962C8B-B14F-4D97-AF65-F5344CB8AC3E}">
        <p14:creationId xmlns:p14="http://schemas.microsoft.com/office/powerpoint/2010/main" val="11392082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B2A8D75-EBFF-4BCA-9281-4AF99E1D94DA}" type="slidenum">
              <a:rPr lang="en-US"/>
              <a:pPr>
                <a:defRPr/>
              </a:pPr>
              <a:t>‹#›</a:t>
            </a:fld>
            <a:endParaRPr lang="en-US"/>
          </a:p>
        </p:txBody>
      </p:sp>
    </p:spTree>
    <p:extLst>
      <p:ext uri="{BB962C8B-B14F-4D97-AF65-F5344CB8AC3E}">
        <p14:creationId xmlns:p14="http://schemas.microsoft.com/office/powerpoint/2010/main" val="1328262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C67EBA1-5877-48E6-819C-7D01857B7A38}" type="slidenum">
              <a:rPr lang="en-US"/>
              <a:pPr>
                <a:defRPr/>
              </a:pPr>
              <a:t>‹#›</a:t>
            </a:fld>
            <a:endParaRPr lang="en-US"/>
          </a:p>
        </p:txBody>
      </p:sp>
    </p:spTree>
    <p:extLst>
      <p:ext uri="{BB962C8B-B14F-4D97-AF65-F5344CB8AC3E}">
        <p14:creationId xmlns:p14="http://schemas.microsoft.com/office/powerpoint/2010/main" val="3117806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932E5C1-F5BD-4B4F-BC5F-4ABA02AB720B}" type="slidenum">
              <a:rPr lang="en-US"/>
              <a:pPr>
                <a:defRPr/>
              </a:pPr>
              <a:t>‹#›</a:t>
            </a:fld>
            <a:endParaRPr lang="en-US"/>
          </a:p>
        </p:txBody>
      </p:sp>
    </p:spTree>
    <p:extLst>
      <p:ext uri="{BB962C8B-B14F-4D97-AF65-F5344CB8AC3E}">
        <p14:creationId xmlns:p14="http://schemas.microsoft.com/office/powerpoint/2010/main" val="4260267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7649BFD-E070-4BBF-9979-2C4AF60D0B0A}" type="slidenum">
              <a:rPr lang="en-US"/>
              <a:pPr>
                <a:defRPr/>
              </a:pPr>
              <a:t>‹#›</a:t>
            </a:fld>
            <a:endParaRPr lang="en-US"/>
          </a:p>
        </p:txBody>
      </p:sp>
    </p:spTree>
    <p:extLst>
      <p:ext uri="{BB962C8B-B14F-4D97-AF65-F5344CB8AC3E}">
        <p14:creationId xmlns:p14="http://schemas.microsoft.com/office/powerpoint/2010/main" val="3549659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smtClean="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5DBDBBC5-E243-4A9F-B0D8-39E52A2F0E1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1" r:id="rId12"/>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upload.wikimedia.org/wikipedia/commons/a/a9/Flag_of_the_Soviet_Union.svg" TargetMode="Externa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en.wikipedia.org/wiki/State" TargetMode="External"/><Relationship Id="rId2" Type="http://schemas.openxmlformats.org/officeDocument/2006/relationships/hyperlink" Target="http://en.wikipedia.org/wiki/Classlessness" TargetMode="External"/><Relationship Id="rId1" Type="http://schemas.openxmlformats.org/officeDocument/2006/relationships/slideLayout" Target="../slideLayouts/slideLayout2.xml"/><Relationship Id="rId6" Type="http://schemas.openxmlformats.org/officeDocument/2006/relationships/hyperlink" Target="http://en.wikipedia.org/wiki/Means_of_production" TargetMode="External"/><Relationship Id="rId5" Type="http://schemas.openxmlformats.org/officeDocument/2006/relationships/hyperlink" Target="http://en.wikipedia.org/wiki/Common_ownership" TargetMode="External"/><Relationship Id="rId4" Type="http://schemas.openxmlformats.org/officeDocument/2006/relationships/hyperlink" Target="http://en.wikipedia.org/wiki/Social_organisation"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990600" y="1720850"/>
            <a:ext cx="7467600" cy="1555750"/>
          </a:xfrm>
        </p:spPr>
        <p:txBody>
          <a:bodyPr/>
          <a:lstStyle/>
          <a:p>
            <a:r>
              <a:rPr lang="en-US" sz="9600" b="1" dirty="0" smtClean="0">
                <a:solidFill>
                  <a:srgbClr val="FF0000"/>
                </a:solidFill>
              </a:rPr>
              <a:t>Chapter 14</a:t>
            </a:r>
            <a:r>
              <a:rPr lang="en-US" dirty="0" smtClean="0">
                <a:solidFill>
                  <a:srgbClr val="FF0000"/>
                </a:solidFill>
              </a:rPr>
              <a:t> </a:t>
            </a:r>
          </a:p>
        </p:txBody>
      </p:sp>
      <p:sp>
        <p:nvSpPr>
          <p:cNvPr id="2051" name="Rectangle 3"/>
          <p:cNvSpPr>
            <a:spLocks noGrp="1" noChangeArrowheads="1"/>
          </p:cNvSpPr>
          <p:nvPr>
            <p:ph type="subTitle" idx="1"/>
          </p:nvPr>
        </p:nvSpPr>
        <p:spPr/>
        <p:txBody>
          <a:bodyPr rtlCol="0">
            <a:normAutofit fontScale="92500" lnSpcReduction="20000"/>
          </a:bodyPr>
          <a:lstStyle/>
          <a:p>
            <a:pPr fontAlgn="auto">
              <a:spcAft>
                <a:spcPts val="0"/>
              </a:spcAft>
              <a:buFont typeface="Arial" pitchFamily="34" charset="0"/>
              <a:buNone/>
              <a:defRPr/>
            </a:pPr>
            <a:r>
              <a:rPr lang="en-US" sz="6600" dirty="0" smtClean="0">
                <a:solidFill>
                  <a:srgbClr val="FF0000"/>
                </a:solidFill>
              </a:rPr>
              <a:t>Russian Revolutions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half" idx="1"/>
          </p:nvPr>
        </p:nvSpPr>
        <p:spPr>
          <a:xfrm>
            <a:off x="5990012" y="10235"/>
            <a:ext cx="3124200" cy="3352800"/>
          </a:xfrm>
        </p:spPr>
        <p:txBody>
          <a:bodyPr/>
          <a:lstStyle/>
          <a:p>
            <a:pPr marL="0" indent="0" algn="ctr">
              <a:spcBef>
                <a:spcPct val="50000"/>
              </a:spcBef>
              <a:buNone/>
            </a:pPr>
            <a:r>
              <a:rPr lang="en-GB" sz="2400" b="1" u="sng" dirty="0">
                <a:solidFill>
                  <a:srgbClr val="FF0000"/>
                </a:solidFill>
              </a:rPr>
              <a:t>Criticism </a:t>
            </a:r>
            <a:r>
              <a:rPr lang="en-GB" sz="2400" b="1" u="sng" dirty="0" smtClean="0">
                <a:solidFill>
                  <a:srgbClr val="FF0000"/>
                </a:solidFill>
              </a:rPr>
              <a:t>of </a:t>
            </a:r>
            <a:r>
              <a:rPr lang="en-GB" sz="2400" b="1" u="sng" dirty="0">
                <a:solidFill>
                  <a:srgbClr val="FF0000"/>
                </a:solidFill>
              </a:rPr>
              <a:t>the </a:t>
            </a:r>
            <a:r>
              <a:rPr lang="en-GB" sz="2400" b="1" u="sng" dirty="0" smtClean="0">
                <a:solidFill>
                  <a:srgbClr val="FF0000"/>
                </a:solidFill>
              </a:rPr>
              <a:t>Czarina</a:t>
            </a:r>
            <a:endParaRPr lang="en-GB" sz="2400" b="1" u="sng" dirty="0">
              <a:solidFill>
                <a:srgbClr val="FF0000"/>
              </a:solidFill>
            </a:endParaRPr>
          </a:p>
          <a:p>
            <a:pPr>
              <a:spcBef>
                <a:spcPct val="50000"/>
              </a:spcBef>
            </a:pPr>
            <a:r>
              <a:rPr lang="en-GB" sz="2400" dirty="0">
                <a:solidFill>
                  <a:schemeClr val="bg1"/>
                </a:solidFill>
              </a:rPr>
              <a:t>Inexperienced and incompetent ruler</a:t>
            </a:r>
          </a:p>
          <a:p>
            <a:pPr>
              <a:spcBef>
                <a:spcPct val="50000"/>
              </a:spcBef>
            </a:pPr>
            <a:r>
              <a:rPr lang="en-GB" sz="2400" dirty="0">
                <a:solidFill>
                  <a:schemeClr val="bg1"/>
                </a:solidFill>
              </a:rPr>
              <a:t>Under the influence of Rasputin</a:t>
            </a:r>
          </a:p>
          <a:p>
            <a:pPr>
              <a:spcBef>
                <a:spcPct val="50000"/>
              </a:spcBef>
            </a:pPr>
            <a:r>
              <a:rPr lang="en-GB" sz="2400" dirty="0">
                <a:solidFill>
                  <a:schemeClr val="bg1"/>
                </a:solidFill>
              </a:rPr>
              <a:t>Unpopular because she was German</a:t>
            </a:r>
          </a:p>
          <a:p>
            <a:endParaRPr lang="en-US" sz="1800" dirty="0">
              <a:solidFill>
                <a:schemeClr val="bg1"/>
              </a:solidFill>
            </a:endParaRPr>
          </a:p>
        </p:txBody>
      </p:sp>
      <p:sp>
        <p:nvSpPr>
          <p:cNvPr id="3" name="Content Placeholder 2"/>
          <p:cNvSpPr>
            <a:spLocks noGrp="1"/>
          </p:cNvSpPr>
          <p:nvPr>
            <p:ph sz="quarter" idx="2"/>
          </p:nvPr>
        </p:nvSpPr>
        <p:spPr>
          <a:xfrm>
            <a:off x="0" y="16476"/>
            <a:ext cx="3200400" cy="4001752"/>
          </a:xfrm>
        </p:spPr>
        <p:txBody>
          <a:bodyPr/>
          <a:lstStyle/>
          <a:p>
            <a:pPr marL="0" indent="0" algn="ctr">
              <a:spcBef>
                <a:spcPct val="50000"/>
              </a:spcBef>
              <a:buNone/>
            </a:pPr>
            <a:r>
              <a:rPr lang="en-GB" sz="2400" b="1" u="sng" dirty="0">
                <a:solidFill>
                  <a:srgbClr val="FF0000"/>
                </a:solidFill>
              </a:rPr>
              <a:t>Criticism of the </a:t>
            </a:r>
            <a:r>
              <a:rPr lang="en-GB" sz="2400" b="1" u="sng" dirty="0" smtClean="0">
                <a:solidFill>
                  <a:srgbClr val="FF0000"/>
                </a:solidFill>
              </a:rPr>
              <a:t>Czar</a:t>
            </a:r>
            <a:endParaRPr lang="en-GB" sz="2400" b="1" u="sng" dirty="0">
              <a:solidFill>
                <a:srgbClr val="FF0000"/>
              </a:solidFill>
            </a:endParaRPr>
          </a:p>
          <a:p>
            <a:pPr>
              <a:spcBef>
                <a:spcPct val="50000"/>
              </a:spcBef>
            </a:pPr>
            <a:r>
              <a:rPr lang="en-GB" sz="2400" dirty="0">
                <a:solidFill>
                  <a:schemeClr val="bg1"/>
                </a:solidFill>
              </a:rPr>
              <a:t>Poor </a:t>
            </a:r>
            <a:r>
              <a:rPr lang="en-GB" sz="2400" dirty="0" smtClean="0">
                <a:solidFill>
                  <a:schemeClr val="bg1"/>
                </a:solidFill>
              </a:rPr>
              <a:t>military commander</a:t>
            </a:r>
            <a:endParaRPr lang="en-GB" sz="2400" dirty="0">
              <a:solidFill>
                <a:schemeClr val="bg1"/>
              </a:solidFill>
            </a:endParaRPr>
          </a:p>
          <a:p>
            <a:pPr>
              <a:spcBef>
                <a:spcPct val="50000"/>
              </a:spcBef>
            </a:pPr>
            <a:r>
              <a:rPr lang="en-GB" sz="2400" dirty="0">
                <a:solidFill>
                  <a:schemeClr val="bg1"/>
                </a:solidFill>
              </a:rPr>
              <a:t>Poor political leader</a:t>
            </a:r>
          </a:p>
          <a:p>
            <a:pPr>
              <a:spcBef>
                <a:spcPct val="50000"/>
              </a:spcBef>
            </a:pPr>
            <a:r>
              <a:rPr lang="en-GB" sz="2400" dirty="0">
                <a:solidFill>
                  <a:schemeClr val="bg1"/>
                </a:solidFill>
              </a:rPr>
              <a:t>Left the </a:t>
            </a:r>
            <a:r>
              <a:rPr lang="en-GB" sz="2400" dirty="0" smtClean="0">
                <a:solidFill>
                  <a:schemeClr val="bg1"/>
                </a:solidFill>
              </a:rPr>
              <a:t>Czarina </a:t>
            </a:r>
            <a:r>
              <a:rPr lang="en-GB" sz="2400" dirty="0">
                <a:solidFill>
                  <a:schemeClr val="bg1"/>
                </a:solidFill>
              </a:rPr>
              <a:t>in charge </a:t>
            </a:r>
            <a:endParaRPr lang="en-GB" sz="2400" dirty="0" smtClean="0">
              <a:solidFill>
                <a:schemeClr val="bg1"/>
              </a:solidFill>
            </a:endParaRPr>
          </a:p>
          <a:p>
            <a:pPr>
              <a:spcBef>
                <a:spcPct val="50000"/>
              </a:spcBef>
            </a:pPr>
            <a:r>
              <a:rPr lang="en-GB" sz="2400" dirty="0" smtClean="0">
                <a:solidFill>
                  <a:schemeClr val="bg1"/>
                </a:solidFill>
              </a:rPr>
              <a:t>Refused </a:t>
            </a:r>
            <a:r>
              <a:rPr lang="en-GB" sz="2400" dirty="0">
                <a:solidFill>
                  <a:schemeClr val="bg1"/>
                </a:solidFill>
              </a:rPr>
              <a:t>to accept advice from the Duma</a:t>
            </a:r>
          </a:p>
          <a:p>
            <a:endParaRPr lang="en-US" dirty="0"/>
          </a:p>
        </p:txBody>
      </p:sp>
      <p:sp>
        <p:nvSpPr>
          <p:cNvPr id="6" name="Content Placeholder 5"/>
          <p:cNvSpPr>
            <a:spLocks noGrp="1"/>
          </p:cNvSpPr>
          <p:nvPr>
            <p:ph sz="quarter" idx="3"/>
          </p:nvPr>
        </p:nvSpPr>
        <p:spPr>
          <a:xfrm>
            <a:off x="3048000" y="3581400"/>
            <a:ext cx="3017520" cy="3200400"/>
          </a:xfrm>
        </p:spPr>
        <p:txBody>
          <a:bodyPr/>
          <a:lstStyle/>
          <a:p>
            <a:pPr marL="0" indent="0" algn="ctr">
              <a:spcBef>
                <a:spcPct val="50000"/>
              </a:spcBef>
              <a:buNone/>
            </a:pPr>
            <a:r>
              <a:rPr lang="en-GB" sz="2400" b="1" u="sng" dirty="0">
                <a:solidFill>
                  <a:srgbClr val="FF0000"/>
                </a:solidFill>
              </a:rPr>
              <a:t>Role of Rasputin</a:t>
            </a:r>
          </a:p>
          <a:p>
            <a:pPr>
              <a:spcBef>
                <a:spcPct val="50000"/>
              </a:spcBef>
            </a:pPr>
            <a:r>
              <a:rPr lang="en-GB" sz="2400" dirty="0">
                <a:solidFill>
                  <a:schemeClr val="bg1"/>
                </a:solidFill>
              </a:rPr>
              <a:t>Claimed to be a </a:t>
            </a:r>
            <a:r>
              <a:rPr lang="en-GB" sz="2400" dirty="0" smtClean="0">
                <a:solidFill>
                  <a:schemeClr val="bg1"/>
                </a:solidFill>
              </a:rPr>
              <a:t>healer</a:t>
            </a:r>
          </a:p>
          <a:p>
            <a:pPr>
              <a:spcBef>
                <a:spcPct val="50000"/>
              </a:spcBef>
            </a:pPr>
            <a:r>
              <a:rPr lang="en-GB" sz="2400" dirty="0" smtClean="0">
                <a:solidFill>
                  <a:schemeClr val="bg1"/>
                </a:solidFill>
              </a:rPr>
              <a:t>Disliked </a:t>
            </a:r>
            <a:r>
              <a:rPr lang="en-GB" sz="2400" dirty="0">
                <a:solidFill>
                  <a:schemeClr val="bg1"/>
                </a:solidFill>
              </a:rPr>
              <a:t>by many yet held </a:t>
            </a:r>
            <a:r>
              <a:rPr lang="en-GB" sz="2400" dirty="0" smtClean="0">
                <a:solidFill>
                  <a:schemeClr val="bg1"/>
                </a:solidFill>
              </a:rPr>
              <a:t>influence over  both </a:t>
            </a:r>
            <a:r>
              <a:rPr lang="en-GB" sz="2400" dirty="0">
                <a:solidFill>
                  <a:schemeClr val="bg1"/>
                </a:solidFill>
              </a:rPr>
              <a:t>the </a:t>
            </a:r>
            <a:r>
              <a:rPr lang="en-GB" sz="2400" dirty="0" smtClean="0">
                <a:solidFill>
                  <a:schemeClr val="bg1"/>
                </a:solidFill>
              </a:rPr>
              <a:t>Czar </a:t>
            </a:r>
            <a:r>
              <a:rPr lang="en-GB" sz="2400" dirty="0">
                <a:solidFill>
                  <a:schemeClr val="bg1"/>
                </a:solidFill>
              </a:rPr>
              <a:t>and </a:t>
            </a:r>
            <a:r>
              <a:rPr lang="en-GB" sz="2400" dirty="0" smtClean="0">
                <a:solidFill>
                  <a:schemeClr val="bg1"/>
                </a:solidFill>
              </a:rPr>
              <a:t>Czarina</a:t>
            </a:r>
            <a:endParaRPr lang="en-GB" sz="2400" dirty="0">
              <a:solidFill>
                <a:schemeClr val="bg1"/>
              </a:solidFill>
            </a:endParaRPr>
          </a:p>
          <a:p>
            <a:pPr algn="ctr"/>
            <a:endParaRPr lang="en-US" sz="2400" dirty="0">
              <a:solidFill>
                <a:schemeClr val="bg1"/>
              </a:solidFill>
            </a:endParaRPr>
          </a:p>
        </p:txBody>
      </p:sp>
      <p:sp>
        <p:nvSpPr>
          <p:cNvPr id="7" name="Oval 2"/>
          <p:cNvSpPr>
            <a:spLocks noChangeArrowheads="1"/>
          </p:cNvSpPr>
          <p:nvPr/>
        </p:nvSpPr>
        <p:spPr bwMode="auto">
          <a:xfrm>
            <a:off x="3124200" y="628073"/>
            <a:ext cx="2834640" cy="283464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3200" b="1" dirty="0"/>
              <a:t>Impact of WWI</a:t>
            </a:r>
          </a:p>
        </p:txBody>
      </p:sp>
      <p:pic>
        <p:nvPicPr>
          <p:cNvPr id="2051" name="Picture 3" descr="C:\Users\kanaae.FUSD\Desktop\rasp quee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4154152"/>
            <a:ext cx="3064625" cy="2627648"/>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11" name="Picture 5" descr="&#10;menwar.jpg                                                     000244A9Sherry's Mac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1" y="4154152"/>
            <a:ext cx="2937164" cy="2627648"/>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0665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ppt_x</p:attrName>
                                        </p:attrNameLst>
                                      </p:cBhvr>
                                      <p:tavLst>
                                        <p:tav tm="0">
                                          <p:val>
                                            <p:fltVal val="0.5"/>
                                          </p:val>
                                        </p:tav>
                                        <p:tav tm="100000">
                                          <p:val>
                                            <p:strVal val="#ppt_x"/>
                                          </p:val>
                                        </p:tav>
                                      </p:tavLst>
                                    </p:anim>
                                    <p:anim calcmode="lin" valueType="num">
                                      <p:cBhvr>
                                        <p:cTn id="10" dur="500" fill="hold"/>
                                        <p:tgtEl>
                                          <p:spTgt spid="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b="1" dirty="0" smtClean="0">
                <a:solidFill>
                  <a:srgbClr val="FF0000"/>
                </a:solidFill>
              </a:rPr>
              <a:t>Revolutionary Groups</a:t>
            </a:r>
            <a:endParaRPr lang="en-US" b="1" dirty="0">
              <a:solidFill>
                <a:srgbClr val="FF0000"/>
              </a:solidFill>
            </a:endParaRPr>
          </a:p>
        </p:txBody>
      </p:sp>
      <p:pic>
        <p:nvPicPr>
          <p:cNvPr id="8" name="Picture 5" descr="1917"/>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bwMode="auto">
          <a:xfrm>
            <a:off x="152400" y="1219200"/>
            <a:ext cx="4604432" cy="310037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sz="half" idx="2"/>
          </p:nvPr>
        </p:nvSpPr>
        <p:spPr>
          <a:xfrm>
            <a:off x="4953000" y="1447800"/>
            <a:ext cx="4038600" cy="5211763"/>
          </a:xfrm>
        </p:spPr>
        <p:txBody>
          <a:bodyPr/>
          <a:lstStyle/>
          <a:p>
            <a:pPr>
              <a:lnSpc>
                <a:spcPct val="90000"/>
              </a:lnSpc>
            </a:pPr>
            <a:r>
              <a:rPr lang="en-US" sz="2400" b="1" dirty="0">
                <a:solidFill>
                  <a:srgbClr val="FF0000"/>
                </a:solidFill>
              </a:rPr>
              <a:t>Mensheviks </a:t>
            </a:r>
            <a:r>
              <a:rPr lang="en-US" sz="2400" b="1" dirty="0" smtClean="0">
                <a:solidFill>
                  <a:srgbClr val="FF0000"/>
                </a:solidFill>
              </a:rPr>
              <a:t> </a:t>
            </a:r>
          </a:p>
          <a:p>
            <a:pPr lvl="1">
              <a:lnSpc>
                <a:spcPct val="90000"/>
              </a:lnSpc>
            </a:pPr>
            <a:r>
              <a:rPr lang="en-US" b="1" dirty="0" smtClean="0">
                <a:solidFill>
                  <a:schemeClr val="bg1"/>
                </a:solidFill>
              </a:rPr>
              <a:t>moderates</a:t>
            </a:r>
            <a:endParaRPr lang="en-US" b="1" dirty="0">
              <a:solidFill>
                <a:schemeClr val="bg1"/>
              </a:solidFill>
            </a:endParaRPr>
          </a:p>
          <a:p>
            <a:pPr lvl="1">
              <a:lnSpc>
                <a:spcPct val="90000"/>
              </a:lnSpc>
            </a:pPr>
            <a:r>
              <a:rPr lang="en-US" b="1" dirty="0">
                <a:solidFill>
                  <a:schemeClr val="bg1"/>
                </a:solidFill>
              </a:rPr>
              <a:t>wanted support of the people to change government </a:t>
            </a:r>
          </a:p>
          <a:p>
            <a:pPr>
              <a:lnSpc>
                <a:spcPct val="90000"/>
              </a:lnSpc>
            </a:pPr>
            <a:r>
              <a:rPr lang="en-US" sz="2400" b="1" dirty="0">
                <a:solidFill>
                  <a:srgbClr val="FF0000"/>
                </a:solidFill>
              </a:rPr>
              <a:t>Bolsheviks </a:t>
            </a:r>
          </a:p>
          <a:p>
            <a:pPr lvl="1">
              <a:lnSpc>
                <a:spcPct val="90000"/>
              </a:lnSpc>
            </a:pPr>
            <a:r>
              <a:rPr lang="en-US" b="1" dirty="0">
                <a:solidFill>
                  <a:schemeClr val="bg1"/>
                </a:solidFill>
              </a:rPr>
              <a:t>small group of </a:t>
            </a:r>
            <a:r>
              <a:rPr lang="en-US" b="1" dirty="0" smtClean="0">
                <a:solidFill>
                  <a:schemeClr val="bg1"/>
                </a:solidFill>
              </a:rPr>
              <a:t>radicals</a:t>
            </a:r>
          </a:p>
          <a:p>
            <a:pPr lvl="1">
              <a:lnSpc>
                <a:spcPct val="90000"/>
              </a:lnSpc>
            </a:pPr>
            <a:r>
              <a:rPr lang="en-US" b="1" dirty="0" smtClean="0">
                <a:solidFill>
                  <a:schemeClr val="bg1"/>
                </a:solidFill>
              </a:rPr>
              <a:t>deeply </a:t>
            </a:r>
            <a:r>
              <a:rPr lang="en-US" b="1" dirty="0">
                <a:solidFill>
                  <a:schemeClr val="bg1"/>
                </a:solidFill>
              </a:rPr>
              <a:t>committed to </a:t>
            </a:r>
            <a:r>
              <a:rPr lang="en-US" b="1" dirty="0" smtClean="0">
                <a:solidFill>
                  <a:schemeClr val="bg1"/>
                </a:solidFill>
              </a:rPr>
              <a:t>making changes at any cost</a:t>
            </a:r>
          </a:p>
          <a:p>
            <a:pPr lvl="1">
              <a:lnSpc>
                <a:spcPct val="90000"/>
              </a:lnSpc>
              <a:buFont typeface="Wingdings" pitchFamily="2" charset="2"/>
              <a:buChar char="v"/>
            </a:pPr>
            <a:r>
              <a:rPr lang="en-US" b="1" dirty="0" smtClean="0">
                <a:solidFill>
                  <a:srgbClr val="FF0000"/>
                </a:solidFill>
              </a:rPr>
              <a:t> Leader </a:t>
            </a:r>
            <a:r>
              <a:rPr lang="en-US" b="1" dirty="0">
                <a:solidFill>
                  <a:srgbClr val="FF0000"/>
                </a:solidFill>
              </a:rPr>
              <a:t>– </a:t>
            </a:r>
            <a:r>
              <a:rPr lang="en-US" b="1" dirty="0" smtClean="0">
                <a:solidFill>
                  <a:srgbClr val="FF0000"/>
                </a:solidFill>
              </a:rPr>
              <a:t>Vladimir </a:t>
            </a:r>
            <a:r>
              <a:rPr lang="en-US" b="1" dirty="0">
                <a:solidFill>
                  <a:srgbClr val="FF0000"/>
                </a:solidFill>
              </a:rPr>
              <a:t>Lenin</a:t>
            </a:r>
          </a:p>
          <a:p>
            <a:endParaRPr lang="en-US" dirty="0"/>
          </a:p>
        </p:txBody>
      </p:sp>
    </p:spTree>
    <p:extLst>
      <p:ext uri="{BB962C8B-B14F-4D97-AF65-F5344CB8AC3E}">
        <p14:creationId xmlns:p14="http://schemas.microsoft.com/office/powerpoint/2010/main" val="7452262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181600" y="0"/>
            <a:ext cx="3505200" cy="990600"/>
          </a:xfrm>
        </p:spPr>
        <p:txBody>
          <a:bodyPr/>
          <a:lstStyle/>
          <a:p>
            <a:r>
              <a:rPr lang="en-US" b="1" dirty="0" smtClean="0">
                <a:solidFill>
                  <a:srgbClr val="FF0000"/>
                </a:solidFill>
              </a:rPr>
              <a:t>March </a:t>
            </a:r>
            <a:r>
              <a:rPr lang="en-US" b="1" dirty="0" smtClean="0">
                <a:solidFill>
                  <a:srgbClr val="FF0000"/>
                </a:solidFill>
              </a:rPr>
              <a:t>Revolution</a:t>
            </a:r>
            <a:r>
              <a:rPr lang="en-US" dirty="0" smtClean="0">
                <a:solidFill>
                  <a:srgbClr val="FF0000"/>
                </a:solidFill>
              </a:rPr>
              <a:t> </a:t>
            </a:r>
          </a:p>
        </p:txBody>
      </p:sp>
      <p:sp>
        <p:nvSpPr>
          <p:cNvPr id="15363" name="Rectangle 3"/>
          <p:cNvSpPr>
            <a:spLocks noGrp="1" noChangeArrowheads="1"/>
          </p:cNvSpPr>
          <p:nvPr>
            <p:ph idx="1"/>
          </p:nvPr>
        </p:nvSpPr>
        <p:spPr>
          <a:xfrm>
            <a:off x="4572001" y="1066800"/>
            <a:ext cx="4724399" cy="5029200"/>
          </a:xfrm>
        </p:spPr>
        <p:txBody>
          <a:bodyPr/>
          <a:lstStyle/>
          <a:p>
            <a:r>
              <a:rPr lang="en-US" sz="2800" b="1" dirty="0" smtClean="0">
                <a:solidFill>
                  <a:schemeClr val="bg1"/>
                </a:solidFill>
              </a:rPr>
              <a:t>Shortage of food, shelter, fuel </a:t>
            </a:r>
          </a:p>
          <a:p>
            <a:r>
              <a:rPr lang="en-US" sz="2800" b="1" dirty="0" smtClean="0">
                <a:solidFill>
                  <a:schemeClr val="bg1"/>
                </a:solidFill>
              </a:rPr>
              <a:t>Russian factory workers upset and strike</a:t>
            </a:r>
          </a:p>
          <a:p>
            <a:r>
              <a:rPr lang="en-US" sz="2800" b="1" dirty="0" smtClean="0">
                <a:solidFill>
                  <a:schemeClr val="bg1"/>
                </a:solidFill>
              </a:rPr>
              <a:t>Workers marched to protest in Petrograd </a:t>
            </a:r>
          </a:p>
          <a:p>
            <a:r>
              <a:rPr lang="en-US" sz="2800" b="1" dirty="0" smtClean="0">
                <a:solidFill>
                  <a:schemeClr val="bg1"/>
                </a:solidFill>
              </a:rPr>
              <a:t>Soldiers now joined protests</a:t>
            </a:r>
          </a:p>
          <a:p>
            <a:r>
              <a:rPr lang="en-US" sz="2800" b="1" dirty="0">
                <a:solidFill>
                  <a:schemeClr val="bg1"/>
                </a:solidFill>
              </a:rPr>
              <a:t>Tsar Nicholas II's disastrous handling of World War </a:t>
            </a:r>
            <a:r>
              <a:rPr lang="en-US" sz="2800" b="1" dirty="0" smtClean="0">
                <a:solidFill>
                  <a:schemeClr val="bg1"/>
                </a:solidFill>
              </a:rPr>
              <a:t>I leads him to abdicate </a:t>
            </a:r>
            <a:r>
              <a:rPr lang="en-US" sz="2800" b="1" dirty="0">
                <a:solidFill>
                  <a:srgbClr val="FF0000"/>
                </a:solidFill>
              </a:rPr>
              <a:t>(gives up) </a:t>
            </a:r>
            <a:r>
              <a:rPr lang="en-US" sz="2800" b="1" dirty="0" smtClean="0">
                <a:solidFill>
                  <a:srgbClr val="FF0000"/>
                </a:solidFill>
              </a:rPr>
              <a:t>throne(1917</a:t>
            </a:r>
            <a:r>
              <a:rPr lang="en-US" sz="2800" b="1" dirty="0">
                <a:solidFill>
                  <a:srgbClr val="FF0000"/>
                </a:solidFill>
              </a:rPr>
              <a:t>). </a:t>
            </a:r>
            <a:endParaRPr lang="en-US" sz="2800" b="1" dirty="0" smtClean="0">
              <a:solidFill>
                <a:schemeClr val="bg1"/>
              </a:solidFill>
            </a:endParaRPr>
          </a:p>
        </p:txBody>
      </p:sp>
      <p:pic>
        <p:nvPicPr>
          <p:cNvPr id="4" name="Picture 7" descr="rr19"/>
          <p:cNvPicPr>
            <a:picLocks noChangeAspect="1" noChangeArrowheads="1"/>
          </p:cNvPicPr>
          <p:nvPr/>
        </p:nvPicPr>
        <p:blipFill>
          <a:blip r:embed="rId2">
            <a:extLst>
              <a:ext uri="{28A0092B-C50C-407E-A947-70E740481C1C}">
                <a14:useLocalDpi xmlns:a14="http://schemas.microsoft.com/office/drawing/2010/main" val="0"/>
              </a:ext>
            </a:extLst>
          </a:blip>
          <a:srcRect b="1497"/>
          <a:stretch>
            <a:fillRect/>
          </a:stretch>
        </p:blipFill>
        <p:spPr bwMode="auto">
          <a:xfrm>
            <a:off x="39131" y="381001"/>
            <a:ext cx="4532870" cy="342900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8" descr="revoultion_in_russia_19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978" y="3549093"/>
            <a:ext cx="3727622" cy="2955925"/>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dirty="0">
                <a:solidFill>
                  <a:srgbClr val="FF3300"/>
                </a:solidFill>
              </a:rPr>
              <a:t>Provisional Government</a:t>
            </a:r>
          </a:p>
        </p:txBody>
      </p:sp>
      <p:sp>
        <p:nvSpPr>
          <p:cNvPr id="21507" name="Rectangle 3"/>
          <p:cNvSpPr>
            <a:spLocks noGrp="1" noChangeArrowheads="1"/>
          </p:cNvSpPr>
          <p:nvPr>
            <p:ph type="body" idx="1"/>
          </p:nvPr>
        </p:nvSpPr>
        <p:spPr/>
        <p:txBody>
          <a:bodyPr/>
          <a:lstStyle/>
          <a:p>
            <a:r>
              <a:rPr lang="en-US" dirty="0" smtClean="0">
                <a:solidFill>
                  <a:schemeClr val="bg1"/>
                </a:solidFill>
              </a:rPr>
              <a:t>Leaders of the Duma established a provisional government. Alexander Kerensky headed it. </a:t>
            </a:r>
          </a:p>
          <a:p>
            <a:r>
              <a:rPr lang="en-US" dirty="0" smtClean="0">
                <a:solidFill>
                  <a:schemeClr val="bg1"/>
                </a:solidFill>
              </a:rPr>
              <a:t>Refuses </a:t>
            </a:r>
            <a:r>
              <a:rPr lang="en-US" dirty="0">
                <a:solidFill>
                  <a:schemeClr val="bg1"/>
                </a:solidFill>
              </a:rPr>
              <a:t>to end fighting in World War </a:t>
            </a:r>
            <a:r>
              <a:rPr lang="en-US" dirty="0" smtClean="0">
                <a:solidFill>
                  <a:schemeClr val="bg1"/>
                </a:solidFill>
              </a:rPr>
              <a:t>I</a:t>
            </a:r>
            <a:endParaRPr lang="en-US" dirty="0">
              <a:solidFill>
                <a:schemeClr val="bg1"/>
              </a:solidFill>
            </a:endParaRPr>
          </a:p>
          <a:p>
            <a:pPr lvl="1"/>
            <a:r>
              <a:rPr lang="en-US" dirty="0">
                <a:solidFill>
                  <a:schemeClr val="bg1"/>
                </a:solidFill>
              </a:rPr>
              <a:t>Loses public </a:t>
            </a:r>
            <a:r>
              <a:rPr lang="en-US" dirty="0" smtClean="0">
                <a:solidFill>
                  <a:schemeClr val="bg1"/>
                </a:solidFill>
              </a:rPr>
              <a:t>support</a:t>
            </a:r>
            <a:endParaRPr lang="en-US" dirty="0">
              <a:solidFill>
                <a:schemeClr val="bg1"/>
              </a:solidFill>
            </a:endParaRPr>
          </a:p>
          <a:p>
            <a:r>
              <a:rPr lang="en-US" dirty="0" smtClean="0">
                <a:solidFill>
                  <a:srgbClr val="FF0000"/>
                </a:solidFill>
              </a:rPr>
              <a:t>Soviets- </a:t>
            </a:r>
            <a:r>
              <a:rPr lang="en-US" dirty="0" smtClean="0">
                <a:solidFill>
                  <a:schemeClr val="bg1"/>
                </a:solidFill>
              </a:rPr>
              <a:t>local city </a:t>
            </a:r>
            <a:r>
              <a:rPr lang="en-US" dirty="0" smtClean="0">
                <a:solidFill>
                  <a:schemeClr val="bg1"/>
                </a:solidFill>
              </a:rPr>
              <a:t>councils consisting of workers, peasants and soldiers.</a:t>
            </a:r>
            <a:endParaRPr lang="en-US" dirty="0" smtClean="0">
              <a:solidFill>
                <a:schemeClr val="bg1"/>
              </a:solidFill>
            </a:endParaRPr>
          </a:p>
          <a:p>
            <a:pPr lvl="1"/>
            <a:r>
              <a:rPr lang="en-US" dirty="0" smtClean="0">
                <a:solidFill>
                  <a:schemeClr val="bg1"/>
                </a:solidFill>
              </a:rPr>
              <a:t> very powerful</a:t>
            </a:r>
            <a:endParaRPr lang="en-US" dirty="0">
              <a:solidFill>
                <a:srgbClr val="FF0000"/>
              </a:solidFill>
            </a:endParaRPr>
          </a:p>
        </p:txBody>
      </p:sp>
    </p:spTree>
    <p:extLst>
      <p:ext uri="{BB962C8B-B14F-4D97-AF65-F5344CB8AC3E}">
        <p14:creationId xmlns:p14="http://schemas.microsoft.com/office/powerpoint/2010/main" val="40369436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additive="base">
                                        <p:cTn id="13"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1507">
                                            <p:txEl>
                                              <p:pRg st="2" end="2"/>
                                            </p:txEl>
                                          </p:spTgt>
                                        </p:tgtEl>
                                        <p:attrNameLst>
                                          <p:attrName>style.visibility</p:attrName>
                                        </p:attrNameLst>
                                      </p:cBhvr>
                                      <p:to>
                                        <p:strVal val="visible"/>
                                      </p:to>
                                    </p:set>
                                    <p:anim calcmode="lin" valueType="num">
                                      <p:cBhvr additive="base">
                                        <p:cTn id="17"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1507">
                                            <p:txEl>
                                              <p:pRg st="3" end="3"/>
                                            </p:txEl>
                                          </p:spTgt>
                                        </p:tgtEl>
                                        <p:attrNameLst>
                                          <p:attrName>style.visibility</p:attrName>
                                        </p:attrNameLst>
                                      </p:cBhvr>
                                      <p:to>
                                        <p:strVal val="visible"/>
                                      </p:to>
                                    </p:set>
                                    <p:anim calcmode="lin" valueType="num">
                                      <p:cBhvr additive="base">
                                        <p:cTn id="23" dur="5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1507">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507">
                                            <p:txEl>
                                              <p:pRg st="4" end="4"/>
                                            </p:txEl>
                                          </p:spTgt>
                                        </p:tgtEl>
                                        <p:attrNameLst>
                                          <p:attrName>style.visibility</p:attrName>
                                        </p:attrNameLst>
                                      </p:cBhvr>
                                      <p:to>
                                        <p:strVal val="visible"/>
                                      </p:to>
                                    </p:set>
                                    <p:anim calcmode="lin" valueType="num">
                                      <p:cBhvr additive="base">
                                        <p:cTn id="27" dur="5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150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39762"/>
          </a:xfrm>
        </p:spPr>
        <p:txBody>
          <a:bodyPr/>
          <a:lstStyle/>
          <a:p>
            <a:r>
              <a:rPr lang="en-US" dirty="0" smtClean="0"/>
              <a:t>1903- Revolutionary Groups Split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85964798"/>
              </p:ext>
            </p:extLst>
          </p:nvPr>
        </p:nvGraphicFramePr>
        <p:xfrm>
          <a:off x="457200" y="1066800"/>
          <a:ext cx="8229600" cy="5059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30439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Vladimir Lenin</a:t>
            </a:r>
            <a:endParaRPr lang="en-US" dirty="0"/>
          </a:p>
        </p:txBody>
      </p:sp>
      <p:sp>
        <p:nvSpPr>
          <p:cNvPr id="3" name="Content Placeholder 2"/>
          <p:cNvSpPr>
            <a:spLocks noGrp="1"/>
          </p:cNvSpPr>
          <p:nvPr>
            <p:ph sz="half" idx="1"/>
          </p:nvPr>
        </p:nvSpPr>
        <p:spPr>
          <a:xfrm>
            <a:off x="457200" y="1143000"/>
            <a:ext cx="6019800" cy="4983163"/>
          </a:xfrm>
        </p:spPr>
        <p:txBody>
          <a:bodyPr/>
          <a:lstStyle/>
          <a:p>
            <a:r>
              <a:rPr lang="en-US" sz="3200" dirty="0"/>
              <a:t>In 1887 when he was 17, and in spread the, Alexander, was hanged for plotting to kill the czar.</a:t>
            </a:r>
          </a:p>
          <a:p>
            <a:r>
              <a:rPr lang="en-US" sz="3200" dirty="0"/>
              <a:t>Lenin became a revolutionary and went against czar </a:t>
            </a:r>
          </a:p>
          <a:p>
            <a:r>
              <a:rPr lang="en-US" sz="3200" dirty="0"/>
              <a:t>Lenin escapes to Germany and gets trained by the </a:t>
            </a:r>
            <a:r>
              <a:rPr lang="en-US" sz="3200" dirty="0" smtClean="0"/>
              <a:t>Germans</a:t>
            </a:r>
            <a:endParaRPr lang="en-US" sz="3200" dirty="0"/>
          </a:p>
        </p:txBody>
      </p:sp>
      <p:pic>
        <p:nvPicPr>
          <p:cNvPr id="5" name="Content Placeholder 4"/>
          <p:cNvPicPr>
            <a:picLocks noGrp="1" noChangeAspect="1"/>
          </p:cNvPicPr>
          <p:nvPr>
            <p:ph sz="half" idx="2"/>
          </p:nvPr>
        </p:nvPicPr>
        <p:blipFill>
          <a:blip r:embed="rId2"/>
          <a:stretch>
            <a:fillRect/>
          </a:stretch>
        </p:blipFill>
        <p:spPr>
          <a:xfrm>
            <a:off x="6477000" y="1508919"/>
            <a:ext cx="2823793" cy="4525963"/>
          </a:xfrm>
          <a:prstGeom prst="rect">
            <a:avLst/>
          </a:prstGeom>
        </p:spPr>
      </p:pic>
    </p:spTree>
    <p:extLst>
      <p:ext uri="{BB962C8B-B14F-4D97-AF65-F5344CB8AC3E}">
        <p14:creationId xmlns:p14="http://schemas.microsoft.com/office/powerpoint/2010/main" val="39560024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Summary-Analyzing Causes Assignment</a:t>
            </a:r>
            <a:endParaRPr lang="en-US" dirty="0">
              <a:solidFill>
                <a:srgbClr val="FF0000"/>
              </a:solidFill>
            </a:endParaRPr>
          </a:p>
        </p:txBody>
      </p:sp>
      <p:sp>
        <p:nvSpPr>
          <p:cNvPr id="3" name="Content Placeholder 2"/>
          <p:cNvSpPr>
            <a:spLocks noGrp="1"/>
          </p:cNvSpPr>
          <p:nvPr>
            <p:ph idx="1"/>
          </p:nvPr>
        </p:nvSpPr>
        <p:spPr/>
        <p:txBody>
          <a:bodyPr/>
          <a:lstStyle/>
          <a:p>
            <a:r>
              <a:rPr lang="en-US" sz="2800" dirty="0" smtClean="0">
                <a:solidFill>
                  <a:schemeClr val="bg1"/>
                </a:solidFill>
              </a:rPr>
              <a:t>Just under your Cornell notes from yesterday </a:t>
            </a:r>
            <a:r>
              <a:rPr lang="en-US" sz="2800" dirty="0" smtClean="0">
                <a:solidFill>
                  <a:schemeClr val="bg1"/>
                </a:solidFill>
              </a:rPr>
              <a:t>write down </a:t>
            </a:r>
            <a:r>
              <a:rPr lang="en-US" sz="2800" dirty="0" smtClean="0">
                <a:solidFill>
                  <a:schemeClr val="bg1"/>
                </a:solidFill>
              </a:rPr>
              <a:t>a </a:t>
            </a:r>
            <a:r>
              <a:rPr lang="en-US" sz="2800" dirty="0" smtClean="0">
                <a:solidFill>
                  <a:schemeClr val="bg1"/>
                </a:solidFill>
              </a:rPr>
              <a:t>summary analyzing </a:t>
            </a:r>
            <a:r>
              <a:rPr lang="en-US" sz="2800" dirty="0" smtClean="0">
                <a:solidFill>
                  <a:schemeClr val="bg1"/>
                </a:solidFill>
              </a:rPr>
              <a:t>the causes of Russian revolution. </a:t>
            </a:r>
          </a:p>
          <a:p>
            <a:pPr marL="0" indent="0">
              <a:buNone/>
            </a:pPr>
            <a:endParaRPr lang="en-US" sz="2800" dirty="0">
              <a:solidFill>
                <a:schemeClr val="bg1"/>
              </a:solidFill>
            </a:endParaRPr>
          </a:p>
        </p:txBody>
      </p:sp>
    </p:spTree>
    <p:extLst>
      <p:ext uri="{BB962C8B-B14F-4D97-AF65-F5344CB8AC3E}">
        <p14:creationId xmlns:p14="http://schemas.microsoft.com/office/powerpoint/2010/main" val="11060704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a:solidFill>
                  <a:srgbClr val="FF3300"/>
                </a:solidFill>
              </a:rPr>
              <a:t>Lenin Returns </a:t>
            </a:r>
          </a:p>
        </p:txBody>
      </p:sp>
      <p:sp>
        <p:nvSpPr>
          <p:cNvPr id="23555" name="Rectangle 3"/>
          <p:cNvSpPr>
            <a:spLocks noGrp="1" noChangeArrowheads="1"/>
          </p:cNvSpPr>
          <p:nvPr>
            <p:ph sz="half" idx="1"/>
          </p:nvPr>
        </p:nvSpPr>
        <p:spPr/>
        <p:txBody>
          <a:bodyPr/>
          <a:lstStyle/>
          <a:p>
            <a:r>
              <a:rPr lang="en-US" dirty="0">
                <a:solidFill>
                  <a:schemeClr val="bg1"/>
                </a:solidFill>
              </a:rPr>
              <a:t>April </a:t>
            </a:r>
            <a:r>
              <a:rPr lang="en-US" dirty="0" smtClean="0">
                <a:solidFill>
                  <a:schemeClr val="bg1"/>
                </a:solidFill>
              </a:rPr>
              <a:t>1917- smuggled in by the Germans</a:t>
            </a:r>
          </a:p>
          <a:p>
            <a:r>
              <a:rPr lang="en-US" dirty="0" smtClean="0">
                <a:solidFill>
                  <a:schemeClr val="bg1"/>
                </a:solidFill>
              </a:rPr>
              <a:t>promises to end fighting if in power</a:t>
            </a:r>
          </a:p>
          <a:p>
            <a:endParaRPr lang="en-US" dirty="0">
              <a:solidFill>
                <a:schemeClr val="bg1"/>
              </a:solidFill>
            </a:endParaRPr>
          </a:p>
        </p:txBody>
      </p:sp>
      <p:pic>
        <p:nvPicPr>
          <p:cNvPr id="5" name="Picture 5" descr="lenin_portrai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257800" y="2286000"/>
            <a:ext cx="3405759" cy="3596481"/>
          </a:xfrm>
          <a:noFill/>
        </p:spPr>
      </p:pic>
    </p:spTree>
    <p:extLst>
      <p:ext uri="{BB962C8B-B14F-4D97-AF65-F5344CB8AC3E}">
        <p14:creationId xmlns:p14="http://schemas.microsoft.com/office/powerpoint/2010/main" val="18432729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555">
                                            <p:txEl>
                                              <p:pRg st="1" end="1"/>
                                            </p:txEl>
                                          </p:spTgt>
                                        </p:tgtEl>
                                        <p:attrNameLst>
                                          <p:attrName>style.visibility</p:attrName>
                                        </p:attrNameLst>
                                      </p:cBhvr>
                                      <p:to>
                                        <p:strVal val="visible"/>
                                      </p:to>
                                    </p:set>
                                    <p:anim calcmode="lin" valueType="num">
                                      <p:cBhvr additive="base">
                                        <p:cTn id="13" dur="5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Bolshevik Revolution </a:t>
            </a:r>
          </a:p>
        </p:txBody>
      </p:sp>
      <p:sp>
        <p:nvSpPr>
          <p:cNvPr id="3" name="Content Placeholder 2"/>
          <p:cNvSpPr>
            <a:spLocks noGrp="1"/>
          </p:cNvSpPr>
          <p:nvPr>
            <p:ph idx="1"/>
          </p:nvPr>
        </p:nvSpPr>
        <p:spPr/>
        <p:txBody>
          <a:bodyPr/>
          <a:lstStyle/>
          <a:p>
            <a:r>
              <a:rPr lang="en-US" dirty="0" smtClean="0">
                <a:solidFill>
                  <a:schemeClr val="bg1"/>
                </a:solidFill>
              </a:rPr>
              <a:t>Slogan: </a:t>
            </a:r>
            <a:r>
              <a:rPr lang="en-US" b="1" dirty="0" smtClean="0">
                <a:solidFill>
                  <a:schemeClr val="bg1"/>
                </a:solidFill>
              </a:rPr>
              <a:t>“Peace</a:t>
            </a:r>
            <a:r>
              <a:rPr lang="en-US" b="1" dirty="0">
                <a:solidFill>
                  <a:schemeClr val="bg1"/>
                </a:solidFill>
              </a:rPr>
              <a:t>, L</a:t>
            </a:r>
            <a:r>
              <a:rPr lang="en-US" b="1" dirty="0" smtClean="0">
                <a:solidFill>
                  <a:schemeClr val="bg1"/>
                </a:solidFill>
              </a:rPr>
              <a:t>and</a:t>
            </a:r>
            <a:r>
              <a:rPr lang="en-US" b="1" dirty="0">
                <a:solidFill>
                  <a:schemeClr val="bg1"/>
                </a:solidFill>
              </a:rPr>
              <a:t>, </a:t>
            </a:r>
            <a:r>
              <a:rPr lang="en-US" b="1" dirty="0" smtClean="0">
                <a:solidFill>
                  <a:schemeClr val="bg1"/>
                </a:solidFill>
              </a:rPr>
              <a:t>and Bread</a:t>
            </a:r>
            <a:r>
              <a:rPr lang="en-US" b="1" dirty="0">
                <a:solidFill>
                  <a:schemeClr val="bg1"/>
                </a:solidFill>
              </a:rPr>
              <a:t>” </a:t>
            </a:r>
          </a:p>
          <a:p>
            <a:r>
              <a:rPr lang="en-US" dirty="0" smtClean="0">
                <a:solidFill>
                  <a:schemeClr val="bg1"/>
                </a:solidFill>
              </a:rPr>
              <a:t>Nov. 1917- took over government</a:t>
            </a:r>
            <a:endParaRPr lang="en-US" dirty="0">
              <a:solidFill>
                <a:schemeClr val="bg1"/>
              </a:solidFill>
            </a:endParaRPr>
          </a:p>
          <a:p>
            <a:pPr lvl="1"/>
            <a:r>
              <a:rPr lang="en-US" dirty="0">
                <a:solidFill>
                  <a:schemeClr val="bg1"/>
                </a:solidFill>
              </a:rPr>
              <a:t>Gave farmland to </a:t>
            </a:r>
            <a:r>
              <a:rPr lang="en-US" dirty="0" smtClean="0">
                <a:solidFill>
                  <a:schemeClr val="bg1"/>
                </a:solidFill>
              </a:rPr>
              <a:t>peasants </a:t>
            </a:r>
          </a:p>
          <a:p>
            <a:pPr lvl="1"/>
            <a:r>
              <a:rPr lang="en-US" dirty="0" smtClean="0">
                <a:solidFill>
                  <a:schemeClr val="bg1"/>
                </a:solidFill>
              </a:rPr>
              <a:t>Gave factories </a:t>
            </a:r>
            <a:r>
              <a:rPr lang="en-US" dirty="0">
                <a:solidFill>
                  <a:schemeClr val="bg1"/>
                </a:solidFill>
              </a:rPr>
              <a:t>to Workers </a:t>
            </a:r>
          </a:p>
          <a:p>
            <a:pPr lvl="1"/>
            <a:r>
              <a:rPr lang="en-US" dirty="0" smtClean="0">
                <a:solidFill>
                  <a:schemeClr val="bg1"/>
                </a:solidFill>
              </a:rPr>
              <a:t>Signed </a:t>
            </a:r>
            <a:r>
              <a:rPr lang="en-US" b="1" dirty="0" smtClean="0">
                <a:solidFill>
                  <a:srgbClr val="FF0000"/>
                </a:solidFill>
              </a:rPr>
              <a:t>Treaty of Brest-Litovsk </a:t>
            </a:r>
          </a:p>
          <a:p>
            <a:pPr lvl="2"/>
            <a:r>
              <a:rPr lang="en-US" sz="2000" b="1" dirty="0" smtClean="0">
                <a:solidFill>
                  <a:schemeClr val="bg1"/>
                </a:solidFill>
              </a:rPr>
              <a:t>lost land and $$ to Germany</a:t>
            </a:r>
          </a:p>
          <a:p>
            <a:pPr lvl="2"/>
            <a:r>
              <a:rPr lang="en-US" sz="2000" b="1" dirty="0" smtClean="0">
                <a:solidFill>
                  <a:schemeClr val="bg1"/>
                </a:solidFill>
              </a:rPr>
              <a:t>Causes Civil War to break out in Russia</a:t>
            </a:r>
            <a:endParaRPr lang="en-US" sz="2000" b="1" dirty="0">
              <a:solidFill>
                <a:schemeClr val="bg1"/>
              </a:solidFill>
            </a:endParaRPr>
          </a:p>
          <a:p>
            <a:pPr marL="0" indent="0">
              <a:buNone/>
            </a:pPr>
            <a:endParaRPr lang="en-US" dirty="0"/>
          </a:p>
        </p:txBody>
      </p:sp>
    </p:spTree>
    <p:extLst>
      <p:ext uri="{BB962C8B-B14F-4D97-AF65-F5344CB8AC3E}">
        <p14:creationId xmlns:p14="http://schemas.microsoft.com/office/powerpoint/2010/main" val="33651651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36945"/>
            <a:ext cx="8229600" cy="877455"/>
          </a:xfrm>
        </p:spPr>
        <p:txBody>
          <a:bodyPr/>
          <a:lstStyle/>
          <a:p>
            <a:r>
              <a:rPr lang="en-US" sz="3600" b="1" dirty="0" smtClean="0">
                <a:solidFill>
                  <a:srgbClr val="FF0000"/>
                </a:solidFill>
              </a:rPr>
              <a:t>Russian Civil </a:t>
            </a:r>
            <a:r>
              <a:rPr lang="en-US" sz="3600" b="1" dirty="0" smtClean="0">
                <a:solidFill>
                  <a:srgbClr val="FF0000"/>
                </a:solidFill>
              </a:rPr>
              <a:t>War</a:t>
            </a:r>
            <a:endParaRPr lang="en-US" sz="3600" b="1" dirty="0">
              <a:solidFill>
                <a:srgbClr val="FF0000"/>
              </a:solidFill>
            </a:endParaRPr>
          </a:p>
        </p:txBody>
      </p:sp>
      <p:sp>
        <p:nvSpPr>
          <p:cNvPr id="14339" name="Rectangle 3"/>
          <p:cNvSpPr>
            <a:spLocks noGrp="1" noChangeArrowheads="1"/>
          </p:cNvSpPr>
          <p:nvPr>
            <p:ph type="body" idx="1"/>
          </p:nvPr>
        </p:nvSpPr>
        <p:spPr>
          <a:xfrm>
            <a:off x="0" y="762000"/>
            <a:ext cx="7010400" cy="6096000"/>
          </a:xfrm>
        </p:spPr>
        <p:txBody>
          <a:bodyPr/>
          <a:lstStyle/>
          <a:p>
            <a:r>
              <a:rPr lang="en-US" sz="2800" b="1" dirty="0" smtClean="0">
                <a:solidFill>
                  <a:schemeClr val="bg1"/>
                </a:solidFill>
              </a:rPr>
              <a:t>Red Army (Bolsheviks) </a:t>
            </a:r>
            <a:r>
              <a:rPr lang="en-US" sz="2800" b="1" dirty="0">
                <a:solidFill>
                  <a:schemeClr val="bg1"/>
                </a:solidFill>
              </a:rPr>
              <a:t>vs. White </a:t>
            </a:r>
            <a:r>
              <a:rPr lang="en-US" sz="2800" b="1" dirty="0" smtClean="0">
                <a:solidFill>
                  <a:schemeClr val="bg1"/>
                </a:solidFill>
              </a:rPr>
              <a:t>Army</a:t>
            </a:r>
            <a:endParaRPr lang="en-US" sz="2800" b="1" dirty="0">
              <a:solidFill>
                <a:schemeClr val="bg1"/>
              </a:solidFill>
            </a:endParaRPr>
          </a:p>
          <a:p>
            <a:r>
              <a:rPr lang="en-US" sz="2800" b="1" dirty="0">
                <a:solidFill>
                  <a:schemeClr val="bg1"/>
                </a:solidFill>
              </a:rPr>
              <a:t>1918 to 1920 </a:t>
            </a:r>
            <a:endParaRPr lang="en-US" sz="2800" b="1" dirty="0" smtClean="0">
              <a:solidFill>
                <a:schemeClr val="bg1"/>
              </a:solidFill>
            </a:endParaRPr>
          </a:p>
          <a:p>
            <a:r>
              <a:rPr lang="en-US" sz="2800" dirty="0" smtClean="0">
                <a:solidFill>
                  <a:schemeClr val="bg1"/>
                </a:solidFill>
              </a:rPr>
              <a:t>14 </a:t>
            </a:r>
            <a:r>
              <a:rPr lang="en-US" sz="2800" dirty="0">
                <a:solidFill>
                  <a:schemeClr val="bg1"/>
                </a:solidFill>
              </a:rPr>
              <a:t>million </a:t>
            </a:r>
            <a:r>
              <a:rPr lang="en-US" sz="2800" dirty="0" smtClean="0">
                <a:solidFill>
                  <a:schemeClr val="bg1"/>
                </a:solidFill>
              </a:rPr>
              <a:t>died </a:t>
            </a:r>
            <a:endParaRPr lang="en-US" sz="2800" dirty="0">
              <a:solidFill>
                <a:schemeClr val="bg1"/>
              </a:solidFill>
            </a:endParaRPr>
          </a:p>
          <a:p>
            <a:pPr lvl="1"/>
            <a:r>
              <a:rPr lang="en-US" dirty="0" smtClean="0">
                <a:solidFill>
                  <a:schemeClr val="bg1"/>
                </a:solidFill>
              </a:rPr>
              <a:t>fighting </a:t>
            </a:r>
          </a:p>
          <a:p>
            <a:pPr lvl="1"/>
            <a:r>
              <a:rPr lang="en-US" dirty="0" smtClean="0">
                <a:solidFill>
                  <a:schemeClr val="bg1"/>
                </a:solidFill>
              </a:rPr>
              <a:t>famine </a:t>
            </a:r>
          </a:p>
          <a:p>
            <a:pPr lvl="1"/>
            <a:r>
              <a:rPr lang="en-US" dirty="0" smtClean="0">
                <a:solidFill>
                  <a:schemeClr val="bg1"/>
                </a:solidFill>
              </a:rPr>
              <a:t>the </a:t>
            </a:r>
            <a:r>
              <a:rPr lang="en-US" dirty="0">
                <a:solidFill>
                  <a:schemeClr val="bg1"/>
                </a:solidFill>
              </a:rPr>
              <a:t>Flu </a:t>
            </a:r>
            <a:endParaRPr lang="en-US" dirty="0" smtClean="0">
              <a:solidFill>
                <a:schemeClr val="bg1"/>
              </a:solidFill>
            </a:endParaRPr>
          </a:p>
          <a:p>
            <a:r>
              <a:rPr lang="en-US" sz="2800" dirty="0" smtClean="0">
                <a:solidFill>
                  <a:schemeClr val="bg1"/>
                </a:solidFill>
              </a:rPr>
              <a:t>Bolsheviks </a:t>
            </a:r>
            <a:r>
              <a:rPr lang="en-US" sz="2800" dirty="0" smtClean="0">
                <a:solidFill>
                  <a:schemeClr val="bg1"/>
                </a:solidFill>
              </a:rPr>
              <a:t>won under</a:t>
            </a:r>
          </a:p>
          <a:p>
            <a:pPr marL="0" indent="0">
              <a:buNone/>
            </a:pPr>
            <a:r>
              <a:rPr lang="en-US" sz="2800" dirty="0" smtClean="0">
                <a:solidFill>
                  <a:schemeClr val="bg1"/>
                </a:solidFill>
              </a:rPr>
              <a:t> the command of Leon Trotsky</a:t>
            </a:r>
            <a:endParaRPr lang="en-US" sz="2800" dirty="0" smtClean="0">
              <a:solidFill>
                <a:schemeClr val="bg1"/>
              </a:solidFill>
            </a:endParaRPr>
          </a:p>
          <a:p>
            <a:r>
              <a:rPr lang="en-US" sz="2800" b="1" dirty="0" smtClean="0">
                <a:solidFill>
                  <a:schemeClr val="bg1"/>
                </a:solidFill>
              </a:rPr>
              <a:t>Lenin in Power</a:t>
            </a:r>
          </a:p>
          <a:p>
            <a:endParaRPr lang="en-US" sz="2800" b="1" dirty="0">
              <a:solidFill>
                <a:schemeClr val="bg1"/>
              </a:solidFill>
            </a:endParaRPr>
          </a:p>
          <a:p>
            <a:pPr>
              <a:buFont typeface="Wingdings" pitchFamily="2" charset="2"/>
              <a:buChar char="v"/>
            </a:pPr>
            <a:r>
              <a:rPr lang="en-US" sz="2000" b="1" dirty="0" smtClean="0">
                <a:solidFill>
                  <a:schemeClr val="bg1"/>
                </a:solidFill>
              </a:rPr>
              <a:t>July 1918 – Czar and family </a:t>
            </a:r>
          </a:p>
          <a:p>
            <a:pPr marL="0" indent="0">
              <a:buNone/>
            </a:pPr>
            <a:r>
              <a:rPr lang="en-US" sz="2000" b="1" dirty="0">
                <a:solidFill>
                  <a:schemeClr val="bg1"/>
                </a:solidFill>
              </a:rPr>
              <a:t> </a:t>
            </a:r>
            <a:r>
              <a:rPr lang="en-US" sz="2000" b="1" dirty="0" smtClean="0">
                <a:solidFill>
                  <a:schemeClr val="bg1"/>
                </a:solidFill>
              </a:rPr>
              <a:t>                          executed</a:t>
            </a:r>
            <a:endParaRPr lang="en-US" sz="1800" b="1" dirty="0">
              <a:solidFill>
                <a:schemeClr val="bg1"/>
              </a:solidFill>
            </a:endParaRPr>
          </a:p>
          <a:p>
            <a:endParaRPr lang="en-US" dirty="0">
              <a:solidFill>
                <a:schemeClr val="bg1"/>
              </a:solidFill>
            </a:endParaRPr>
          </a:p>
        </p:txBody>
      </p:sp>
      <p:pic>
        <p:nvPicPr>
          <p:cNvPr id="6146" name="Picture 2" descr="http://www.examiner.com/images/blog/wysiwyg/image/russian_civil_w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278310"/>
            <a:ext cx="4067175" cy="5513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83890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Setting the stage</a:t>
            </a:r>
          </a:p>
        </p:txBody>
      </p:sp>
      <p:sp>
        <p:nvSpPr>
          <p:cNvPr id="3" name="Content Placeholder 2"/>
          <p:cNvSpPr>
            <a:spLocks noGrp="1"/>
          </p:cNvSpPr>
          <p:nvPr>
            <p:ph idx="1"/>
          </p:nvPr>
        </p:nvSpPr>
        <p:spPr/>
        <p:txBody>
          <a:bodyPr/>
          <a:lstStyle/>
          <a:p>
            <a:r>
              <a:rPr lang="en-US" sz="2800" dirty="0"/>
              <a:t>The Russian Revolution was like a firecracker with very long fuse. The explosion came in 1917, yet the fuse had been burning for nearly a century. The cruel, oppressive rule of most 19th-century czars caused widespread social unrest for decades. Army officers revolted in 1825. Secret revolutionary groups plotted to overthrow the government. In 1881, revolutionaries angry over the slow pace of political change assassinated the reform – minded sour, Alexander II. Russia was heading toward a full scale revolution.</a:t>
            </a:r>
          </a:p>
        </p:txBody>
      </p:sp>
    </p:spTree>
    <p:extLst>
      <p:ext uri="{BB962C8B-B14F-4D97-AF65-F5344CB8AC3E}">
        <p14:creationId xmlns:p14="http://schemas.microsoft.com/office/powerpoint/2010/main" val="18722038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218" name="Picture 2" descr="File:Flag of the Soviet Union.sv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0"/>
            <a:ext cx="9144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457200" y="76200"/>
            <a:ext cx="8229600" cy="990600"/>
          </a:xfrm>
        </p:spPr>
        <p:txBody>
          <a:bodyPr/>
          <a:lstStyle/>
          <a:p>
            <a:r>
              <a:rPr lang="en-US" b="1" dirty="0">
                <a:solidFill>
                  <a:srgbClr val="FF0000"/>
                </a:solidFill>
              </a:rPr>
              <a:t>Lenin Restores order </a:t>
            </a:r>
            <a:endParaRPr lang="en-US" dirty="0"/>
          </a:p>
        </p:txBody>
      </p:sp>
      <p:sp>
        <p:nvSpPr>
          <p:cNvPr id="5" name="Content Placeholder 4"/>
          <p:cNvSpPr>
            <a:spLocks noGrp="1"/>
          </p:cNvSpPr>
          <p:nvPr>
            <p:ph idx="1"/>
          </p:nvPr>
        </p:nvSpPr>
        <p:spPr>
          <a:xfrm>
            <a:off x="1946564" y="914400"/>
            <a:ext cx="7162800" cy="4373563"/>
          </a:xfrm>
        </p:spPr>
        <p:txBody>
          <a:bodyPr/>
          <a:lstStyle/>
          <a:p>
            <a:pPr>
              <a:lnSpc>
                <a:spcPct val="90000"/>
              </a:lnSpc>
            </a:pPr>
            <a:r>
              <a:rPr lang="en-US" sz="2800" dirty="0" smtClean="0">
                <a:solidFill>
                  <a:schemeClr val="bg1"/>
                </a:solidFill>
              </a:rPr>
              <a:t>Bolsheviks </a:t>
            </a:r>
            <a:r>
              <a:rPr lang="en-US" sz="2800" dirty="0">
                <a:solidFill>
                  <a:schemeClr val="bg1"/>
                </a:solidFill>
              </a:rPr>
              <a:t>= </a:t>
            </a:r>
            <a:r>
              <a:rPr lang="en-US" sz="2800" b="1" dirty="0">
                <a:solidFill>
                  <a:srgbClr val="FF0000"/>
                </a:solidFill>
              </a:rPr>
              <a:t>Communist Party</a:t>
            </a:r>
          </a:p>
          <a:p>
            <a:pPr lvl="1">
              <a:lnSpc>
                <a:spcPct val="90000"/>
              </a:lnSpc>
            </a:pPr>
            <a:r>
              <a:rPr lang="en-US" sz="2400" dirty="0">
                <a:solidFill>
                  <a:schemeClr val="bg1"/>
                </a:solidFill>
              </a:rPr>
              <a:t>Held all power, a dictatorship</a:t>
            </a:r>
          </a:p>
          <a:p>
            <a:pPr>
              <a:lnSpc>
                <a:spcPct val="90000"/>
              </a:lnSpc>
            </a:pPr>
            <a:r>
              <a:rPr lang="en-US" sz="2800" dirty="0">
                <a:solidFill>
                  <a:schemeClr val="bg1"/>
                </a:solidFill>
              </a:rPr>
              <a:t>Renames the country -</a:t>
            </a:r>
            <a:r>
              <a:rPr lang="en-US" sz="2800" b="1" dirty="0"/>
              <a:t>Union of Soviet Socialist Republics </a:t>
            </a:r>
            <a:r>
              <a:rPr lang="en-US" sz="2800" dirty="0">
                <a:solidFill>
                  <a:schemeClr val="bg1"/>
                </a:solidFill>
              </a:rPr>
              <a:t>(USSR</a:t>
            </a:r>
            <a:r>
              <a:rPr lang="en-US" sz="2800" dirty="0" smtClean="0">
                <a:solidFill>
                  <a:schemeClr val="bg1"/>
                </a:solidFill>
              </a:rPr>
              <a:t>)</a:t>
            </a:r>
          </a:p>
          <a:p>
            <a:pPr>
              <a:lnSpc>
                <a:spcPct val="90000"/>
              </a:lnSpc>
            </a:pPr>
            <a:r>
              <a:rPr lang="en-US" sz="2800" dirty="0" smtClean="0">
                <a:solidFill>
                  <a:schemeClr val="bg1"/>
                </a:solidFill>
              </a:rPr>
              <a:t>1924 they created a constitution based on socialist and democratic principles. </a:t>
            </a:r>
          </a:p>
          <a:p>
            <a:pPr>
              <a:lnSpc>
                <a:spcPct val="90000"/>
              </a:lnSpc>
            </a:pPr>
            <a:r>
              <a:rPr lang="en-US" sz="2800" dirty="0" smtClean="0">
                <a:solidFill>
                  <a:schemeClr val="bg1"/>
                </a:solidFill>
              </a:rPr>
              <a:t>Lenin remained the dictator.</a:t>
            </a:r>
            <a:endParaRPr lang="en-US" sz="2800" dirty="0">
              <a:solidFill>
                <a:schemeClr val="bg1"/>
              </a:solidFill>
            </a:endParaRPr>
          </a:p>
          <a:p>
            <a:endParaRPr lang="en-US" dirty="0"/>
          </a:p>
        </p:txBody>
      </p:sp>
      <p:pic>
        <p:nvPicPr>
          <p:cNvPr id="10" name="Picture 5" descr="joeis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600450"/>
            <a:ext cx="434340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Economic Policy</a:t>
            </a:r>
            <a:endParaRPr lang="en-US" dirty="0"/>
          </a:p>
        </p:txBody>
      </p:sp>
      <p:sp>
        <p:nvSpPr>
          <p:cNvPr id="3" name="Content Placeholder 2"/>
          <p:cNvSpPr>
            <a:spLocks noGrp="1"/>
          </p:cNvSpPr>
          <p:nvPr>
            <p:ph idx="1"/>
          </p:nvPr>
        </p:nvSpPr>
        <p:spPr/>
        <p:txBody>
          <a:bodyPr/>
          <a:lstStyle/>
          <a:p>
            <a:r>
              <a:rPr lang="en-US" dirty="0" smtClean="0"/>
              <a:t>The reforms under NEP was like a small version of capitalism.</a:t>
            </a:r>
          </a:p>
          <a:p>
            <a:r>
              <a:rPr lang="en-US" dirty="0" smtClean="0"/>
              <a:t>Allowed peasants to sell their surplus crops </a:t>
            </a:r>
            <a:r>
              <a:rPr lang="en-US" dirty="0" err="1" smtClean="0"/>
              <a:t>istead</a:t>
            </a:r>
            <a:r>
              <a:rPr lang="en-US" dirty="0" smtClean="0"/>
              <a:t> of turning them over to the govt.</a:t>
            </a:r>
          </a:p>
          <a:p>
            <a:r>
              <a:rPr lang="en-US" dirty="0"/>
              <a:t>Gov’t controls all major industries, banks, &amp; </a:t>
            </a:r>
            <a:r>
              <a:rPr lang="en-US" dirty="0" smtClean="0"/>
              <a:t>media</a:t>
            </a:r>
          </a:p>
          <a:p>
            <a:r>
              <a:rPr lang="en-US" dirty="0" smtClean="0"/>
              <a:t>Small business operated under private </a:t>
            </a:r>
            <a:r>
              <a:rPr lang="en-US" dirty="0" err="1" smtClean="0"/>
              <a:t>ownwership</a:t>
            </a:r>
            <a:r>
              <a:rPr lang="en-US" dirty="0" smtClean="0"/>
              <a:t>.</a:t>
            </a:r>
          </a:p>
          <a:p>
            <a:r>
              <a:rPr lang="en-US" dirty="0" smtClean="0"/>
              <a:t>Encouraged foreign investments.</a:t>
            </a:r>
            <a:endParaRPr lang="en-US" dirty="0"/>
          </a:p>
          <a:p>
            <a:endParaRPr lang="en-US" dirty="0" smtClean="0"/>
          </a:p>
          <a:p>
            <a:endParaRPr lang="en-US" dirty="0" smtClean="0"/>
          </a:p>
          <a:p>
            <a:endParaRPr lang="en-US" dirty="0"/>
          </a:p>
        </p:txBody>
      </p:sp>
    </p:spTree>
    <p:extLst>
      <p:ext uri="{BB962C8B-B14F-4D97-AF65-F5344CB8AC3E}">
        <p14:creationId xmlns:p14="http://schemas.microsoft.com/office/powerpoint/2010/main" val="6480667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b="1" dirty="0" smtClean="0">
                <a:solidFill>
                  <a:srgbClr val="FF0000"/>
                </a:solidFill>
              </a:rPr>
              <a:t>Power Change</a:t>
            </a:r>
          </a:p>
        </p:txBody>
      </p:sp>
      <p:sp>
        <p:nvSpPr>
          <p:cNvPr id="22531" name="Rectangle 3"/>
          <p:cNvSpPr>
            <a:spLocks noGrp="1" noChangeArrowheads="1"/>
          </p:cNvSpPr>
          <p:nvPr>
            <p:ph type="body" idx="1"/>
          </p:nvPr>
        </p:nvSpPr>
        <p:spPr>
          <a:xfrm>
            <a:off x="76200" y="1417638"/>
            <a:ext cx="6934200" cy="609600"/>
          </a:xfrm>
        </p:spPr>
        <p:txBody>
          <a:bodyPr/>
          <a:lstStyle/>
          <a:p>
            <a:pPr marL="0" lvl="1">
              <a:lnSpc>
                <a:spcPct val="90000"/>
              </a:lnSpc>
            </a:pPr>
            <a:r>
              <a:rPr lang="en-US" sz="3600" dirty="0">
                <a:solidFill>
                  <a:schemeClr val="bg1"/>
                </a:solidFill>
              </a:rPr>
              <a:t>. Lenin dies in 1924, suffered a stroke</a:t>
            </a:r>
            <a:endParaRPr lang="en-US" sz="3600" dirty="0">
              <a:solidFill>
                <a:schemeClr val="bg1"/>
              </a:solidFill>
            </a:endParaRPr>
          </a:p>
        </p:txBody>
      </p:sp>
      <p:pic>
        <p:nvPicPr>
          <p:cNvPr id="22532" name="Picture 5" descr="300px-Lenin's_body"/>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0" y="1905000"/>
            <a:ext cx="3810000" cy="2146300"/>
          </a:xfrm>
          <a:noFill/>
        </p:spPr>
      </p:pic>
      <p:sp>
        <p:nvSpPr>
          <p:cNvPr id="7" name="Text Placeholder 6"/>
          <p:cNvSpPr>
            <a:spLocks noGrp="1"/>
          </p:cNvSpPr>
          <p:nvPr>
            <p:ph type="body" sz="quarter" idx="3"/>
          </p:nvPr>
        </p:nvSpPr>
        <p:spPr>
          <a:xfrm>
            <a:off x="4533900" y="2209800"/>
            <a:ext cx="4571999" cy="990600"/>
          </a:xfrm>
        </p:spPr>
        <p:txBody>
          <a:bodyPr/>
          <a:lstStyle/>
          <a:p>
            <a:pPr>
              <a:lnSpc>
                <a:spcPct val="90000"/>
              </a:lnSpc>
            </a:pPr>
            <a:r>
              <a:rPr lang="en-US" sz="2800" dirty="0">
                <a:solidFill>
                  <a:schemeClr val="bg1"/>
                </a:solidFill>
              </a:rPr>
              <a:t>1928 -</a:t>
            </a:r>
            <a:r>
              <a:rPr lang="en-US" sz="2800" dirty="0">
                <a:solidFill>
                  <a:srgbClr val="FF0000"/>
                </a:solidFill>
              </a:rPr>
              <a:t>Joseph Stalin in power</a:t>
            </a:r>
          </a:p>
          <a:p>
            <a:pPr lvl="1">
              <a:lnSpc>
                <a:spcPct val="90000"/>
              </a:lnSpc>
            </a:pPr>
            <a:r>
              <a:rPr lang="en-US" sz="2400" dirty="0">
                <a:solidFill>
                  <a:schemeClr val="bg1"/>
                </a:solidFill>
              </a:rPr>
              <a:t>All opponents killed or in </a:t>
            </a:r>
            <a:r>
              <a:rPr lang="en-US" sz="2400" dirty="0" smtClean="0">
                <a:solidFill>
                  <a:schemeClr val="bg1"/>
                </a:solidFill>
              </a:rPr>
              <a:t>exile</a:t>
            </a:r>
          </a:p>
          <a:p>
            <a:pPr lvl="1">
              <a:lnSpc>
                <a:spcPct val="90000"/>
              </a:lnSpc>
            </a:pPr>
            <a:r>
              <a:rPr lang="en-US" sz="2400" dirty="0" smtClean="0">
                <a:solidFill>
                  <a:schemeClr val="bg1"/>
                </a:solidFill>
              </a:rPr>
              <a:t>Becomes the ruthless dictator </a:t>
            </a:r>
            <a:r>
              <a:rPr lang="en-US" sz="2400" smtClean="0">
                <a:solidFill>
                  <a:schemeClr val="bg1"/>
                </a:solidFill>
              </a:rPr>
              <a:t>of Russia.</a:t>
            </a:r>
            <a:endParaRPr lang="en-US" sz="2400" dirty="0">
              <a:solidFill>
                <a:schemeClr val="bg1"/>
              </a:solidFill>
            </a:endParaRPr>
          </a:p>
        </p:txBody>
      </p:sp>
      <p:pic>
        <p:nvPicPr>
          <p:cNvPr id="5" name="Picture 5" descr="StalinVisitsLeninAtHisHome1922B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352800"/>
            <a:ext cx="4343400" cy="3325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09600" y="4343400"/>
            <a:ext cx="2819400" cy="1938992"/>
          </a:xfrm>
          <a:prstGeom prst="rect">
            <a:avLst/>
          </a:prstGeom>
          <a:noFill/>
        </p:spPr>
        <p:txBody>
          <a:bodyPr wrap="square" rtlCol="0">
            <a:spAutoFit/>
          </a:bodyPr>
          <a:lstStyle/>
          <a:p>
            <a:r>
              <a:rPr lang="en-US" dirty="0" smtClean="0">
                <a:solidFill>
                  <a:schemeClr val="bg1"/>
                </a:solidFill>
              </a:rPr>
              <a:t>Possible successors were </a:t>
            </a:r>
          </a:p>
          <a:p>
            <a:pPr marL="457200" indent="-457200">
              <a:buAutoNum type="arabicPeriod"/>
            </a:pPr>
            <a:r>
              <a:rPr lang="en-US" dirty="0" smtClean="0">
                <a:solidFill>
                  <a:schemeClr val="bg1"/>
                </a:solidFill>
              </a:rPr>
              <a:t>Leon Trotsky</a:t>
            </a:r>
          </a:p>
          <a:p>
            <a:pPr marL="457200" indent="-457200">
              <a:buAutoNum type="arabicPeriod"/>
            </a:pPr>
            <a:r>
              <a:rPr lang="en-US" dirty="0" smtClean="0">
                <a:solidFill>
                  <a:schemeClr val="bg1"/>
                </a:solidFill>
              </a:rPr>
              <a:t>2. Joseph Stalin</a:t>
            </a:r>
          </a:p>
          <a:p>
            <a:endParaRPr lang="en-US" dirty="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endParaRPr lang="en-US" dirty="0" smtClean="0"/>
          </a:p>
        </p:txBody>
      </p:sp>
      <p:sp>
        <p:nvSpPr>
          <p:cNvPr id="21507" name="Rectangle 3"/>
          <p:cNvSpPr>
            <a:spLocks noGrp="1" noChangeArrowheads="1"/>
          </p:cNvSpPr>
          <p:nvPr>
            <p:ph idx="1"/>
          </p:nvPr>
        </p:nvSpPr>
        <p:spPr>
          <a:xfrm>
            <a:off x="381000" y="1752600"/>
            <a:ext cx="8534400" cy="4876800"/>
          </a:xfrm>
        </p:spPr>
        <p:txBody>
          <a:bodyPr/>
          <a:lstStyle/>
          <a:p>
            <a:pPr>
              <a:lnSpc>
                <a:spcPct val="90000"/>
              </a:lnSpc>
            </a:pPr>
            <a:r>
              <a:rPr lang="en-US" sz="1400" b="1" dirty="0"/>
              <a:t>Communism</a:t>
            </a:r>
            <a:r>
              <a:rPr lang="en-US" sz="1400" dirty="0"/>
              <a:t> is an ideology that seeks to establish a </a:t>
            </a:r>
            <a:r>
              <a:rPr lang="en-US" sz="1400" dirty="0">
                <a:hlinkClick r:id="rId2" tooltip="Classlessness"/>
              </a:rPr>
              <a:t>classless</a:t>
            </a:r>
            <a:r>
              <a:rPr lang="en-US" sz="1400" dirty="0"/>
              <a:t>, </a:t>
            </a:r>
            <a:r>
              <a:rPr lang="en-US" sz="1400" dirty="0">
                <a:hlinkClick r:id="rId3" tooltip="State"/>
              </a:rPr>
              <a:t>stateless</a:t>
            </a:r>
            <a:r>
              <a:rPr lang="en-US" sz="1400" dirty="0"/>
              <a:t> </a:t>
            </a:r>
            <a:r>
              <a:rPr lang="en-US" sz="1400" dirty="0">
                <a:hlinkClick r:id="rId4" tooltip="Social organisation"/>
              </a:rPr>
              <a:t>social organization</a:t>
            </a:r>
            <a:r>
              <a:rPr lang="en-US" sz="1400" dirty="0"/>
              <a:t>, based upon </a:t>
            </a:r>
            <a:r>
              <a:rPr lang="en-US" sz="1400" dirty="0">
                <a:hlinkClick r:id="rId5" tooltip="Common ownership"/>
              </a:rPr>
              <a:t>common ownership</a:t>
            </a:r>
            <a:r>
              <a:rPr lang="en-US" sz="1400" dirty="0"/>
              <a:t> of the </a:t>
            </a:r>
            <a:r>
              <a:rPr lang="en-US" sz="1400" dirty="0">
                <a:hlinkClick r:id="rId6" tooltip="Means of production"/>
              </a:rPr>
              <a:t>means of production</a:t>
            </a:r>
            <a:r>
              <a:rPr lang="en-US" sz="1400" dirty="0"/>
              <a:t>. </a:t>
            </a:r>
          </a:p>
          <a:p>
            <a:pPr>
              <a:lnSpc>
                <a:spcPct val="90000"/>
              </a:lnSpc>
            </a:pPr>
            <a:r>
              <a:rPr lang="en-US" sz="1400" dirty="0"/>
              <a:t>Government controls everything</a:t>
            </a:r>
          </a:p>
          <a:p>
            <a:pPr>
              <a:lnSpc>
                <a:spcPct val="90000"/>
              </a:lnSpc>
            </a:pPr>
            <a:r>
              <a:rPr lang="en-US" sz="1400" dirty="0"/>
              <a:t>No private property </a:t>
            </a:r>
          </a:p>
          <a:p>
            <a:pPr>
              <a:lnSpc>
                <a:spcPct val="90000"/>
              </a:lnSpc>
            </a:pPr>
            <a:r>
              <a:rPr lang="en-US" sz="1400" dirty="0"/>
              <a:t>Controls what people eat, watch, listen to, read, etc. </a:t>
            </a:r>
          </a:p>
          <a:p>
            <a:pPr>
              <a:lnSpc>
                <a:spcPct val="90000"/>
              </a:lnSpc>
            </a:pPr>
            <a:endParaRPr lang="en-US" sz="1400" dirty="0" smtClean="0"/>
          </a:p>
          <a:p>
            <a:pPr marL="0" indent="0">
              <a:lnSpc>
                <a:spcPct val="90000"/>
              </a:lnSpc>
              <a:buNone/>
            </a:pPr>
            <a:r>
              <a:rPr lang="en-US" sz="1400" dirty="0"/>
              <a:t>Positive side of communism </a:t>
            </a:r>
          </a:p>
          <a:p>
            <a:pPr>
              <a:lnSpc>
                <a:spcPct val="90000"/>
              </a:lnSpc>
            </a:pPr>
            <a:endParaRPr lang="en-US" sz="1400" dirty="0" smtClean="0"/>
          </a:p>
          <a:p>
            <a:pPr>
              <a:lnSpc>
                <a:spcPct val="90000"/>
              </a:lnSpc>
            </a:pPr>
            <a:r>
              <a:rPr lang="en-US" sz="1400" dirty="0" smtClean="0"/>
              <a:t>Everyone is given housing, jobs, a place to farm</a:t>
            </a:r>
          </a:p>
          <a:p>
            <a:pPr>
              <a:lnSpc>
                <a:spcPct val="90000"/>
              </a:lnSpc>
            </a:pPr>
            <a:r>
              <a:rPr lang="en-US" sz="1400" dirty="0" smtClean="0"/>
              <a:t>Wealthy are stripped of their money and equal</a:t>
            </a:r>
          </a:p>
          <a:p>
            <a:pPr>
              <a:lnSpc>
                <a:spcPct val="90000"/>
              </a:lnSpc>
            </a:pPr>
            <a:r>
              <a:rPr lang="en-US" sz="1400" dirty="0" smtClean="0"/>
              <a:t>No titles (Lord or Sir)</a:t>
            </a:r>
          </a:p>
          <a:p>
            <a:pPr>
              <a:lnSpc>
                <a:spcPct val="90000"/>
              </a:lnSpc>
            </a:pPr>
            <a:r>
              <a:rPr lang="en-US" sz="1400" dirty="0" smtClean="0"/>
              <a:t>Borders don’t exist</a:t>
            </a:r>
          </a:p>
          <a:p>
            <a:pPr>
              <a:lnSpc>
                <a:spcPct val="90000"/>
              </a:lnSpc>
            </a:pPr>
            <a:r>
              <a:rPr lang="en-US" sz="1400" dirty="0" smtClean="0"/>
              <a:t>Needs are met easier by government</a:t>
            </a:r>
          </a:p>
          <a:p>
            <a:pPr>
              <a:lnSpc>
                <a:spcPct val="90000"/>
              </a:lnSpc>
            </a:pPr>
            <a:r>
              <a:rPr lang="en-US" sz="1400" dirty="0" smtClean="0"/>
              <a:t>People work together </a:t>
            </a:r>
          </a:p>
          <a:p>
            <a:pPr>
              <a:lnSpc>
                <a:spcPct val="90000"/>
              </a:lnSpc>
            </a:pPr>
            <a:r>
              <a:rPr lang="en-US" sz="1400" dirty="0" smtClean="0"/>
              <a:t>Everyone is equal (theoretically)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dirty="0" smtClean="0">
                <a:solidFill>
                  <a:srgbClr val="FF0000"/>
                </a:solidFill>
              </a:rPr>
              <a:t>Totalitarianism </a:t>
            </a:r>
          </a:p>
        </p:txBody>
      </p:sp>
      <p:sp>
        <p:nvSpPr>
          <p:cNvPr id="27651" name="Rectangle 3"/>
          <p:cNvSpPr>
            <a:spLocks noGrp="1" noChangeArrowheads="1"/>
          </p:cNvSpPr>
          <p:nvPr>
            <p:ph idx="1"/>
          </p:nvPr>
        </p:nvSpPr>
        <p:spPr/>
        <p:txBody>
          <a:bodyPr/>
          <a:lstStyle/>
          <a:p>
            <a:r>
              <a:rPr lang="en-US" b="1" dirty="0" smtClean="0"/>
              <a:t>Stalin maneuvers to become leader</a:t>
            </a:r>
          </a:p>
          <a:p>
            <a:r>
              <a:rPr lang="en-US" b="1" dirty="0" smtClean="0"/>
              <a:t>Forces other soviets out of politics by threat or lies  </a:t>
            </a:r>
          </a:p>
          <a:p>
            <a:r>
              <a:rPr lang="en-US" b="1" dirty="0" smtClean="0"/>
              <a:t>Trotsky forced into exile by 1929</a:t>
            </a:r>
          </a:p>
          <a:p>
            <a:r>
              <a:rPr lang="en-US" b="1" dirty="0" smtClean="0"/>
              <a:t>Stalin created a totalitarian state – a government that controls all aspects of life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28600" y="457200"/>
            <a:ext cx="8915400" cy="1143000"/>
          </a:xfrm>
        </p:spPr>
        <p:txBody>
          <a:bodyPr/>
          <a:lstStyle/>
          <a:p>
            <a:r>
              <a:rPr lang="en-US" sz="4000" smtClean="0"/>
              <a:t>Industrial and Agricultural Revolution </a:t>
            </a:r>
          </a:p>
        </p:txBody>
      </p:sp>
      <p:sp>
        <p:nvSpPr>
          <p:cNvPr id="28675" name="Rectangle 3"/>
          <p:cNvSpPr>
            <a:spLocks noGrp="1" noChangeArrowheads="1"/>
          </p:cNvSpPr>
          <p:nvPr>
            <p:ph idx="1"/>
          </p:nvPr>
        </p:nvSpPr>
        <p:spPr/>
        <p:txBody>
          <a:bodyPr/>
          <a:lstStyle/>
          <a:p>
            <a:pPr>
              <a:lnSpc>
                <a:spcPct val="90000"/>
              </a:lnSpc>
            </a:pPr>
            <a:r>
              <a:rPr lang="en-US" dirty="0" smtClean="0"/>
              <a:t>Five year plan </a:t>
            </a:r>
          </a:p>
          <a:p>
            <a:pPr>
              <a:lnSpc>
                <a:spcPct val="90000"/>
              </a:lnSpc>
            </a:pPr>
            <a:r>
              <a:rPr lang="en-US" dirty="0" smtClean="0"/>
              <a:t>Rapid industrialization </a:t>
            </a:r>
          </a:p>
          <a:p>
            <a:pPr>
              <a:lnSpc>
                <a:spcPct val="90000"/>
              </a:lnSpc>
            </a:pPr>
            <a:r>
              <a:rPr lang="en-US" dirty="0" smtClean="0"/>
              <a:t>People were given jobs, specific hours, forced to work and could not move</a:t>
            </a:r>
          </a:p>
          <a:p>
            <a:pPr>
              <a:lnSpc>
                <a:spcPct val="90000"/>
              </a:lnSpc>
            </a:pPr>
            <a:r>
              <a:rPr lang="en-US" dirty="0" smtClean="0"/>
              <a:t>Government seizes 25 million farms from kulaks </a:t>
            </a:r>
          </a:p>
          <a:p>
            <a:pPr>
              <a:lnSpc>
                <a:spcPct val="90000"/>
              </a:lnSpc>
            </a:pPr>
            <a:r>
              <a:rPr lang="en-US" dirty="0" smtClean="0"/>
              <a:t>Peasants refused to work – 10 </a:t>
            </a:r>
            <a:r>
              <a:rPr lang="en-US" dirty="0" smtClean="0"/>
              <a:t>million </a:t>
            </a:r>
            <a:r>
              <a:rPr lang="en-US" dirty="0" smtClean="0"/>
              <a:t>die or sent to Siberia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mtClean="0"/>
              <a:t>Police Terror</a:t>
            </a:r>
          </a:p>
        </p:txBody>
      </p:sp>
      <p:sp>
        <p:nvSpPr>
          <p:cNvPr id="29699" name="Rectangle 3"/>
          <p:cNvSpPr>
            <a:spLocks noGrp="1" noChangeArrowheads="1"/>
          </p:cNvSpPr>
          <p:nvPr>
            <p:ph idx="1"/>
          </p:nvPr>
        </p:nvSpPr>
        <p:spPr/>
        <p:txBody>
          <a:bodyPr/>
          <a:lstStyle/>
          <a:p>
            <a:r>
              <a:rPr lang="en-US" smtClean="0"/>
              <a:t>Stalin’s secret Police</a:t>
            </a:r>
          </a:p>
          <a:p>
            <a:r>
              <a:rPr lang="en-US" smtClean="0"/>
              <a:t>Enemies were jailed, sent to Siberia, or killed</a:t>
            </a:r>
          </a:p>
          <a:p>
            <a:r>
              <a:rPr lang="en-US" smtClean="0"/>
              <a:t>Great Purge – Bolsheviks, army leaders, and other influential revolutionaries </a:t>
            </a:r>
          </a:p>
          <a:p>
            <a:r>
              <a:rPr lang="en-US" smtClean="0"/>
              <a:t>8 to 13 million deaths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28600" y="228600"/>
            <a:ext cx="7772400" cy="1143000"/>
          </a:xfrm>
        </p:spPr>
        <p:txBody>
          <a:bodyPr/>
          <a:lstStyle/>
          <a:p>
            <a:r>
              <a:rPr lang="en-US" smtClean="0"/>
              <a:t>Change in life</a:t>
            </a:r>
          </a:p>
        </p:txBody>
      </p:sp>
      <p:sp>
        <p:nvSpPr>
          <p:cNvPr id="30723" name="Rectangle 3"/>
          <p:cNvSpPr>
            <a:spLocks noGrp="1" noChangeArrowheads="1"/>
          </p:cNvSpPr>
          <p:nvPr>
            <p:ph idx="1"/>
          </p:nvPr>
        </p:nvSpPr>
        <p:spPr>
          <a:xfrm>
            <a:off x="0" y="1676400"/>
            <a:ext cx="9144000" cy="4876800"/>
          </a:xfrm>
        </p:spPr>
        <p:txBody>
          <a:bodyPr/>
          <a:lstStyle/>
          <a:p>
            <a:pPr>
              <a:lnSpc>
                <a:spcPct val="90000"/>
              </a:lnSpc>
            </a:pPr>
            <a:r>
              <a:rPr lang="en-US" sz="2400" b="1" dirty="0" smtClean="0"/>
              <a:t>Propaganda spread throughout radio, speeches, Books, and movies </a:t>
            </a:r>
          </a:p>
          <a:p>
            <a:pPr>
              <a:lnSpc>
                <a:spcPct val="90000"/>
              </a:lnSpc>
            </a:pPr>
            <a:r>
              <a:rPr lang="en-US" sz="2400" b="1" dirty="0" smtClean="0"/>
              <a:t>Censorship of all material not involved on promoting communism </a:t>
            </a:r>
          </a:p>
          <a:p>
            <a:pPr>
              <a:lnSpc>
                <a:spcPct val="90000"/>
              </a:lnSpc>
            </a:pPr>
            <a:r>
              <a:rPr lang="en-US" sz="2400" b="1" dirty="0" smtClean="0"/>
              <a:t>No religious practices allowed, all figures destroyed </a:t>
            </a:r>
          </a:p>
          <a:p>
            <a:pPr>
              <a:lnSpc>
                <a:spcPct val="90000"/>
              </a:lnSpc>
            </a:pPr>
            <a:r>
              <a:rPr lang="en-US" sz="2400" b="1" dirty="0" smtClean="0"/>
              <a:t>Women given equal rights </a:t>
            </a:r>
          </a:p>
          <a:p>
            <a:pPr>
              <a:lnSpc>
                <a:spcPct val="90000"/>
              </a:lnSpc>
            </a:pPr>
            <a:r>
              <a:rPr lang="en-US" sz="2400" b="1" dirty="0" smtClean="0"/>
              <a:t>Women in charge of working and raising loyal communists </a:t>
            </a:r>
          </a:p>
          <a:p>
            <a:pPr>
              <a:lnSpc>
                <a:spcPct val="90000"/>
              </a:lnSpc>
            </a:pPr>
            <a:r>
              <a:rPr lang="en-US" sz="2400" b="1" dirty="0" smtClean="0"/>
              <a:t>All education and information controlled by government </a:t>
            </a:r>
          </a:p>
          <a:p>
            <a:pPr>
              <a:lnSpc>
                <a:spcPct val="90000"/>
              </a:lnSpc>
            </a:pPr>
            <a:r>
              <a:rPr lang="en-US" sz="2400" b="1" dirty="0" smtClean="0"/>
              <a:t>Teachers and artist were sent to labor camps to educate themselves to communism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457200"/>
            <a:ext cx="8915400" cy="914400"/>
          </a:xfrm>
        </p:spPr>
        <p:txBody>
          <a:bodyPr/>
          <a:lstStyle/>
          <a:p>
            <a:r>
              <a:rPr lang="en-US" sz="4000" dirty="0" smtClean="0">
                <a:solidFill>
                  <a:srgbClr val="FF0000"/>
                </a:solidFill>
              </a:rPr>
              <a:t>Czarist Regimes before the Revolution</a:t>
            </a:r>
          </a:p>
        </p:txBody>
      </p:sp>
      <p:sp>
        <p:nvSpPr>
          <p:cNvPr id="24579" name="Rectangle 3"/>
          <p:cNvSpPr>
            <a:spLocks noGrp="1" noChangeArrowheads="1"/>
          </p:cNvSpPr>
          <p:nvPr>
            <p:ph idx="1"/>
          </p:nvPr>
        </p:nvSpPr>
        <p:spPr>
          <a:xfrm>
            <a:off x="76200" y="1600200"/>
            <a:ext cx="5029200" cy="4648200"/>
          </a:xfrm>
        </p:spPr>
        <p:txBody>
          <a:bodyPr rtlCol="0">
            <a:normAutofit/>
          </a:bodyPr>
          <a:lstStyle/>
          <a:p>
            <a:pPr fontAlgn="auto">
              <a:lnSpc>
                <a:spcPct val="80000"/>
              </a:lnSpc>
              <a:spcAft>
                <a:spcPts val="0"/>
              </a:spcAft>
              <a:buFont typeface="Arial" pitchFamily="34" charset="0"/>
              <a:buChar char="•"/>
              <a:defRPr/>
            </a:pPr>
            <a:r>
              <a:rPr lang="en-US" dirty="0" smtClean="0">
                <a:solidFill>
                  <a:schemeClr val="bg1"/>
                </a:solidFill>
              </a:rPr>
              <a:t>Alexander II</a:t>
            </a:r>
          </a:p>
          <a:p>
            <a:pPr marL="0" indent="0" fontAlgn="auto">
              <a:lnSpc>
                <a:spcPct val="80000"/>
              </a:lnSpc>
              <a:spcAft>
                <a:spcPts val="0"/>
              </a:spcAft>
              <a:buFont typeface="Arial" pitchFamily="34" charset="0"/>
              <a:buNone/>
              <a:defRPr/>
            </a:pPr>
            <a:endParaRPr lang="en-US" dirty="0" smtClean="0">
              <a:solidFill>
                <a:schemeClr val="bg1"/>
              </a:solidFill>
            </a:endParaRPr>
          </a:p>
          <a:p>
            <a:pPr lvl="1" fontAlgn="auto">
              <a:lnSpc>
                <a:spcPct val="80000"/>
              </a:lnSpc>
              <a:spcAft>
                <a:spcPts val="0"/>
              </a:spcAft>
              <a:buFont typeface="Arial" pitchFamily="34" charset="0"/>
              <a:buChar char="–"/>
              <a:defRPr/>
            </a:pPr>
            <a:r>
              <a:rPr lang="en-US" dirty="0" smtClean="0">
                <a:solidFill>
                  <a:schemeClr val="bg1"/>
                </a:solidFill>
              </a:rPr>
              <a:t>Reforms and modernization 		ex. Freeing serfs </a:t>
            </a:r>
          </a:p>
          <a:p>
            <a:pPr lvl="1" fontAlgn="auto">
              <a:lnSpc>
                <a:spcPct val="80000"/>
              </a:lnSpc>
              <a:spcAft>
                <a:spcPts val="0"/>
              </a:spcAft>
              <a:buFont typeface="Arial" pitchFamily="34" charset="0"/>
              <a:buChar char="–"/>
              <a:defRPr/>
            </a:pPr>
            <a:r>
              <a:rPr lang="en-US" dirty="0" smtClean="0">
                <a:solidFill>
                  <a:schemeClr val="bg1"/>
                </a:solidFill>
              </a:rPr>
              <a:t>Assassinated in 1881 because the </a:t>
            </a:r>
            <a:r>
              <a:rPr lang="en-US" dirty="0" err="1" smtClean="0">
                <a:solidFill>
                  <a:schemeClr val="bg1"/>
                </a:solidFill>
              </a:rPr>
              <a:t>revolutionaties</a:t>
            </a:r>
            <a:r>
              <a:rPr lang="en-US" dirty="0" smtClean="0">
                <a:solidFill>
                  <a:schemeClr val="bg1"/>
                </a:solidFill>
              </a:rPr>
              <a:t> were angry over slow paced political change</a:t>
            </a:r>
          </a:p>
        </p:txBody>
      </p:sp>
      <p:pic>
        <p:nvPicPr>
          <p:cNvPr id="5124" name="Picture 5" descr="1818%2520Alexan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524000"/>
            <a:ext cx="29718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2213"/>
            <a:ext cx="4648200" cy="5105400"/>
          </a:xfrm>
        </p:spPr>
        <p:txBody>
          <a:bodyPr rtlCol="0">
            <a:normAutofit/>
          </a:bodyPr>
          <a:lstStyle/>
          <a:p>
            <a:pPr fontAlgn="auto">
              <a:lnSpc>
                <a:spcPct val="80000"/>
              </a:lnSpc>
              <a:spcAft>
                <a:spcPts val="0"/>
              </a:spcAft>
              <a:buFont typeface="Arial" pitchFamily="34" charset="0"/>
              <a:buChar char="•"/>
              <a:defRPr/>
            </a:pPr>
            <a:r>
              <a:rPr lang="en-US" dirty="0" smtClean="0">
                <a:solidFill>
                  <a:schemeClr val="bg1"/>
                </a:solidFill>
              </a:rPr>
              <a:t>Alexander III –Autocrat-absolute ruler.</a:t>
            </a:r>
          </a:p>
          <a:p>
            <a:pPr marL="0" indent="0" fontAlgn="auto">
              <a:lnSpc>
                <a:spcPct val="80000"/>
              </a:lnSpc>
              <a:spcAft>
                <a:spcPts val="0"/>
              </a:spcAft>
              <a:buFont typeface="Arial" pitchFamily="34" charset="0"/>
              <a:buNone/>
              <a:defRPr/>
            </a:pPr>
            <a:endParaRPr lang="en-US" dirty="0" smtClean="0">
              <a:solidFill>
                <a:schemeClr val="bg1"/>
              </a:solidFill>
            </a:endParaRPr>
          </a:p>
          <a:p>
            <a:pPr lvl="1" fontAlgn="auto">
              <a:lnSpc>
                <a:spcPct val="80000"/>
              </a:lnSpc>
              <a:spcAft>
                <a:spcPts val="0"/>
              </a:spcAft>
              <a:buFont typeface="Arial" pitchFamily="34" charset="0"/>
              <a:buChar char="–"/>
              <a:defRPr/>
            </a:pPr>
            <a:r>
              <a:rPr lang="en-US" sz="2400" dirty="0" smtClean="0">
                <a:solidFill>
                  <a:schemeClr val="bg1"/>
                </a:solidFill>
              </a:rPr>
              <a:t>strengthens government with harsh methods</a:t>
            </a:r>
          </a:p>
          <a:p>
            <a:pPr lvl="2" fontAlgn="auto">
              <a:lnSpc>
                <a:spcPct val="80000"/>
              </a:lnSpc>
              <a:spcAft>
                <a:spcPts val="0"/>
              </a:spcAft>
              <a:buFont typeface="Arial" pitchFamily="34" charset="0"/>
              <a:buChar char="•"/>
              <a:defRPr/>
            </a:pPr>
            <a:r>
              <a:rPr lang="en-US" dirty="0" smtClean="0">
                <a:solidFill>
                  <a:schemeClr val="bg1"/>
                </a:solidFill>
              </a:rPr>
              <a:t>Enemies sent to Siberia</a:t>
            </a:r>
            <a:r>
              <a:rPr lang="en-US" sz="1400" dirty="0" smtClean="0">
                <a:solidFill>
                  <a:schemeClr val="bg1"/>
                </a:solidFill>
              </a:rPr>
              <a:t>( anyone who questioned his authority, worshipped outside the Russian orthodox church, spoke a language other than Russian) </a:t>
            </a:r>
          </a:p>
          <a:p>
            <a:pPr lvl="2" fontAlgn="auto">
              <a:lnSpc>
                <a:spcPct val="80000"/>
              </a:lnSpc>
              <a:spcAft>
                <a:spcPts val="0"/>
              </a:spcAft>
              <a:buFont typeface="Arial" pitchFamily="34" charset="0"/>
              <a:buChar char="•"/>
              <a:defRPr/>
            </a:pPr>
            <a:r>
              <a:rPr lang="en-US" dirty="0" smtClean="0">
                <a:solidFill>
                  <a:schemeClr val="bg1"/>
                </a:solidFill>
              </a:rPr>
              <a:t>Stops reforms and creates a police state, teeming with spies and informers. </a:t>
            </a:r>
          </a:p>
          <a:p>
            <a:pPr lvl="2" fontAlgn="auto">
              <a:lnSpc>
                <a:spcPct val="80000"/>
              </a:lnSpc>
              <a:spcAft>
                <a:spcPts val="0"/>
              </a:spcAft>
              <a:buFont typeface="Arial" pitchFamily="34" charset="0"/>
              <a:buChar char="•"/>
              <a:defRPr/>
            </a:pPr>
            <a:r>
              <a:rPr lang="en-US" dirty="0" smtClean="0">
                <a:solidFill>
                  <a:schemeClr val="bg1"/>
                </a:solidFill>
              </a:rPr>
              <a:t>Spies</a:t>
            </a:r>
            <a:r>
              <a:rPr lang="en-US" dirty="0">
                <a:solidFill>
                  <a:schemeClr val="bg1"/>
                </a:solidFill>
              </a:rPr>
              <a:t>, </a:t>
            </a:r>
            <a:r>
              <a:rPr lang="en-US" dirty="0" smtClean="0">
                <a:solidFill>
                  <a:schemeClr val="bg1"/>
                </a:solidFill>
              </a:rPr>
              <a:t>pogroms-  legal racism against Jews  </a:t>
            </a:r>
          </a:p>
          <a:p>
            <a:pPr marL="0" indent="0" fontAlgn="auto">
              <a:spcAft>
                <a:spcPts val="0"/>
              </a:spcAft>
              <a:buFont typeface="Arial" pitchFamily="34" charset="0"/>
              <a:buNone/>
              <a:defRPr/>
            </a:pPr>
            <a:endParaRPr lang="en-US" dirty="0" smtClean="0"/>
          </a:p>
        </p:txBody>
      </p:sp>
      <p:pic>
        <p:nvPicPr>
          <p:cNvPr id="6147" name="Picture 7" descr="AlexanderII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762000"/>
            <a:ext cx="3208338"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170" name="Picture 9" descr="nichol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1125" y="0"/>
            <a:ext cx="3055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28600" y="228600"/>
            <a:ext cx="5638800" cy="3352800"/>
          </a:xfrm>
        </p:spPr>
        <p:txBody>
          <a:bodyPr rtlCol="0">
            <a:normAutofit/>
          </a:bodyPr>
          <a:lstStyle/>
          <a:p>
            <a:pPr fontAlgn="auto">
              <a:lnSpc>
                <a:spcPct val="80000"/>
              </a:lnSpc>
              <a:spcAft>
                <a:spcPts val="0"/>
              </a:spcAft>
              <a:buFont typeface="Arial" pitchFamily="34" charset="0"/>
              <a:buChar char="•"/>
              <a:defRPr/>
            </a:pPr>
            <a:r>
              <a:rPr lang="en-US" dirty="0" smtClean="0">
                <a:solidFill>
                  <a:srgbClr val="FF0000"/>
                </a:solidFill>
              </a:rPr>
              <a:t>Nicholas II </a:t>
            </a:r>
          </a:p>
          <a:p>
            <a:pPr lvl="1" fontAlgn="auto">
              <a:lnSpc>
                <a:spcPct val="80000"/>
              </a:lnSpc>
              <a:spcAft>
                <a:spcPts val="0"/>
              </a:spcAft>
              <a:buFont typeface="Arial" pitchFamily="34" charset="0"/>
              <a:buChar char="–"/>
              <a:defRPr/>
            </a:pPr>
            <a:r>
              <a:rPr lang="en-US" sz="2400" dirty="0" smtClean="0">
                <a:solidFill>
                  <a:schemeClr val="bg1"/>
                </a:solidFill>
              </a:rPr>
              <a:t>Crowned in 1894</a:t>
            </a:r>
          </a:p>
          <a:p>
            <a:pPr lvl="1" fontAlgn="auto">
              <a:lnSpc>
                <a:spcPct val="80000"/>
              </a:lnSpc>
              <a:spcAft>
                <a:spcPts val="0"/>
              </a:spcAft>
              <a:buFont typeface="Arial" pitchFamily="34" charset="0"/>
              <a:buChar char="–"/>
              <a:defRPr/>
            </a:pPr>
            <a:r>
              <a:rPr lang="en-US" sz="2400" dirty="0" smtClean="0">
                <a:solidFill>
                  <a:schemeClr val="bg1"/>
                </a:solidFill>
              </a:rPr>
              <a:t>Slow industrialization</a:t>
            </a:r>
          </a:p>
          <a:p>
            <a:pPr lvl="2" fontAlgn="auto">
              <a:lnSpc>
                <a:spcPct val="80000"/>
              </a:lnSpc>
              <a:spcAft>
                <a:spcPts val="0"/>
              </a:spcAft>
              <a:buFont typeface="Arial" pitchFamily="34" charset="0"/>
              <a:buChar char="•"/>
              <a:defRPr/>
            </a:pPr>
            <a:r>
              <a:rPr lang="en-US" dirty="0" smtClean="0">
                <a:solidFill>
                  <a:schemeClr val="bg1"/>
                </a:solidFill>
              </a:rPr>
              <a:t>Did create Trans-Siberian Railroad – longest in world connecting European Russia in </a:t>
            </a:r>
            <a:r>
              <a:rPr lang="en-US" dirty="0" err="1" smtClean="0">
                <a:solidFill>
                  <a:schemeClr val="bg1"/>
                </a:solidFill>
              </a:rPr>
              <a:t>trhe</a:t>
            </a:r>
            <a:r>
              <a:rPr lang="en-US" dirty="0" smtClean="0">
                <a:solidFill>
                  <a:schemeClr val="bg1"/>
                </a:solidFill>
              </a:rPr>
              <a:t> west with Russian ports on the Pacific Ocean in the east</a:t>
            </a:r>
          </a:p>
          <a:p>
            <a:pPr fontAlgn="auto">
              <a:spcAft>
                <a:spcPts val="0"/>
              </a:spcAft>
              <a:buFont typeface="Arial" pitchFamily="34" charset="0"/>
              <a:buChar char="•"/>
              <a:defRPr/>
            </a:pPr>
            <a:endParaRPr lang="en-US" dirty="0" smtClean="0"/>
          </a:p>
        </p:txBody>
      </p:sp>
      <p:pic>
        <p:nvPicPr>
          <p:cNvPr id="2" name="Picture 1"/>
          <p:cNvPicPr>
            <a:picLocks noChangeAspect="1"/>
          </p:cNvPicPr>
          <p:nvPr/>
        </p:nvPicPr>
        <p:blipFill>
          <a:blip r:embed="rId4"/>
          <a:stretch>
            <a:fillRect/>
          </a:stretch>
        </p:blipFill>
        <p:spPr>
          <a:xfrm>
            <a:off x="148046" y="2895601"/>
            <a:ext cx="5715000" cy="39624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8194" name="Title 1"/>
          <p:cNvSpPr>
            <a:spLocks noGrp="1"/>
          </p:cNvSpPr>
          <p:nvPr>
            <p:ph type="title"/>
          </p:nvPr>
        </p:nvSpPr>
        <p:spPr>
          <a:xfrm>
            <a:off x="457200" y="274638"/>
            <a:ext cx="8001000" cy="1173162"/>
          </a:xfrm>
        </p:spPr>
        <p:txBody>
          <a:bodyPr/>
          <a:lstStyle/>
          <a:p>
            <a:r>
              <a:rPr lang="en-US" b="1" dirty="0" smtClean="0">
                <a:solidFill>
                  <a:srgbClr val="FF0000"/>
                </a:solidFill>
              </a:rPr>
              <a:t>Russia Industrializes1863-1900 -Discontent</a:t>
            </a:r>
            <a:r>
              <a:rPr lang="en-US" b="1" dirty="0" smtClean="0"/>
              <a:t> </a:t>
            </a:r>
            <a:endParaRPr lang="en-US" dirty="0" smtClean="0"/>
          </a:p>
        </p:txBody>
      </p:sp>
      <p:sp>
        <p:nvSpPr>
          <p:cNvPr id="3" name="Content Placeholder 2"/>
          <p:cNvSpPr>
            <a:spLocks noGrp="1"/>
          </p:cNvSpPr>
          <p:nvPr>
            <p:ph idx="1"/>
          </p:nvPr>
        </p:nvSpPr>
        <p:spPr>
          <a:xfrm>
            <a:off x="457200" y="1600200"/>
            <a:ext cx="4724400" cy="5105400"/>
          </a:xfrm>
        </p:spPr>
        <p:txBody>
          <a:bodyPr rtlCol="0">
            <a:normAutofit fontScale="55000" lnSpcReduction="20000"/>
          </a:bodyPr>
          <a:lstStyle/>
          <a:p>
            <a:pPr fontAlgn="auto">
              <a:spcAft>
                <a:spcPts val="0"/>
              </a:spcAft>
              <a:buFont typeface="Arial" pitchFamily="34" charset="0"/>
              <a:buChar char="•"/>
              <a:defRPr/>
            </a:pPr>
            <a:r>
              <a:rPr lang="en-US" b="1" dirty="0" smtClean="0">
                <a:solidFill>
                  <a:schemeClr val="bg1"/>
                </a:solidFill>
              </a:rPr>
              <a:t>Rapid industrialization especially steel factories. </a:t>
            </a:r>
          </a:p>
          <a:p>
            <a:pPr fontAlgn="auto">
              <a:spcAft>
                <a:spcPts val="0"/>
              </a:spcAft>
              <a:buFont typeface="Arial" pitchFamily="34" charset="0"/>
              <a:buChar char="•"/>
              <a:defRPr/>
            </a:pPr>
            <a:r>
              <a:rPr lang="en-US" b="1" dirty="0" smtClean="0">
                <a:solidFill>
                  <a:schemeClr val="bg1"/>
                </a:solidFill>
              </a:rPr>
              <a:t>Factories brought new problems </a:t>
            </a:r>
          </a:p>
          <a:p>
            <a:pPr lvl="1" fontAlgn="auto">
              <a:spcAft>
                <a:spcPts val="0"/>
              </a:spcAft>
              <a:buFont typeface="Arial" pitchFamily="34" charset="0"/>
              <a:buChar char="–"/>
              <a:defRPr/>
            </a:pPr>
            <a:r>
              <a:rPr lang="en-US" b="1" dirty="0" smtClean="0">
                <a:solidFill>
                  <a:schemeClr val="bg1"/>
                </a:solidFill>
              </a:rPr>
              <a:t>Low wages, grueling working conditions, long hours, child labor.</a:t>
            </a:r>
          </a:p>
          <a:p>
            <a:pPr lvl="1" fontAlgn="auto">
              <a:spcAft>
                <a:spcPts val="0"/>
              </a:spcAft>
              <a:buFont typeface="Arial" pitchFamily="34" charset="0"/>
              <a:buChar char="–"/>
              <a:defRPr/>
            </a:pPr>
            <a:r>
              <a:rPr lang="en-US" b="1" dirty="0" smtClean="0">
                <a:solidFill>
                  <a:schemeClr val="bg1"/>
                </a:solidFill>
              </a:rPr>
              <a:t>Govt. outlawed labor unions</a:t>
            </a:r>
          </a:p>
          <a:p>
            <a:pPr lvl="1" fontAlgn="auto">
              <a:spcAft>
                <a:spcPts val="0"/>
              </a:spcAft>
              <a:buFont typeface="Arial" pitchFamily="34" charset="0"/>
              <a:buChar char="–"/>
              <a:defRPr/>
            </a:pPr>
            <a:r>
              <a:rPr lang="en-US" b="1" dirty="0" smtClean="0">
                <a:solidFill>
                  <a:schemeClr val="bg1"/>
                </a:solidFill>
              </a:rPr>
              <a:t>Low standard of living </a:t>
            </a:r>
          </a:p>
          <a:p>
            <a:pPr lvl="1" fontAlgn="auto">
              <a:spcAft>
                <a:spcPts val="0"/>
              </a:spcAft>
              <a:buFont typeface="Arial" pitchFamily="34" charset="0"/>
              <a:buChar char="–"/>
              <a:defRPr/>
            </a:pPr>
            <a:r>
              <a:rPr lang="en-US" b="1" dirty="0" smtClean="0">
                <a:solidFill>
                  <a:schemeClr val="bg1"/>
                </a:solidFill>
              </a:rPr>
              <a:t>Gap between rich and poor grew</a:t>
            </a:r>
          </a:p>
          <a:p>
            <a:pPr lvl="1" fontAlgn="auto">
              <a:spcAft>
                <a:spcPts val="0"/>
              </a:spcAft>
              <a:buFont typeface="Arial" pitchFamily="34" charset="0"/>
              <a:buChar char="–"/>
              <a:defRPr/>
            </a:pPr>
            <a:r>
              <a:rPr lang="en-US" b="1" dirty="0" smtClean="0">
                <a:solidFill>
                  <a:schemeClr val="bg1"/>
                </a:solidFill>
              </a:rPr>
              <a:t>Workers organized strikes.</a:t>
            </a:r>
          </a:p>
          <a:p>
            <a:pPr fontAlgn="auto">
              <a:spcAft>
                <a:spcPts val="0"/>
              </a:spcAft>
              <a:buFont typeface="Arial" pitchFamily="34" charset="0"/>
              <a:buChar char="•"/>
              <a:defRPr/>
            </a:pPr>
            <a:r>
              <a:rPr lang="en-US" b="1" dirty="0" smtClean="0">
                <a:solidFill>
                  <a:srgbClr val="FF0000"/>
                </a:solidFill>
              </a:rPr>
              <a:t>Karl Marx – </a:t>
            </a:r>
            <a:r>
              <a:rPr lang="en-US" b="1" i="1" dirty="0" smtClean="0">
                <a:solidFill>
                  <a:srgbClr val="FF0000"/>
                </a:solidFill>
              </a:rPr>
              <a:t>Communist Manifesto</a:t>
            </a:r>
          </a:p>
          <a:p>
            <a:pPr lvl="1" fontAlgn="auto">
              <a:spcAft>
                <a:spcPts val="0"/>
              </a:spcAft>
              <a:buFont typeface="Arial" pitchFamily="34" charset="0"/>
              <a:buChar char="–"/>
              <a:defRPr/>
            </a:pPr>
            <a:r>
              <a:rPr lang="en-US" b="1" dirty="0" smtClean="0">
                <a:solidFill>
                  <a:schemeClr val="bg1"/>
                </a:solidFill>
              </a:rPr>
              <a:t>Workers will revolt, overthrow government</a:t>
            </a:r>
          </a:p>
          <a:p>
            <a:pPr lvl="1" fontAlgn="auto">
              <a:spcAft>
                <a:spcPts val="0"/>
              </a:spcAft>
              <a:buFont typeface="Arial" pitchFamily="34" charset="0"/>
              <a:buChar char="–"/>
              <a:defRPr/>
            </a:pPr>
            <a:r>
              <a:rPr lang="en-US" b="1" dirty="0" smtClean="0">
                <a:solidFill>
                  <a:schemeClr val="bg1"/>
                </a:solidFill>
              </a:rPr>
              <a:t>Common people will be equal</a:t>
            </a:r>
          </a:p>
          <a:p>
            <a:pPr lvl="1" fontAlgn="auto">
              <a:spcAft>
                <a:spcPts val="0"/>
              </a:spcAft>
              <a:buFont typeface="Arial" pitchFamily="34" charset="0"/>
              <a:buChar char="–"/>
              <a:defRPr/>
            </a:pPr>
            <a:endParaRPr lang="en-US" b="1" dirty="0">
              <a:solidFill>
                <a:schemeClr val="bg1"/>
              </a:solidFill>
            </a:endParaRPr>
          </a:p>
          <a:p>
            <a:pPr marL="457200" lvl="1" indent="0" fontAlgn="auto">
              <a:spcAft>
                <a:spcPts val="0"/>
              </a:spcAft>
              <a:buNone/>
              <a:defRPr/>
            </a:pPr>
            <a:r>
              <a:rPr lang="en-US" b="1" dirty="0" smtClean="0">
                <a:solidFill>
                  <a:schemeClr val="bg1"/>
                </a:solidFill>
              </a:rPr>
              <a:t>Workers formed “dictatorship of </a:t>
            </a:r>
            <a:r>
              <a:rPr lang="en-US" b="1" dirty="0" err="1" smtClean="0">
                <a:solidFill>
                  <a:schemeClr val="bg1"/>
                </a:solidFill>
              </a:rPr>
              <a:t>proletariat.”This</a:t>
            </a:r>
            <a:r>
              <a:rPr lang="en-US" b="1" dirty="0" smtClean="0">
                <a:solidFill>
                  <a:schemeClr val="bg1"/>
                </a:solidFill>
              </a:rPr>
              <a:t> meant that the proletariat-the workers-would rule the country. Also </a:t>
            </a:r>
            <a:r>
              <a:rPr lang="en-US" dirty="0" smtClean="0">
                <a:solidFill>
                  <a:schemeClr val="bg1"/>
                </a:solidFill>
                <a:latin typeface="verdana" panose="020B0604030504040204" pitchFamily="34" charset="0"/>
              </a:rPr>
              <a:t>a </a:t>
            </a:r>
            <a:r>
              <a:rPr lang="en-US" dirty="0">
                <a:solidFill>
                  <a:schemeClr val="bg1"/>
                </a:solidFill>
                <a:latin typeface="verdana" panose="020B0604030504040204" pitchFamily="34" charset="0"/>
              </a:rPr>
              <a:t>tyrannical dictatorship of individuals who would use all means, including Gulags, to maintain their power</a:t>
            </a:r>
            <a:endParaRPr lang="en-US" b="1" dirty="0" smtClean="0">
              <a:solidFill>
                <a:schemeClr val="bg1"/>
              </a:solidFill>
            </a:endParaRPr>
          </a:p>
          <a:p>
            <a:pPr fontAlgn="auto">
              <a:spcAft>
                <a:spcPts val="0"/>
              </a:spcAft>
              <a:buFont typeface="Arial" pitchFamily="34" charset="0"/>
              <a:buChar char="•"/>
              <a:defRPr/>
            </a:pPr>
            <a:endParaRPr lang="en-US" dirty="0" smtClean="0">
              <a:solidFill>
                <a:schemeClr val="bg1"/>
              </a:solidFill>
            </a:endParaRPr>
          </a:p>
        </p:txBody>
      </p:sp>
      <p:pic>
        <p:nvPicPr>
          <p:cNvPr id="81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7050" y="1447800"/>
            <a:ext cx="3067050" cy="411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791200" y="5715000"/>
            <a:ext cx="2667000" cy="830997"/>
          </a:xfrm>
          <a:prstGeom prst="rect">
            <a:avLst/>
          </a:prstGeom>
          <a:noFill/>
        </p:spPr>
        <p:txBody>
          <a:bodyPr wrap="square" rtlCol="0">
            <a:spAutoFit/>
          </a:bodyPr>
          <a:lstStyle/>
          <a:p>
            <a:r>
              <a:rPr lang="en-US" dirty="0" smtClean="0">
                <a:solidFill>
                  <a:schemeClr val="bg1"/>
                </a:solidFill>
              </a:rPr>
              <a:t>Karl Marx, a </a:t>
            </a:r>
            <a:r>
              <a:rPr lang="en-US" dirty="0">
                <a:solidFill>
                  <a:schemeClr val="bg1"/>
                </a:solidFill>
              </a:rPr>
              <a:t>R</a:t>
            </a:r>
            <a:r>
              <a:rPr lang="en-US" dirty="0" smtClean="0">
                <a:solidFill>
                  <a:schemeClr val="bg1"/>
                </a:solidFill>
              </a:rPr>
              <a:t>ussian philosopher</a:t>
            </a:r>
            <a:endParaRPr lang="en-US"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b="1" dirty="0" smtClean="0">
                <a:solidFill>
                  <a:srgbClr val="FF0000"/>
                </a:solidFill>
              </a:rPr>
              <a:t>Crises at Home-1904 and 1917</a:t>
            </a:r>
            <a:r>
              <a:rPr lang="en-US" dirty="0" smtClean="0"/>
              <a:t> </a:t>
            </a:r>
            <a:endParaRPr lang="en-US" dirty="0"/>
          </a:p>
        </p:txBody>
      </p:sp>
      <p:sp>
        <p:nvSpPr>
          <p:cNvPr id="3" name="Content Placeholder 2"/>
          <p:cNvSpPr>
            <a:spLocks noGrp="1"/>
          </p:cNvSpPr>
          <p:nvPr>
            <p:ph idx="1"/>
          </p:nvPr>
        </p:nvSpPr>
        <p:spPr>
          <a:xfrm>
            <a:off x="152400" y="1219200"/>
            <a:ext cx="5638800" cy="5105400"/>
          </a:xfrm>
        </p:spPr>
        <p:txBody>
          <a:bodyPr/>
          <a:lstStyle/>
          <a:p>
            <a:r>
              <a:rPr lang="en-US" b="1" dirty="0" smtClean="0">
                <a:solidFill>
                  <a:srgbClr val="FF0000"/>
                </a:solidFill>
              </a:rPr>
              <a:t>Russo – Japanese War (late 1800s) </a:t>
            </a:r>
          </a:p>
          <a:p>
            <a:pPr lvl="1">
              <a:spcAft>
                <a:spcPts val="0"/>
              </a:spcAft>
            </a:pPr>
            <a:r>
              <a:rPr lang="en-GB" sz="2400" b="1" dirty="0" smtClean="0">
                <a:solidFill>
                  <a:schemeClr val="bg1"/>
                </a:solidFill>
              </a:rPr>
              <a:t>fought for control of Korea and Manchuria</a:t>
            </a:r>
          </a:p>
          <a:p>
            <a:pPr>
              <a:spcBef>
                <a:spcPct val="50000"/>
              </a:spcBef>
              <a:spcAft>
                <a:spcPts val="0"/>
              </a:spcAft>
            </a:pPr>
            <a:r>
              <a:rPr lang="en-GB" sz="2400" b="1" dirty="0" smtClean="0">
                <a:solidFill>
                  <a:schemeClr val="bg1"/>
                </a:solidFill>
              </a:rPr>
              <a:t>Japan destroyed the Russian Navy at port Arthur , Manchuria in </a:t>
            </a:r>
            <a:r>
              <a:rPr lang="en-GB" sz="2400" b="1" dirty="0" err="1" smtClean="0">
                <a:solidFill>
                  <a:schemeClr val="bg1"/>
                </a:solidFill>
              </a:rPr>
              <a:t>feb</a:t>
            </a:r>
            <a:r>
              <a:rPr lang="en-GB" sz="2400" b="1" dirty="0" smtClean="0">
                <a:solidFill>
                  <a:schemeClr val="bg1"/>
                </a:solidFill>
              </a:rPr>
              <a:t> 1904</a:t>
            </a:r>
          </a:p>
          <a:p>
            <a:pPr>
              <a:spcBef>
                <a:spcPct val="50000"/>
              </a:spcBef>
              <a:spcAft>
                <a:spcPts val="0"/>
              </a:spcAft>
            </a:pPr>
            <a:r>
              <a:rPr lang="en-GB" sz="2400" b="1" dirty="0" smtClean="0">
                <a:solidFill>
                  <a:schemeClr val="bg1"/>
                </a:solidFill>
              </a:rPr>
              <a:t>Russia is humiliated </a:t>
            </a:r>
          </a:p>
          <a:p>
            <a:pPr>
              <a:spcBef>
                <a:spcPct val="50000"/>
              </a:spcBef>
              <a:spcAft>
                <a:spcPts val="0"/>
              </a:spcAft>
            </a:pPr>
            <a:r>
              <a:rPr lang="en-GB" sz="2400" b="1" dirty="0" smtClean="0">
                <a:solidFill>
                  <a:schemeClr val="bg1"/>
                </a:solidFill>
              </a:rPr>
              <a:t>Czar becomes more unpopular</a:t>
            </a:r>
          </a:p>
          <a:p>
            <a:pPr>
              <a:spcBef>
                <a:spcPct val="50000"/>
              </a:spcBef>
              <a:spcAft>
                <a:spcPts val="0"/>
              </a:spcAft>
            </a:pPr>
            <a:r>
              <a:rPr lang="en-GB" sz="2400" b="1" dirty="0" smtClean="0">
                <a:solidFill>
                  <a:schemeClr val="bg1"/>
                </a:solidFill>
              </a:rPr>
              <a:t>Government seen to be weak and incompetent </a:t>
            </a:r>
            <a:br>
              <a:rPr lang="en-GB" sz="2400" b="1" dirty="0" smtClean="0">
                <a:solidFill>
                  <a:schemeClr val="bg1"/>
                </a:solidFill>
              </a:rPr>
            </a:br>
            <a:r>
              <a:rPr lang="en-US" sz="2400" dirty="0" err="1">
                <a:solidFill>
                  <a:schemeClr val="bg1"/>
                </a:solidFill>
                <a:latin typeface="verdana" panose="020B0604030504040204" pitchFamily="34" charset="0"/>
              </a:rPr>
              <a:t>O</a:t>
            </a:r>
            <a:r>
              <a:rPr lang="en-US" sz="2400" smtClean="0">
                <a:solidFill>
                  <a:schemeClr val="bg1"/>
                </a:solidFill>
                <a:latin typeface="verdana" panose="020B0604030504040204" pitchFamily="34" charset="0"/>
              </a:rPr>
              <a:t>ppostition</a:t>
            </a:r>
            <a:r>
              <a:rPr lang="en-US" sz="2400" dirty="0" smtClean="0">
                <a:solidFill>
                  <a:schemeClr val="bg1"/>
                </a:solidFill>
                <a:latin typeface="verdana" panose="020B0604030504040204" pitchFamily="34" charset="0"/>
              </a:rPr>
              <a:t> </a:t>
            </a:r>
            <a:r>
              <a:rPr lang="en-US" sz="2400" dirty="0">
                <a:solidFill>
                  <a:schemeClr val="bg1"/>
                </a:solidFill>
                <a:latin typeface="verdana" panose="020B0604030504040204" pitchFamily="34" charset="0"/>
              </a:rPr>
              <a:t>groups challenged the power of the Russian Czar</a:t>
            </a:r>
            <a:endParaRPr lang="en-GB" sz="2400" b="1" dirty="0" smtClean="0">
              <a:solidFill>
                <a:schemeClr val="bg1"/>
              </a:solidFill>
            </a:endParaRPr>
          </a:p>
          <a:p>
            <a:endParaRPr lang="en-US" sz="2400" dirty="0"/>
          </a:p>
        </p:txBody>
      </p:sp>
      <p:pic>
        <p:nvPicPr>
          <p:cNvPr id="71686" name="Picture 6" descr="http://strangemaps.files.wordpress.com/2007/12/2002_6822_3cards_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990600"/>
            <a:ext cx="3314700" cy="5505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4213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lstStyle/>
          <a:p>
            <a:r>
              <a:rPr lang="en-US" b="1" dirty="0" smtClean="0">
                <a:solidFill>
                  <a:srgbClr val="FF0000"/>
                </a:solidFill>
              </a:rPr>
              <a:t>Crises at home</a:t>
            </a:r>
            <a:r>
              <a:rPr lang="en-US" dirty="0" smtClean="0"/>
              <a:t> </a:t>
            </a:r>
            <a:endParaRPr lang="en-US" dirty="0"/>
          </a:p>
        </p:txBody>
      </p:sp>
      <p:sp>
        <p:nvSpPr>
          <p:cNvPr id="3" name="Content Placeholder 2"/>
          <p:cNvSpPr>
            <a:spLocks noGrp="1"/>
          </p:cNvSpPr>
          <p:nvPr>
            <p:ph idx="1"/>
          </p:nvPr>
        </p:nvSpPr>
        <p:spPr>
          <a:xfrm>
            <a:off x="0" y="990600"/>
            <a:ext cx="4419600" cy="5562600"/>
          </a:xfrm>
        </p:spPr>
        <p:txBody>
          <a:bodyPr/>
          <a:lstStyle/>
          <a:p>
            <a:pPr>
              <a:lnSpc>
                <a:spcPct val="90000"/>
              </a:lnSpc>
            </a:pPr>
            <a:r>
              <a:rPr lang="en-US" b="1" dirty="0" smtClean="0">
                <a:solidFill>
                  <a:srgbClr val="FF0000"/>
                </a:solidFill>
              </a:rPr>
              <a:t>Bloody Sunday – 1905 </a:t>
            </a:r>
          </a:p>
          <a:p>
            <a:pPr lvl="1">
              <a:spcBef>
                <a:spcPct val="50000"/>
              </a:spcBef>
            </a:pPr>
            <a:r>
              <a:rPr lang="en-GB" sz="2400" b="1" dirty="0" smtClean="0">
                <a:solidFill>
                  <a:schemeClr val="bg1"/>
                </a:solidFill>
              </a:rPr>
              <a:t>200,000 Workers march to the Winter Palace</a:t>
            </a:r>
          </a:p>
          <a:p>
            <a:pPr lvl="1">
              <a:spcBef>
                <a:spcPct val="50000"/>
              </a:spcBef>
            </a:pPr>
            <a:r>
              <a:rPr lang="en-GB" sz="2400" b="1" dirty="0" smtClean="0">
                <a:solidFill>
                  <a:schemeClr val="bg1"/>
                </a:solidFill>
              </a:rPr>
              <a:t>Demands - Better living and working conditions - end to war - a parliament</a:t>
            </a:r>
          </a:p>
          <a:p>
            <a:pPr lvl="1">
              <a:spcBef>
                <a:spcPct val="50000"/>
              </a:spcBef>
            </a:pPr>
            <a:r>
              <a:rPr lang="en-GB" sz="2400" b="1" dirty="0" smtClean="0">
                <a:solidFill>
                  <a:schemeClr val="bg1"/>
                </a:solidFill>
              </a:rPr>
              <a:t>Soldiers fire on crowd killing 500</a:t>
            </a:r>
          </a:p>
          <a:p>
            <a:pPr>
              <a:lnSpc>
                <a:spcPct val="90000"/>
              </a:lnSpc>
            </a:pPr>
            <a:r>
              <a:rPr lang="en-GB" sz="2400" b="1" dirty="0" smtClean="0">
                <a:solidFill>
                  <a:schemeClr val="bg1"/>
                </a:solidFill>
              </a:rPr>
              <a:t>Sets off a wave of riots, strikes and murders</a:t>
            </a:r>
          </a:p>
          <a:p>
            <a:pPr marL="0" indent="0">
              <a:lnSpc>
                <a:spcPct val="90000"/>
              </a:lnSpc>
              <a:buNone/>
            </a:pPr>
            <a:endParaRPr lang="en-US" sz="2400" b="1" dirty="0" smtClean="0">
              <a:solidFill>
                <a:schemeClr val="bg1"/>
              </a:solidFill>
            </a:endParaRPr>
          </a:p>
        </p:txBody>
      </p:sp>
      <p:pic>
        <p:nvPicPr>
          <p:cNvPr id="70658" name="Picture 2" descr="C:\Users\kanaae.FUSD\Desktop\Pic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524000"/>
            <a:ext cx="4628846" cy="4572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T304434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1877" y="990600"/>
            <a:ext cx="4619379" cy="342900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2665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658"/>
                                        </p:tgtEl>
                                        <p:attrNameLst>
                                          <p:attrName>style.visibility</p:attrName>
                                        </p:attrNameLst>
                                      </p:cBhvr>
                                      <p:to>
                                        <p:strVal val="visible"/>
                                      </p:to>
                                    </p:set>
                                    <p:animEffect transition="in" filter="fade">
                                      <p:cBhvr>
                                        <p:cTn id="7" dur="500"/>
                                        <p:tgtEl>
                                          <p:spTgt spid="7065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425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500"/>
                                        <p:tgtEl>
                                          <p:spTgt spid="6"/>
                                        </p:tgtEl>
                                      </p:cBhvr>
                                    </p:animEffect>
                                    <p:anim calcmode="lin" valueType="num">
                                      <p:cBhvr>
                                        <p:cTn id="13" dur="1500" fill="hold"/>
                                        <p:tgtEl>
                                          <p:spTgt spid="6"/>
                                        </p:tgtEl>
                                        <p:attrNameLst>
                                          <p:attrName>ppt_x</p:attrName>
                                        </p:attrNameLst>
                                      </p:cBhvr>
                                      <p:tavLst>
                                        <p:tav tm="0">
                                          <p:val>
                                            <p:strVal val="#ppt_x"/>
                                          </p:val>
                                        </p:tav>
                                        <p:tav tm="100000">
                                          <p:val>
                                            <p:strVal val="#ppt_x"/>
                                          </p:val>
                                        </p:tav>
                                      </p:tavLst>
                                    </p:anim>
                                    <p:anim calcmode="lin" valueType="num">
                                      <p:cBhvr>
                                        <p:cTn id="14" dur="1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lstStyle/>
          <a:p>
            <a:r>
              <a:rPr lang="en-US" b="1" dirty="0" smtClean="0">
                <a:solidFill>
                  <a:srgbClr val="FF0000"/>
                </a:solidFill>
              </a:rPr>
              <a:t>Crisis at Home</a:t>
            </a:r>
            <a:endParaRPr lang="en-US" b="1" dirty="0">
              <a:solidFill>
                <a:srgbClr val="FF0000"/>
              </a:solidFill>
            </a:endParaRPr>
          </a:p>
        </p:txBody>
      </p:sp>
      <p:sp>
        <p:nvSpPr>
          <p:cNvPr id="3" name="Content Placeholder 2"/>
          <p:cNvSpPr>
            <a:spLocks noGrp="1"/>
          </p:cNvSpPr>
          <p:nvPr>
            <p:ph idx="1"/>
          </p:nvPr>
        </p:nvSpPr>
        <p:spPr>
          <a:xfrm>
            <a:off x="381000" y="838200"/>
            <a:ext cx="8610601" cy="2667000"/>
          </a:xfrm>
        </p:spPr>
        <p:txBody>
          <a:bodyPr/>
          <a:lstStyle/>
          <a:p>
            <a:r>
              <a:rPr lang="en-US" b="1" dirty="0">
                <a:solidFill>
                  <a:srgbClr val="FF0000"/>
                </a:solidFill>
              </a:rPr>
              <a:t>World War One Impact</a:t>
            </a:r>
            <a:endParaRPr lang="en-US" b="1" dirty="0" smtClean="0">
              <a:solidFill>
                <a:schemeClr val="bg1"/>
              </a:solidFill>
            </a:endParaRPr>
          </a:p>
          <a:p>
            <a:pPr lvl="1"/>
            <a:r>
              <a:rPr lang="en-US" sz="2400" b="1" dirty="0" smtClean="0">
                <a:solidFill>
                  <a:schemeClr val="bg1"/>
                </a:solidFill>
              </a:rPr>
              <a:t>Poorly trained/equipped </a:t>
            </a:r>
            <a:r>
              <a:rPr lang="en-US" sz="2400" b="1" dirty="0">
                <a:solidFill>
                  <a:schemeClr val="bg1"/>
                </a:solidFill>
              </a:rPr>
              <a:t>army </a:t>
            </a:r>
          </a:p>
          <a:p>
            <a:pPr lvl="1"/>
            <a:r>
              <a:rPr lang="en-US" sz="2400" b="1" dirty="0">
                <a:solidFill>
                  <a:schemeClr val="bg1"/>
                </a:solidFill>
              </a:rPr>
              <a:t>4 million died the first year</a:t>
            </a:r>
          </a:p>
          <a:p>
            <a:pPr lvl="1"/>
            <a:r>
              <a:rPr lang="en-US" sz="2400" b="1" dirty="0">
                <a:solidFill>
                  <a:schemeClr val="bg1"/>
                </a:solidFill>
              </a:rPr>
              <a:t>Economy could not keep up with demand</a:t>
            </a:r>
          </a:p>
          <a:p>
            <a:pPr lvl="1"/>
            <a:r>
              <a:rPr lang="en-US" sz="2400" b="1" dirty="0" smtClean="0">
                <a:solidFill>
                  <a:schemeClr val="bg1"/>
                </a:solidFill>
              </a:rPr>
              <a:t>Continuously </a:t>
            </a:r>
            <a:r>
              <a:rPr lang="en-US" sz="2400" b="1" dirty="0">
                <a:solidFill>
                  <a:schemeClr val="bg1"/>
                </a:solidFill>
              </a:rPr>
              <a:t>Defeated </a:t>
            </a:r>
          </a:p>
          <a:p>
            <a:pPr lvl="1"/>
            <a:r>
              <a:rPr lang="en-US" sz="2400" b="1" dirty="0">
                <a:solidFill>
                  <a:schemeClr val="bg1"/>
                </a:solidFill>
              </a:rPr>
              <a:t>Nicholas II goes to the warfront to </a:t>
            </a:r>
            <a:r>
              <a:rPr lang="en-US" sz="2400" b="1" dirty="0" smtClean="0">
                <a:solidFill>
                  <a:schemeClr val="bg1"/>
                </a:solidFill>
              </a:rPr>
              <a:t>led </a:t>
            </a:r>
            <a:r>
              <a:rPr lang="en-US" sz="2400" b="1" dirty="0">
                <a:solidFill>
                  <a:schemeClr val="bg1"/>
                </a:solidFill>
              </a:rPr>
              <a:t>troops</a:t>
            </a:r>
            <a:r>
              <a:rPr lang="en-US" sz="2400" dirty="0">
                <a:solidFill>
                  <a:schemeClr val="bg1"/>
                </a:solidFill>
              </a:rPr>
              <a:t> </a:t>
            </a:r>
          </a:p>
          <a:p>
            <a:endParaRPr lang="en-US" sz="2400" dirty="0"/>
          </a:p>
        </p:txBody>
      </p:sp>
      <p:pic>
        <p:nvPicPr>
          <p:cNvPr id="6" name="Picture 5" descr="w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657599"/>
            <a:ext cx="6611807" cy="3086067"/>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145965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84cdf4b541519b12bc98bbeb4dcaedfd5751ff"/>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3577</TotalTime>
  <Words>1221</Words>
  <Application>Microsoft Office PowerPoint</Application>
  <PresentationFormat>On-screen Show (4:3)</PresentationFormat>
  <Paragraphs>186</Paragraphs>
  <Slides>27</Slides>
  <Notes>1</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Times New Roman</vt:lpstr>
      <vt:lpstr>verdana</vt:lpstr>
      <vt:lpstr>Wingdings</vt:lpstr>
      <vt:lpstr>Office Theme</vt:lpstr>
      <vt:lpstr>Chapter 14 </vt:lpstr>
      <vt:lpstr>Setting the stage</vt:lpstr>
      <vt:lpstr>Czarist Regimes before the Revolution</vt:lpstr>
      <vt:lpstr>PowerPoint Presentation</vt:lpstr>
      <vt:lpstr>PowerPoint Presentation</vt:lpstr>
      <vt:lpstr>Russia Industrializes1863-1900 -Discontent </vt:lpstr>
      <vt:lpstr>Crises at Home-1904 and 1917 </vt:lpstr>
      <vt:lpstr>Crises at home </vt:lpstr>
      <vt:lpstr>Crisis at Home</vt:lpstr>
      <vt:lpstr>PowerPoint Presentation</vt:lpstr>
      <vt:lpstr>Revolutionary Groups</vt:lpstr>
      <vt:lpstr>March Revolution </vt:lpstr>
      <vt:lpstr>Provisional Government</vt:lpstr>
      <vt:lpstr>1903- Revolutionary Groups Split -</vt:lpstr>
      <vt:lpstr>Vladimir Lenin</vt:lpstr>
      <vt:lpstr>Summary-Analyzing Causes Assignment</vt:lpstr>
      <vt:lpstr>Lenin Returns </vt:lpstr>
      <vt:lpstr>Bolshevik Revolution </vt:lpstr>
      <vt:lpstr>Russian Civil War</vt:lpstr>
      <vt:lpstr>Lenin Restores order </vt:lpstr>
      <vt:lpstr>New Economic Policy</vt:lpstr>
      <vt:lpstr>Power Change</vt:lpstr>
      <vt:lpstr>PowerPoint Presentation</vt:lpstr>
      <vt:lpstr>Totalitarianism </vt:lpstr>
      <vt:lpstr>Industrial and Agricultural Revolution </vt:lpstr>
      <vt:lpstr>Police Terror</vt:lpstr>
      <vt:lpstr>Change in life</vt:lpstr>
    </vt:vector>
  </TitlesOfParts>
  <Company>kaiser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14</dc:title>
  <dc:creator>Amy E. Kananen</dc:creator>
  <cp:lastModifiedBy>Noor M. Khan</cp:lastModifiedBy>
  <cp:revision>56</cp:revision>
  <dcterms:created xsi:type="dcterms:W3CDTF">2005-02-03T19:38:51Z</dcterms:created>
  <dcterms:modified xsi:type="dcterms:W3CDTF">2014-01-15T00:59:02Z</dcterms:modified>
</cp:coreProperties>
</file>