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76" r:id="rId3"/>
    <p:sldId id="325" r:id="rId4"/>
    <p:sldId id="322" r:id="rId5"/>
    <p:sldId id="324" r:id="rId6"/>
    <p:sldId id="327" r:id="rId7"/>
    <p:sldId id="326" r:id="rId8"/>
    <p:sldId id="328" r:id="rId9"/>
    <p:sldId id="329" r:id="rId10"/>
    <p:sldId id="330" r:id="rId11"/>
    <p:sldId id="331" r:id="rId12"/>
    <p:sldId id="332" r:id="rId13"/>
    <p:sldId id="289" r:id="rId14"/>
    <p:sldId id="334" r:id="rId15"/>
    <p:sldId id="336" r:id="rId16"/>
    <p:sldId id="333" r:id="rId17"/>
    <p:sldId id="337" r:id="rId18"/>
    <p:sldId id="320" r:id="rId19"/>
    <p:sldId id="291" r:id="rId20"/>
    <p:sldId id="338" r:id="rId21"/>
    <p:sldId id="321" r:id="rId22"/>
    <p:sldId id="292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B6B0-A4C5-4049-B04B-607696105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BF41-D291-4125-BB54-8915EDF7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D348-D5E7-4097-87C5-7AE4C7CB9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A5900E-6140-4179-B642-97A4C2FC5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2016-C818-4458-B35B-F8273B2F5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6FC0-B6CA-445D-A191-BE96BF8E6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C91B-B41E-4ED3-A5AD-D5656666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1B8F-E896-44BA-B7D1-4545C65AE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8D75-EBFF-4BCA-9281-4AF99E1D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EBA1-5877-48E6-819C-7D01857B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E5C1-F5BD-4B4F-BC5F-4ABA02AB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9BFD-E070-4BBF-9979-2C4AF60D0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BDBBC5-E243-4A9F-B0D8-39E52A2F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te" TargetMode="External"/><Relationship Id="rId2" Type="http://schemas.openxmlformats.org/officeDocument/2006/relationships/hyperlink" Target="http://en.wikipedia.org/wiki/Classlessne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ans_of_production" TargetMode="External"/><Relationship Id="rId5" Type="http://schemas.openxmlformats.org/officeDocument/2006/relationships/hyperlink" Target="http://en.wikipedia.org/wiki/Common_ownership" TargetMode="External"/><Relationship Id="rId4" Type="http://schemas.openxmlformats.org/officeDocument/2006/relationships/hyperlink" Target="http://en.wikipedia.org/wiki/Social_organisatio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20850"/>
            <a:ext cx="7467600" cy="1555750"/>
          </a:xfrm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Chapter 14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rgbClr val="FF0000"/>
                </a:solidFill>
              </a:rPr>
              <a:t>Russian Revolutions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990012" y="10235"/>
            <a:ext cx="3124200" cy="33528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Criticism </a:t>
            </a:r>
            <a:r>
              <a:rPr lang="en-GB" sz="2400" b="1" u="sng" dirty="0" smtClean="0">
                <a:solidFill>
                  <a:srgbClr val="FF0000"/>
                </a:solidFill>
              </a:rPr>
              <a:t>of </a:t>
            </a:r>
            <a:r>
              <a:rPr lang="en-GB" sz="2400" b="1" u="sng" dirty="0">
                <a:solidFill>
                  <a:srgbClr val="FF0000"/>
                </a:solidFill>
              </a:rPr>
              <a:t>the </a:t>
            </a:r>
            <a:r>
              <a:rPr lang="en-GB" sz="2400" b="1" u="sng" dirty="0" smtClean="0">
                <a:solidFill>
                  <a:srgbClr val="FF0000"/>
                </a:solidFill>
              </a:rPr>
              <a:t>Czarina</a:t>
            </a:r>
            <a:endParaRPr lang="en-GB" sz="24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Inexperienced and incompetent ruler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Under the influence of Rasputin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Unpopular because she was German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16476"/>
            <a:ext cx="3200400" cy="4001752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Criticism of the </a:t>
            </a:r>
            <a:r>
              <a:rPr lang="en-GB" sz="2400" b="1" u="sng" dirty="0" smtClean="0">
                <a:solidFill>
                  <a:srgbClr val="FF0000"/>
                </a:solidFill>
              </a:rPr>
              <a:t>Czar</a:t>
            </a:r>
            <a:endParaRPr lang="en-GB" sz="24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Poor </a:t>
            </a:r>
            <a:r>
              <a:rPr lang="en-GB" sz="2400" dirty="0" smtClean="0">
                <a:solidFill>
                  <a:schemeClr val="bg1"/>
                </a:solidFill>
              </a:rPr>
              <a:t>military commander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Poor political leader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Left the </a:t>
            </a:r>
            <a:r>
              <a:rPr lang="en-GB" sz="2400" dirty="0" smtClean="0">
                <a:solidFill>
                  <a:schemeClr val="bg1"/>
                </a:solidFill>
              </a:rPr>
              <a:t>Czarina </a:t>
            </a:r>
            <a:r>
              <a:rPr lang="en-GB" sz="2400" dirty="0">
                <a:solidFill>
                  <a:schemeClr val="bg1"/>
                </a:solidFill>
              </a:rPr>
              <a:t>in charge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Refused </a:t>
            </a:r>
            <a:r>
              <a:rPr lang="en-GB" sz="2400" dirty="0">
                <a:solidFill>
                  <a:schemeClr val="bg1"/>
                </a:solidFill>
              </a:rPr>
              <a:t>to accept advice from the Duma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"/>
          </p:nvPr>
        </p:nvSpPr>
        <p:spPr>
          <a:xfrm>
            <a:off x="3048000" y="3581400"/>
            <a:ext cx="3017520" cy="32004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Role of Rasputin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Claimed to be a </a:t>
            </a:r>
            <a:r>
              <a:rPr lang="en-GB" sz="2400" dirty="0" smtClean="0">
                <a:solidFill>
                  <a:schemeClr val="bg1"/>
                </a:solidFill>
              </a:rPr>
              <a:t>healer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Disliked </a:t>
            </a:r>
            <a:r>
              <a:rPr lang="en-GB" sz="2400" dirty="0">
                <a:solidFill>
                  <a:schemeClr val="bg1"/>
                </a:solidFill>
              </a:rPr>
              <a:t>by many yet held </a:t>
            </a:r>
            <a:r>
              <a:rPr lang="en-GB" sz="2400" dirty="0" smtClean="0">
                <a:solidFill>
                  <a:schemeClr val="bg1"/>
                </a:solidFill>
              </a:rPr>
              <a:t>influence over  both </a:t>
            </a:r>
            <a:r>
              <a:rPr lang="en-GB" sz="2400" dirty="0">
                <a:solidFill>
                  <a:schemeClr val="bg1"/>
                </a:solidFill>
              </a:rPr>
              <a:t>the </a:t>
            </a:r>
            <a:r>
              <a:rPr lang="en-GB" sz="2400" dirty="0" smtClean="0">
                <a:solidFill>
                  <a:schemeClr val="bg1"/>
                </a:solidFill>
              </a:rPr>
              <a:t>Czar </a:t>
            </a:r>
            <a:r>
              <a:rPr lang="en-GB" sz="2400" dirty="0">
                <a:solidFill>
                  <a:schemeClr val="bg1"/>
                </a:solidFill>
              </a:rPr>
              <a:t>and </a:t>
            </a:r>
            <a:r>
              <a:rPr lang="en-GB" sz="2400" dirty="0" smtClean="0">
                <a:solidFill>
                  <a:schemeClr val="bg1"/>
                </a:solidFill>
              </a:rPr>
              <a:t>Czarina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124200" y="628073"/>
            <a:ext cx="2834640" cy="283464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 dirty="0"/>
              <a:t>Impact of WWI</a:t>
            </a:r>
          </a:p>
        </p:txBody>
      </p:sp>
      <p:pic>
        <p:nvPicPr>
          <p:cNvPr id="2051" name="Picture 3" descr="C:\Users\kanaae.FUSD\Desktop\rasp qu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4152"/>
            <a:ext cx="3064625" cy="26276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&#10;menwar.jpg                                                     000244A9Sherry's Mac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154152"/>
            <a:ext cx="2937164" cy="26276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Revolutionary Groups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5" descr="19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19200"/>
            <a:ext cx="4604432" cy="310037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4038600" cy="5211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Mensheviks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moderates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wanted support of the people to change government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Bolsheviks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small group of </a:t>
            </a:r>
            <a:r>
              <a:rPr lang="en-US" b="1" dirty="0" smtClean="0">
                <a:solidFill>
                  <a:schemeClr val="bg1"/>
                </a:solidFill>
              </a:rPr>
              <a:t>radicals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deeply </a:t>
            </a:r>
            <a:r>
              <a:rPr lang="en-US" b="1" dirty="0">
                <a:solidFill>
                  <a:schemeClr val="bg1"/>
                </a:solidFill>
              </a:rPr>
              <a:t>committed to </a:t>
            </a:r>
            <a:r>
              <a:rPr lang="en-US" b="1" dirty="0" smtClean="0">
                <a:solidFill>
                  <a:schemeClr val="bg1"/>
                </a:solidFill>
              </a:rPr>
              <a:t>making changes at any cost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Leader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Vladimir </a:t>
            </a:r>
            <a:r>
              <a:rPr lang="en-US" b="1" dirty="0">
                <a:solidFill>
                  <a:srgbClr val="FF0000"/>
                </a:solidFill>
              </a:rPr>
              <a:t>Lenin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60198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Vladimir Lenin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1295400"/>
            <a:ext cx="5486400" cy="2590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Excellent </a:t>
            </a:r>
            <a:r>
              <a:rPr lang="en-US" dirty="0">
                <a:solidFill>
                  <a:schemeClr val="bg1"/>
                </a:solidFill>
              </a:rPr>
              <a:t>speaker, organizer.</a:t>
            </a:r>
          </a:p>
          <a:p>
            <a:r>
              <a:rPr lang="en-US" dirty="0">
                <a:solidFill>
                  <a:schemeClr val="bg1"/>
                </a:solidFill>
              </a:rPr>
              <a:t>Forced to flee Russia.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Waited </a:t>
            </a:r>
            <a:r>
              <a:rPr lang="en-US" dirty="0">
                <a:solidFill>
                  <a:schemeClr val="bg1"/>
                </a:solidFill>
              </a:rPr>
              <a:t>for an opportunity to return.</a:t>
            </a:r>
          </a:p>
          <a:p>
            <a:endParaRPr lang="en-US" dirty="0"/>
          </a:p>
        </p:txBody>
      </p:sp>
      <p:pic>
        <p:nvPicPr>
          <p:cNvPr id="5" name="Picture 5" descr="len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4"/>
          <a:stretch>
            <a:fillRect/>
          </a:stretch>
        </p:blipFill>
        <p:spPr bwMode="auto">
          <a:xfrm>
            <a:off x="0" y="10297"/>
            <a:ext cx="2971800" cy="361439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enin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5334000" cy="297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March Revolution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1600200"/>
            <a:ext cx="3581400" cy="5029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Shortage of food, shelter, fuel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Russian factory workers upset and strike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Workers marched to protest in Petrograd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Soldiers now joined protests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Czar abdicates (gives up) thrown (1917)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7" descr="rr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"/>
          <a:stretch>
            <a:fillRect/>
          </a:stretch>
        </p:blipFill>
        <p:spPr bwMode="auto">
          <a:xfrm>
            <a:off x="39130" y="381001"/>
            <a:ext cx="5210963" cy="342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voultion_in_russia_1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" y="3549093"/>
            <a:ext cx="4495800" cy="29559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Provisional Government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Refuses </a:t>
            </a:r>
            <a:r>
              <a:rPr lang="en-US" dirty="0">
                <a:solidFill>
                  <a:schemeClr val="bg1"/>
                </a:solidFill>
              </a:rPr>
              <a:t>to end fighting in World War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Loses public </a:t>
            </a:r>
            <a:r>
              <a:rPr lang="en-US" dirty="0" smtClean="0">
                <a:solidFill>
                  <a:schemeClr val="bg1"/>
                </a:solidFill>
              </a:rPr>
              <a:t>support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Soviets- </a:t>
            </a:r>
            <a:r>
              <a:rPr lang="en-US" dirty="0" smtClean="0">
                <a:solidFill>
                  <a:schemeClr val="bg1"/>
                </a:solidFill>
              </a:rPr>
              <a:t>local city governments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very powerful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Lenin Returns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April </a:t>
            </a:r>
            <a:r>
              <a:rPr lang="en-US" dirty="0" smtClean="0">
                <a:solidFill>
                  <a:schemeClr val="bg1"/>
                </a:solidFill>
              </a:rPr>
              <a:t>1917- smuggled in by the Germans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promises to end fighting if in power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lenin_portra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286000"/>
            <a:ext cx="3405759" cy="3596481"/>
          </a:xfrm>
          <a:noFill/>
        </p:spPr>
      </p:pic>
    </p:spTree>
    <p:extLst>
      <p:ext uri="{BB962C8B-B14F-4D97-AF65-F5344CB8AC3E}">
        <p14:creationId xmlns:p14="http://schemas.microsoft.com/office/powerpoint/2010/main" val="18432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Bolshevik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Slogan: </a:t>
            </a:r>
            <a:r>
              <a:rPr lang="en-US" b="1" dirty="0" smtClean="0">
                <a:solidFill>
                  <a:schemeClr val="bg1"/>
                </a:solidFill>
              </a:rPr>
              <a:t>“Peace</a:t>
            </a:r>
            <a:r>
              <a:rPr lang="en-US" b="1" dirty="0">
                <a:solidFill>
                  <a:schemeClr val="bg1"/>
                </a:solidFill>
              </a:rPr>
              <a:t>, L</a:t>
            </a:r>
            <a:r>
              <a:rPr lang="en-US" b="1" dirty="0" smtClean="0">
                <a:solidFill>
                  <a:schemeClr val="bg1"/>
                </a:solidFill>
              </a:rPr>
              <a:t>and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and Bread</a:t>
            </a:r>
            <a:r>
              <a:rPr lang="en-US" b="1" dirty="0">
                <a:solidFill>
                  <a:schemeClr val="bg1"/>
                </a:solidFill>
              </a:rPr>
              <a:t>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Nov. 1917- took over government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Gave farmland to </a:t>
            </a:r>
            <a:r>
              <a:rPr lang="en-US" dirty="0" smtClean="0">
                <a:solidFill>
                  <a:schemeClr val="bg1"/>
                </a:solidFill>
              </a:rPr>
              <a:t>peasants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Gave factories </a:t>
            </a:r>
            <a:r>
              <a:rPr lang="en-US" dirty="0">
                <a:solidFill>
                  <a:schemeClr val="bg1"/>
                </a:solidFill>
              </a:rPr>
              <a:t>to Workers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Signed </a:t>
            </a:r>
            <a:r>
              <a:rPr lang="en-US" b="1" dirty="0" smtClean="0">
                <a:solidFill>
                  <a:srgbClr val="FF0000"/>
                </a:solidFill>
              </a:rPr>
              <a:t>Treaty of Brest-Litovsk </a:t>
            </a: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lost land and $$ to Germany</a:t>
            </a: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Causes Civil War to break out in Russia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45"/>
            <a:ext cx="8229600" cy="87745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Russian Civil War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010400" cy="6096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Red Army (Bolsheviks) </a:t>
            </a:r>
            <a:r>
              <a:rPr lang="en-US" sz="2800" b="1" dirty="0">
                <a:solidFill>
                  <a:schemeClr val="bg1"/>
                </a:solidFill>
              </a:rPr>
              <a:t>vs. White </a:t>
            </a:r>
            <a:r>
              <a:rPr lang="en-US" sz="2800" b="1" dirty="0" smtClean="0">
                <a:solidFill>
                  <a:schemeClr val="bg1"/>
                </a:solidFill>
              </a:rPr>
              <a:t>Army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1918 to 1920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14 </a:t>
            </a:r>
            <a:r>
              <a:rPr lang="en-US" sz="2800" dirty="0">
                <a:solidFill>
                  <a:schemeClr val="bg1"/>
                </a:solidFill>
              </a:rPr>
              <a:t>million </a:t>
            </a:r>
            <a:r>
              <a:rPr lang="en-US" sz="2800" dirty="0" smtClean="0">
                <a:solidFill>
                  <a:schemeClr val="bg1"/>
                </a:solidFill>
              </a:rPr>
              <a:t>died 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fighting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famine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Flu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Bolsheviks won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Lenin in Power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</a:rPr>
              <a:t>July 1918 – Czar and family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         executed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examiner.com/images/blog/wysiwyg/image/russian_civil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78310"/>
            <a:ext cx="4829175" cy="55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8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Lenin Restores order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6564" y="914400"/>
            <a:ext cx="7162800" cy="43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Gov’t controls all major industries, banks, &amp; media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Bolsheviks = </a:t>
            </a:r>
            <a:r>
              <a:rPr lang="en-US" sz="2800" b="1" dirty="0">
                <a:solidFill>
                  <a:srgbClr val="FF0000"/>
                </a:solidFill>
              </a:rPr>
              <a:t>Communist Party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Held all power, a dictatorship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Renames the country -</a:t>
            </a:r>
            <a:r>
              <a:rPr lang="en-US" sz="2800" b="1" dirty="0"/>
              <a:t>Union of Soviet Socialist Republics </a:t>
            </a:r>
            <a:r>
              <a:rPr lang="en-US" sz="2800" dirty="0">
                <a:solidFill>
                  <a:schemeClr val="bg1"/>
                </a:solidFill>
              </a:rPr>
              <a:t>(USSR)</a:t>
            </a:r>
          </a:p>
          <a:p>
            <a:endParaRPr lang="en-US" dirty="0"/>
          </a:p>
        </p:txBody>
      </p:sp>
      <p:pic>
        <p:nvPicPr>
          <p:cNvPr id="10" name="Picture 5" descr="joeis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04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Power Change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3581400" cy="609600"/>
          </a:xfrm>
        </p:spPr>
        <p:txBody>
          <a:bodyPr/>
          <a:lstStyle/>
          <a:p>
            <a:pPr marL="0" lvl="1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Lenin dies in 1924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2532" name="Picture 5" descr="300px-Lenin's_bo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810000" cy="2146300"/>
          </a:xfr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33900" y="2209800"/>
            <a:ext cx="4571999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1928 -</a:t>
            </a:r>
            <a:r>
              <a:rPr lang="en-US" sz="2800" dirty="0">
                <a:solidFill>
                  <a:srgbClr val="FF0000"/>
                </a:solidFill>
              </a:rPr>
              <a:t>Joseph Stalin in power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All opponents killed or in exile</a:t>
            </a:r>
          </a:p>
        </p:txBody>
      </p:sp>
      <p:pic>
        <p:nvPicPr>
          <p:cNvPr id="5" name="Picture 5" descr="StalinVisitsLeninAtHisHome1922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343400" cy="33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9144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Czarist Regimes before the Revolution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5029200" cy="4648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Alexander II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Reforms and modernization 		ex. Freeing serfs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Assassinated in 1881</a:t>
            </a:r>
          </a:p>
        </p:txBody>
      </p:sp>
      <p:pic>
        <p:nvPicPr>
          <p:cNvPr id="5124" name="Picture 5" descr="1818%2520Alexa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2971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b="1" dirty="0"/>
              <a:t>Communism</a:t>
            </a:r>
            <a:r>
              <a:rPr lang="en-US" sz="1400" dirty="0"/>
              <a:t> is an ideology that seeks to establish a </a:t>
            </a:r>
            <a:r>
              <a:rPr lang="en-US" sz="1400" dirty="0">
                <a:hlinkClick r:id="rId2" tooltip="Classlessness"/>
              </a:rPr>
              <a:t>classless</a:t>
            </a:r>
            <a:r>
              <a:rPr lang="en-US" sz="1400" dirty="0"/>
              <a:t>, </a:t>
            </a:r>
            <a:r>
              <a:rPr lang="en-US" sz="1400" dirty="0">
                <a:hlinkClick r:id="rId3" tooltip="State"/>
              </a:rPr>
              <a:t>stateless</a:t>
            </a:r>
            <a:r>
              <a:rPr lang="en-US" sz="1400" dirty="0"/>
              <a:t> </a:t>
            </a:r>
            <a:r>
              <a:rPr lang="en-US" sz="1400" dirty="0">
                <a:hlinkClick r:id="rId4" tooltip="Social organisation"/>
              </a:rPr>
              <a:t>social organization</a:t>
            </a:r>
            <a:r>
              <a:rPr lang="en-US" sz="1400" dirty="0"/>
              <a:t>, based upon </a:t>
            </a:r>
            <a:r>
              <a:rPr lang="en-US" sz="1400" dirty="0">
                <a:hlinkClick r:id="rId5" tooltip="Common ownership"/>
              </a:rPr>
              <a:t>common ownership</a:t>
            </a:r>
            <a:r>
              <a:rPr lang="en-US" sz="1400" dirty="0"/>
              <a:t> of the </a:t>
            </a:r>
            <a:r>
              <a:rPr lang="en-US" sz="1400" dirty="0">
                <a:hlinkClick r:id="rId6" tooltip="Means of production"/>
              </a:rPr>
              <a:t>means of production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Government controls everything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No private property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Controls what people eat, watch, listen to, read, etc. 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Positive side of communism 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dirty="0" smtClean="0"/>
              <a:t>Everyone is given housing, jobs, a place to farm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Wealthy are stripped of their money and equal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No titles (Lord or Sir)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Borders don’t exist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Needs are met easier by government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People work together 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Everyone is equal (theoretically)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Totalitarianism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Stalin maneuvers to become leader</a:t>
            </a:r>
          </a:p>
          <a:p>
            <a:r>
              <a:rPr lang="en-US" b="1" dirty="0" smtClean="0"/>
              <a:t>Forces other soviets out of politics by threat or lies  </a:t>
            </a:r>
          </a:p>
          <a:p>
            <a:r>
              <a:rPr lang="en-US" b="1" dirty="0" smtClean="0"/>
              <a:t>Trotsky forced into exile by 1929</a:t>
            </a:r>
          </a:p>
          <a:p>
            <a:r>
              <a:rPr lang="en-US" b="1" dirty="0" smtClean="0"/>
              <a:t>Stalin created a totalitarian state – a government that controls all aspects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sz="4000" smtClean="0"/>
              <a:t>Industrial and Agricultural Revolution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Five year plan </a:t>
            </a:r>
          </a:p>
          <a:p>
            <a:pPr>
              <a:lnSpc>
                <a:spcPct val="90000"/>
              </a:lnSpc>
            </a:pPr>
            <a:r>
              <a:rPr lang="en-US" smtClean="0"/>
              <a:t>Rapid industrialization </a:t>
            </a:r>
          </a:p>
          <a:p>
            <a:pPr>
              <a:lnSpc>
                <a:spcPct val="90000"/>
              </a:lnSpc>
            </a:pPr>
            <a:r>
              <a:rPr lang="en-US" smtClean="0"/>
              <a:t>People were given jobs, specific hours, forced to work and could not move</a:t>
            </a:r>
          </a:p>
          <a:p>
            <a:pPr>
              <a:lnSpc>
                <a:spcPct val="90000"/>
              </a:lnSpc>
            </a:pPr>
            <a:r>
              <a:rPr lang="en-US" smtClean="0"/>
              <a:t>Government seizes 25 million farms from kulaks </a:t>
            </a:r>
          </a:p>
          <a:p>
            <a:pPr>
              <a:lnSpc>
                <a:spcPct val="90000"/>
              </a:lnSpc>
            </a:pPr>
            <a:r>
              <a:rPr lang="en-US" smtClean="0"/>
              <a:t>Peasants refused to work – 10 mil die or sent to Siberia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Police Terror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Stalin’s secret Police</a:t>
            </a:r>
          </a:p>
          <a:p>
            <a:r>
              <a:rPr lang="en-US" smtClean="0"/>
              <a:t>Enemies were jailed, sent to Siberia, or killed</a:t>
            </a:r>
          </a:p>
          <a:p>
            <a:r>
              <a:rPr lang="en-US" smtClean="0"/>
              <a:t>Great Purge – Bolsheviks, army leaders, and other influential revolutionaries </a:t>
            </a:r>
          </a:p>
          <a:p>
            <a:r>
              <a:rPr lang="en-US" smtClean="0"/>
              <a:t>8 to 13 million deaths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mtClean="0"/>
              <a:t>Change in life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Propaganda spread throughout radio, speeches, Books, and movies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Censorship of all material not involved on promoting communism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No religious practices allowed, all figures destroyed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Women given equal rights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Women in charge of working and raising loyal communists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All education and information controlled by government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Teachers and artist were sent to labor camps to educate themselves to communism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213"/>
            <a:ext cx="4648200" cy="51054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Alexander III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strengthens government with harsh methods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Enemies sent to Siberia 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Stops reforms and creates a police state 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Spies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pogroms-  legal racism against Jews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6147" name="Picture 7" descr="Alexander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2083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nicho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30559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648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Nicholas II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Crowned in 1894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Slow industrialization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Did create Trans-Siberian Railroad – longest in world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731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Discontent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0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</a:rPr>
              <a:t>Factories brought new problems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Wages, working conditions, hours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Low standard of living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Gap between rich and poor grew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Karl Marx – </a:t>
            </a:r>
            <a:r>
              <a:rPr lang="en-US" b="1" i="1" dirty="0" smtClean="0">
                <a:solidFill>
                  <a:srgbClr val="FF0000"/>
                </a:solidFill>
              </a:rPr>
              <a:t>Communist Manifesto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Workers will revolt, overthrow government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Common people will be equal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447800"/>
            <a:ext cx="306705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Crises at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0292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Russo – Japanese War  </a:t>
            </a:r>
          </a:p>
          <a:p>
            <a:pPr lvl="1"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fought for control of Korea and Manchuria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Japan destroyed the Russian Navy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Russia is humiliated 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Czar becomes more unpopular</a:t>
            </a:r>
          </a:p>
          <a:p>
            <a:pPr>
              <a:spcBef>
                <a:spcPct val="500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Government seen to be weak and incompetent </a:t>
            </a:r>
          </a:p>
          <a:p>
            <a:endParaRPr lang="en-US" sz="2400" dirty="0"/>
          </a:p>
        </p:txBody>
      </p:sp>
      <p:pic>
        <p:nvPicPr>
          <p:cNvPr id="71686" name="Picture 6" descr="http://strangemaps.files.wordpress.com/2007/12/2002_6822_3cards_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314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Crises at home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1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Bloody Sunday – 1905 </a:t>
            </a:r>
          </a:p>
          <a:p>
            <a:pPr lvl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Workers march to the Winter Palace</a:t>
            </a:r>
          </a:p>
          <a:p>
            <a:pPr lvl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Demands - Better living and working conditions - end to war - a parliament</a:t>
            </a:r>
          </a:p>
          <a:p>
            <a:pPr lvl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Soldiers fire on crowd killing 500</a:t>
            </a: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Sets off a wave of riots, strikes and murders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70658" name="Picture 2" descr="C:\Users\kanaae.FUSD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6288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3044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77" y="990600"/>
            <a:ext cx="4619379" cy="342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Title –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Analyzing Causes Assignment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Complete the following question under your notes.  Use complete sentences.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Page 434: </a:t>
            </a:r>
            <a:r>
              <a:rPr lang="en-US" dirty="0" smtClean="0">
                <a:solidFill>
                  <a:srgbClr val="FF0000"/>
                </a:solidFill>
              </a:rPr>
              <a:t>Why did industrialization in Russia lead to unrest?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Define </a:t>
            </a:r>
            <a:r>
              <a:rPr lang="en-US" dirty="0" smtClean="0">
                <a:solidFill>
                  <a:schemeClr val="bg1"/>
                </a:solidFill>
              </a:rPr>
              <a:t>:  Proletariat, Bolsheviks, and Mensheviks.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Crisis at Home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1" cy="2667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World War One Impact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Poorly trained/equipped </a:t>
            </a:r>
            <a:r>
              <a:rPr lang="en-US" sz="2400" b="1" dirty="0">
                <a:solidFill>
                  <a:schemeClr val="bg1"/>
                </a:solidFill>
              </a:rPr>
              <a:t>army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4 million died the first year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Economy could not keep up with demand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Continuously </a:t>
            </a:r>
            <a:r>
              <a:rPr lang="en-US" sz="2400" b="1" dirty="0">
                <a:solidFill>
                  <a:schemeClr val="bg1"/>
                </a:solidFill>
              </a:rPr>
              <a:t>Defeated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Nicholas II goes to the warfront to </a:t>
            </a:r>
            <a:r>
              <a:rPr lang="en-US" sz="2400" b="1" dirty="0" smtClean="0">
                <a:solidFill>
                  <a:schemeClr val="bg1"/>
                </a:solidFill>
              </a:rPr>
              <a:t>led </a:t>
            </a:r>
            <a:r>
              <a:rPr lang="en-US" sz="2400" b="1" dirty="0">
                <a:solidFill>
                  <a:schemeClr val="bg1"/>
                </a:solidFill>
              </a:rPr>
              <a:t>troops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400" dirty="0"/>
          </a:p>
        </p:txBody>
      </p:sp>
      <p:pic>
        <p:nvPicPr>
          <p:cNvPr id="6" name="Picture 5" descr="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599"/>
            <a:ext cx="6611807" cy="308606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819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Chapter 14 </vt:lpstr>
      <vt:lpstr>Czarist Regimes before the Revolution</vt:lpstr>
      <vt:lpstr>PowerPoint Presentation</vt:lpstr>
      <vt:lpstr>PowerPoint Presentation</vt:lpstr>
      <vt:lpstr>Discontent </vt:lpstr>
      <vt:lpstr>Crises at Home </vt:lpstr>
      <vt:lpstr>Crises at home </vt:lpstr>
      <vt:lpstr>Title – Analyzing Causes Assignment</vt:lpstr>
      <vt:lpstr>Crisis at Home</vt:lpstr>
      <vt:lpstr>PowerPoint Presentation</vt:lpstr>
      <vt:lpstr>Revolutionary Groups</vt:lpstr>
      <vt:lpstr>Vladimir Lenin</vt:lpstr>
      <vt:lpstr>March Revolution </vt:lpstr>
      <vt:lpstr>Provisional Government</vt:lpstr>
      <vt:lpstr>Lenin Returns </vt:lpstr>
      <vt:lpstr>Bolshevik Revolution </vt:lpstr>
      <vt:lpstr>Russian Civil War</vt:lpstr>
      <vt:lpstr>Lenin Restores order </vt:lpstr>
      <vt:lpstr>Power Change</vt:lpstr>
      <vt:lpstr>PowerPoint Presentation</vt:lpstr>
      <vt:lpstr>PowerPoint Presentation</vt:lpstr>
      <vt:lpstr>Totalitarianism </vt:lpstr>
      <vt:lpstr>Industrial and Agricultural Revolution </vt:lpstr>
      <vt:lpstr>Police Terror</vt:lpstr>
      <vt:lpstr>Change in life</vt:lpstr>
    </vt:vector>
  </TitlesOfParts>
  <Company>kaiser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Amy E. Kananen</dc:creator>
  <cp:lastModifiedBy>Noor M. Khan</cp:lastModifiedBy>
  <cp:revision>43</cp:revision>
  <dcterms:created xsi:type="dcterms:W3CDTF">2005-02-03T19:38:51Z</dcterms:created>
  <dcterms:modified xsi:type="dcterms:W3CDTF">2014-01-14T00:24:09Z</dcterms:modified>
</cp:coreProperties>
</file>