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84" r:id="rId10"/>
    <p:sldId id="264" r:id="rId11"/>
    <p:sldId id="285" r:id="rId12"/>
    <p:sldId id="265" r:id="rId13"/>
    <p:sldId id="266" r:id="rId14"/>
    <p:sldId id="269" r:id="rId15"/>
    <p:sldId id="267" r:id="rId16"/>
    <p:sldId id="282" r:id="rId17"/>
    <p:sldId id="283" r:id="rId18"/>
    <p:sldId id="268" r:id="rId19"/>
    <p:sldId id="270" r:id="rId20"/>
    <p:sldId id="272" r:id="rId21"/>
    <p:sldId id="274" r:id="rId22"/>
    <p:sldId id="271" r:id="rId23"/>
    <p:sldId id="276" r:id="rId24"/>
    <p:sldId id="275" r:id="rId25"/>
    <p:sldId id="273" r:id="rId26"/>
    <p:sldId id="277" r:id="rId27"/>
    <p:sldId id="278" r:id="rId28"/>
    <p:sldId id="281" r:id="rId29"/>
    <p:sldId id="279"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7"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144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53F2F-8376-4FBA-8DA4-D628F1C8C037}"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53F2F-8376-4FBA-8DA4-D628F1C8C037}"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53F2F-8376-4FBA-8DA4-D628F1C8C037}" type="datetimeFigureOut">
              <a:rPr lang="en-US" smtClean="0"/>
              <a:pPr/>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53F2F-8376-4FBA-8DA4-D628F1C8C037}" type="datetimeFigureOut">
              <a:rPr lang="en-US" smtClean="0"/>
              <a:pPr/>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53F2F-8376-4FBA-8DA4-D628F1C8C037}" type="datetimeFigureOut">
              <a:rPr lang="en-US" smtClean="0"/>
              <a:pPr/>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53F2F-8376-4FBA-8DA4-D628F1C8C037}"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53F2F-8376-4FBA-8DA4-D628F1C8C037}"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53F2F-8376-4FBA-8DA4-D628F1C8C037}" type="datetimeFigureOut">
              <a:rPr lang="en-US" smtClean="0"/>
              <a:pPr/>
              <a:t>6/22/2015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2AAC-2365-4B42-9393-7683FADC9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ffiliates.allposters.com/link/redirect.asp?item=2139558&amp;AID=649295561&amp;PSTID=1&amp;LTID=1&amp;lang=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upload.wikimedia.org/wikipedia/commons/7/76/Stilke_Hermann_Anton_-_Joan_of_Arc's_Death_at_the_Stake.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3/39/Joan_of_arc_miniature_graded.jpg" TargetMode="External"/><Relationship Id="rId5" Type="http://schemas.openxmlformats.org/officeDocument/2006/relationships/image" Target="../media/image10.jpeg"/><Relationship Id="rId4" Type="http://schemas.openxmlformats.org/officeDocument/2006/relationships/hyperlink" Target="http://upload.wikimedia.org/wikipedia/commons/7/79/Joan_of_Arc_Emmanuel_Fremiet.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a/imgres?q=marsiglio+of+padua&amp;hl=en&amp;biw=1280&amp;bih=529&amp;tbm=isch&amp;tbnid=mYEt1zwB3EdVEM:&amp;imgrefurl=http://ic.galegroup.com/ic/whic/ReferenceDetailsPage/ReferenceDetailsWindow?displayGroupName=Reference&amp;disableHighlighting=true&amp;prodId=WHIC&amp;action=e&amp;windowstate=normal&amp;catId=&amp;documentId=GALE|CX3427400717&amp;mode=view&amp;userGroupName=mlin_s_thayacad&amp;jsid=da6332eee993ee7cf404ccbf8961ed91&amp;imgurl=http://callisto.ggsrv.com/imgsrv/FastFetch/UBER1/ahe_04_img0813-T3&amp;w=180&amp;h=165&amp;ei=f6JCUKThMrD0iwLl_YA4&amp;zoom=1&amp;iact=hc&amp;vpx=388&amp;vpy=278&amp;dur=1092&amp;hovh=132&amp;hovw=144&amp;tx=76&amp;ty=102&amp;sig=103395896357838245523&amp;page=2&amp;tbnh=132&amp;tbnw=144&amp;start=14&amp;ndsp=23&amp;ved=1t:429,r:2,s:14,i:12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3/31/10-alimenti,uova,Taccuino_Sanitatis,_Casanatense_4182..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9/96/Holbein-death.png"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5/58/Bernt_Notke_Danse_Macabr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hatcostumegirl.com/v/ideas/quick/ned-flanders.jpg.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143000"/>
            <a:ext cx="7772400" cy="2228850"/>
          </a:xfrm>
        </p:spPr>
        <p:txBody>
          <a:bodyPr>
            <a:normAutofit fontScale="90000"/>
          </a:bodyPr>
          <a:lstStyle/>
          <a:p>
            <a:r>
              <a:rPr lang="en-US" u="sng" dirty="0" smtClean="0"/>
              <a:t>Lecture 2</a:t>
            </a:r>
            <a:r>
              <a:rPr lang="en-US" dirty="0" smtClean="0"/>
              <a:t/>
            </a:r>
            <a:br>
              <a:rPr lang="en-US" dirty="0" smtClean="0"/>
            </a:br>
            <a:r>
              <a:rPr lang="en-US" dirty="0"/>
              <a:t/>
            </a:r>
            <a:br>
              <a:rPr lang="en-US" dirty="0"/>
            </a:br>
            <a:r>
              <a:rPr lang="en-US" dirty="0" smtClean="0"/>
              <a:t/>
            </a:r>
            <a:br>
              <a:rPr lang="en-US" dirty="0" smtClean="0"/>
            </a:br>
            <a:r>
              <a:rPr lang="en-US" b="1" u="sng" dirty="0" smtClean="0"/>
              <a:t>The Late Middle Ages:1300-1450</a:t>
            </a:r>
            <a:br>
              <a:rPr lang="en-US" b="1" u="sng" dirty="0" smtClean="0"/>
            </a:br>
            <a:r>
              <a:rPr lang="en-US" b="1" u="sng" dirty="0" smtClean="0"/>
              <a:t>Crisis and Conflict</a:t>
            </a:r>
            <a:r>
              <a:rPr lang="en-US" dirty="0" smtClean="0"/>
              <a:t/>
            </a:r>
            <a:br>
              <a:rPr lang="en-US" dirty="0" smtClean="0"/>
            </a:br>
            <a:endParaRPr lang="en-US" dirty="0"/>
          </a:p>
        </p:txBody>
      </p:sp>
      <p:sp>
        <p:nvSpPr>
          <p:cNvPr id="3" name="Subtitle 2"/>
          <p:cNvSpPr>
            <a:spLocks noGrp="1"/>
          </p:cNvSpPr>
          <p:nvPr>
            <p:ph type="subTitle" idx="4294967295"/>
          </p:nvPr>
        </p:nvSpPr>
        <p:spPr>
          <a:xfrm>
            <a:off x="2743200" y="4572000"/>
            <a:ext cx="6400800" cy="1752600"/>
          </a:xfrm>
        </p:spPr>
        <p:txBody>
          <a:bodyPr/>
          <a:lstStyle/>
          <a:p>
            <a:r>
              <a:rPr lang="en-US" dirty="0" smtClean="0"/>
              <a:t>What factors in the Late Middle Ages spurred change?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reenmanlongbows.co.uk/images/page%20images%20and%20photos/price%20list/archery_english_longbow_equipement%20a.jpg"/>
          <p:cNvPicPr/>
          <p:nvPr/>
        </p:nvPicPr>
        <p:blipFill>
          <a:blip r:embed="rId2" cstate="print"/>
          <a:srcRect/>
          <a:stretch>
            <a:fillRect/>
          </a:stretch>
        </p:blipFill>
        <p:spPr bwMode="auto">
          <a:xfrm>
            <a:off x="6781800" y="2590800"/>
            <a:ext cx="2362200" cy="3429000"/>
          </a:xfrm>
          <a:prstGeom prst="rect">
            <a:avLst/>
          </a:prstGeom>
          <a:noFill/>
          <a:ln w="9525">
            <a:noFill/>
            <a:miter lim="800000"/>
            <a:headEnd/>
            <a:tailEnd/>
          </a:ln>
        </p:spPr>
      </p:pic>
      <p:sp>
        <p:nvSpPr>
          <p:cNvPr id="3" name="Content Placeholder 2"/>
          <p:cNvSpPr>
            <a:spLocks noGrp="1"/>
          </p:cNvSpPr>
          <p:nvPr>
            <p:ph idx="4294967295"/>
          </p:nvPr>
        </p:nvSpPr>
        <p:spPr>
          <a:xfrm>
            <a:off x="0" y="381000"/>
            <a:ext cx="8229600" cy="5745163"/>
          </a:xfrm>
        </p:spPr>
        <p:txBody>
          <a:bodyPr>
            <a:normAutofit fontScale="92500" lnSpcReduction="10000"/>
          </a:bodyPr>
          <a:lstStyle/>
          <a:p>
            <a:r>
              <a:rPr lang="en-US" dirty="0" smtClean="0"/>
              <a:t>Edward III of England claims French throne after death of Charles IV</a:t>
            </a:r>
          </a:p>
          <a:p>
            <a:r>
              <a:rPr lang="en-US" dirty="0" smtClean="0"/>
              <a:t>French place Philip VI of Valois on the throne</a:t>
            </a:r>
          </a:p>
          <a:p>
            <a:r>
              <a:rPr lang="en-US" dirty="0" smtClean="0"/>
              <a:t>Most of the war was fought intermittently in France and in the Low Countries (Holland, Belgium) </a:t>
            </a:r>
          </a:p>
          <a:p>
            <a:r>
              <a:rPr lang="en-US" dirty="0" smtClean="0"/>
              <a:t>English win stunning victories due to:</a:t>
            </a:r>
          </a:p>
          <a:p>
            <a:pPr>
              <a:buNone/>
            </a:pPr>
            <a:endParaRPr lang="en-US" dirty="0"/>
          </a:p>
          <a:p>
            <a:pPr marL="514350" indent="-514350">
              <a:buAutoNum type="alphaLcPeriod"/>
            </a:pPr>
            <a:r>
              <a:rPr lang="en-US" dirty="0" smtClean="0"/>
              <a:t>French divisions (money troubles, revolts)</a:t>
            </a:r>
          </a:p>
          <a:p>
            <a:pPr marL="514350" indent="-514350">
              <a:buFont typeface="Arial" pitchFamily="34" charset="0"/>
              <a:buAutoNum type="alphaLcPeriod"/>
            </a:pPr>
            <a:r>
              <a:rPr lang="en-US" dirty="0" smtClean="0"/>
              <a:t>Weak French kings (Charles VI “the Mad”)</a:t>
            </a:r>
          </a:p>
          <a:p>
            <a:pPr marL="514350" indent="-514350">
              <a:buAutoNum type="alphaLcPeriod"/>
            </a:pPr>
            <a:r>
              <a:rPr lang="en-US" dirty="0" smtClean="0"/>
              <a:t>Superiority of the English longbow</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e Battle of Poitiers, from Froissart's 'Chronicles'">
            <a:hlinkClick r:id="rId2" tooltip="Battle of Poitiers, 1365"/>
          </p:cNvPr>
          <p:cNvPicPr>
            <a:picLocks noChangeAspect="1" noChangeArrowheads="1"/>
          </p:cNvPicPr>
          <p:nvPr/>
        </p:nvPicPr>
        <p:blipFill>
          <a:blip r:embed="rId3" cstate="print"/>
          <a:srcRect/>
          <a:stretch>
            <a:fillRect/>
          </a:stretch>
        </p:blipFill>
        <p:spPr bwMode="auto">
          <a:xfrm>
            <a:off x="1371600" y="0"/>
            <a:ext cx="7083251" cy="5968294"/>
          </a:xfrm>
          <a:prstGeom prst="rect">
            <a:avLst/>
          </a:prstGeom>
          <a:noFill/>
        </p:spPr>
      </p:pic>
      <p:sp>
        <p:nvSpPr>
          <p:cNvPr id="3" name="TextBox 2"/>
          <p:cNvSpPr txBox="1"/>
          <p:nvPr/>
        </p:nvSpPr>
        <p:spPr>
          <a:xfrm>
            <a:off x="838200" y="6096000"/>
            <a:ext cx="7772400" cy="369332"/>
          </a:xfrm>
          <a:prstGeom prst="rect">
            <a:avLst/>
          </a:prstGeom>
          <a:noFill/>
        </p:spPr>
        <p:txBody>
          <a:bodyPr wrap="square" rtlCol="0">
            <a:spAutoFit/>
          </a:bodyPr>
          <a:lstStyle/>
          <a:p>
            <a:r>
              <a:rPr lang="en-US" dirty="0" smtClean="0"/>
              <a:t>Battle of Poitiers 1365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324600"/>
          </a:xfrm>
        </p:spPr>
        <p:txBody>
          <a:bodyPr>
            <a:normAutofit/>
          </a:bodyPr>
          <a:lstStyle/>
          <a:p>
            <a:r>
              <a:rPr lang="en-US" dirty="0" smtClean="0"/>
              <a:t>By </a:t>
            </a:r>
            <a:r>
              <a:rPr lang="en-US" dirty="0"/>
              <a:t>1415, </a:t>
            </a:r>
            <a:r>
              <a:rPr lang="en-US" dirty="0" smtClean="0"/>
              <a:t>Paris was threatened </a:t>
            </a:r>
            <a:endParaRPr lang="en-US" dirty="0"/>
          </a:p>
          <a:p>
            <a:r>
              <a:rPr lang="en-US" dirty="0" smtClean="0"/>
              <a:t>Aside </a:t>
            </a:r>
            <a:r>
              <a:rPr lang="en-US" dirty="0"/>
              <a:t>from loss of territory, France was threatened by </a:t>
            </a:r>
            <a:r>
              <a:rPr lang="en-US" dirty="0" smtClean="0"/>
              <a:t>a </a:t>
            </a:r>
            <a:r>
              <a:rPr lang="en-US" dirty="0"/>
              <a:t>new state in its eastern territory, Burgundy, that allied with </a:t>
            </a:r>
            <a:r>
              <a:rPr lang="en-US" dirty="0" smtClean="0"/>
              <a:t>England</a:t>
            </a:r>
          </a:p>
          <a:p>
            <a:r>
              <a:rPr lang="en-US" dirty="0" smtClean="0"/>
              <a:t>Eventually Henry VI of England proclaimed King of France and England (Treaty of Troyes, 1420) but not recognized by the French people.</a:t>
            </a:r>
          </a:p>
          <a:p>
            <a:r>
              <a:rPr lang="en-US" dirty="0" smtClean="0"/>
              <a:t>The French back the </a:t>
            </a:r>
            <a:r>
              <a:rPr lang="en-US" i="1" dirty="0" smtClean="0"/>
              <a:t>Dauphin</a:t>
            </a:r>
            <a:r>
              <a:rPr lang="en-US" dirty="0" smtClean="0"/>
              <a:t> - Charles VII</a:t>
            </a:r>
            <a:endParaRPr lang="en-US" dirty="0"/>
          </a:p>
          <a:p>
            <a:pPr>
              <a:buNone/>
            </a:pPr>
            <a:r>
              <a:rPr lang="en-US" dirty="0"/>
              <a:t>	</a:t>
            </a:r>
          </a:p>
          <a:p>
            <a:pPr>
              <a:buNone/>
            </a:pPr>
            <a:endParaRPr lang="en-US" dirty="0"/>
          </a:p>
          <a:p>
            <a:endParaRPr lang="en-US" dirty="0"/>
          </a:p>
          <a:p>
            <a:endParaRPr lang="en-US" dirty="0"/>
          </a:p>
          <a:p>
            <a:endParaRPr lang="en-US" dirty="0"/>
          </a:p>
          <a:p>
            <a:endParaRPr lang="en-US" dirty="0"/>
          </a:p>
          <a:p>
            <a:pPr>
              <a:buNone/>
            </a:pPr>
            <a:endParaRPr lang="en-US" dirty="0"/>
          </a:p>
        </p:txBody>
      </p:sp>
      <p:pic>
        <p:nvPicPr>
          <p:cNvPr id="4" name="il_fi" descr="http://www.memo.fr/Media/Charles7levictorieux.jpg"/>
          <p:cNvPicPr/>
          <p:nvPr/>
        </p:nvPicPr>
        <p:blipFill>
          <a:blip r:embed="rId2" cstate="print"/>
          <a:srcRect/>
          <a:stretch>
            <a:fillRect/>
          </a:stretch>
        </p:blipFill>
        <p:spPr bwMode="auto">
          <a:xfrm>
            <a:off x="3886200" y="5105400"/>
            <a:ext cx="120015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943600"/>
          </a:xfrm>
        </p:spPr>
        <p:txBody>
          <a:bodyPr>
            <a:normAutofit fontScale="92500" lnSpcReduction="20000"/>
          </a:bodyPr>
          <a:lstStyle/>
          <a:p>
            <a:pPr>
              <a:buNone/>
            </a:pPr>
            <a:r>
              <a:rPr lang="en-US" sz="3500" b="1" u="sng" dirty="0" smtClean="0"/>
              <a:t>Joan of Arc </a:t>
            </a:r>
          </a:p>
          <a:p>
            <a:endParaRPr lang="en-US" dirty="0" smtClean="0"/>
          </a:p>
          <a:p>
            <a:r>
              <a:rPr lang="en-US" dirty="0" smtClean="0"/>
              <a:t>French peasant girl claimed she heard voices of saints and persuaded Charles VII to allow her to be with the troops </a:t>
            </a:r>
          </a:p>
          <a:p>
            <a:r>
              <a:rPr lang="en-US" dirty="0" smtClean="0"/>
              <a:t>French people rallied around her and the king (national symbol)</a:t>
            </a:r>
          </a:p>
          <a:p>
            <a:r>
              <a:rPr lang="en-US" dirty="0" smtClean="0"/>
              <a:t>In 1429 inspired the French army to victory at </a:t>
            </a:r>
            <a:r>
              <a:rPr lang="en-US" dirty="0" err="1" smtClean="0"/>
              <a:t>Orléans</a:t>
            </a:r>
            <a:r>
              <a:rPr lang="en-US" dirty="0" smtClean="0"/>
              <a:t> during a crucial stage of the war </a:t>
            </a:r>
          </a:p>
          <a:p>
            <a:r>
              <a:rPr lang="en-US" dirty="0" smtClean="0"/>
              <a:t>The French heir to the throne was crowned and the government was strengthened </a:t>
            </a:r>
          </a:p>
          <a:p>
            <a:r>
              <a:rPr lang="en-US" dirty="0" smtClean="0"/>
              <a:t>Joan was captured by the </a:t>
            </a:r>
            <a:r>
              <a:rPr lang="en-US" dirty="0" err="1" smtClean="0"/>
              <a:t>Burgundians</a:t>
            </a:r>
            <a:r>
              <a:rPr lang="en-US" dirty="0" smtClean="0"/>
              <a:t> and burned at the stake as a heretic in 1431, later declared a saint.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File:Stilke Hermann Anton - Joan of Arc's Death at the Stake.jpg">
            <a:hlinkClick r:id="rId2"/>
          </p:cNvPr>
          <p:cNvPicPr/>
          <p:nvPr/>
        </p:nvPicPr>
        <p:blipFill>
          <a:blip r:embed="rId3" cstate="print"/>
          <a:srcRect/>
          <a:stretch>
            <a:fillRect/>
          </a:stretch>
        </p:blipFill>
        <p:spPr bwMode="auto">
          <a:xfrm>
            <a:off x="4343400" y="457200"/>
            <a:ext cx="3990975" cy="5705475"/>
          </a:xfrm>
          <a:prstGeom prst="rect">
            <a:avLst/>
          </a:prstGeom>
          <a:noFill/>
          <a:ln w="9525">
            <a:noFill/>
            <a:miter lim="800000"/>
            <a:headEnd/>
            <a:tailEnd/>
          </a:ln>
        </p:spPr>
      </p:pic>
      <p:pic>
        <p:nvPicPr>
          <p:cNvPr id="5" name="Content Placeholder 4" descr="File:Joan of Arc Emmanuel Fremiet.jpg">
            <a:hlinkClick r:id="rId4"/>
          </p:cNvPr>
          <p:cNvPicPr>
            <a:picLocks noGrp="1"/>
          </p:cNvPicPr>
          <p:nvPr>
            <p:ph idx="1"/>
          </p:nvPr>
        </p:nvPicPr>
        <p:blipFill>
          <a:blip r:embed="rId5" cstate="print"/>
          <a:srcRect/>
          <a:stretch>
            <a:fillRect/>
          </a:stretch>
        </p:blipFill>
        <p:spPr bwMode="auto">
          <a:xfrm>
            <a:off x="1524000" y="3657600"/>
            <a:ext cx="2209800" cy="2895600"/>
          </a:xfrm>
          <a:prstGeom prst="rect">
            <a:avLst/>
          </a:prstGeom>
          <a:noFill/>
          <a:ln w="9525">
            <a:noFill/>
            <a:miter lim="800000"/>
            <a:headEnd/>
            <a:tailEnd/>
          </a:ln>
        </p:spPr>
      </p:pic>
      <p:pic>
        <p:nvPicPr>
          <p:cNvPr id="6" name="Picture 5" descr="File:Joan of arc miniature graded.jpg">
            <a:hlinkClick r:id="rId6"/>
          </p:cNvPr>
          <p:cNvPicPr/>
          <p:nvPr/>
        </p:nvPicPr>
        <p:blipFill>
          <a:blip r:embed="rId7" cstate="print"/>
          <a:srcRect/>
          <a:stretch>
            <a:fillRect/>
          </a:stretch>
        </p:blipFill>
        <p:spPr bwMode="auto">
          <a:xfrm>
            <a:off x="1371600" y="228600"/>
            <a:ext cx="2647950" cy="3309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pPr>
              <a:buNone/>
            </a:pPr>
            <a:r>
              <a:rPr lang="en-US" u="sng" dirty="0" smtClean="0"/>
              <a:t>Results: </a:t>
            </a:r>
          </a:p>
          <a:p>
            <a:endParaRPr lang="en-US" dirty="0" smtClean="0"/>
          </a:p>
          <a:p>
            <a:r>
              <a:rPr lang="en-US" dirty="0" smtClean="0"/>
              <a:t>France permanently removed England from France (except for tiny region of Calais)</a:t>
            </a:r>
          </a:p>
          <a:p>
            <a:r>
              <a:rPr lang="en-US" dirty="0" smtClean="0"/>
              <a:t>France economically and politically devastated</a:t>
            </a:r>
          </a:p>
          <a:p>
            <a:r>
              <a:rPr lang="en-US" dirty="0" smtClean="0"/>
              <a:t>Peasants angry over the costs </a:t>
            </a:r>
          </a:p>
          <a:p>
            <a:r>
              <a:rPr lang="en-US" dirty="0" smtClean="0"/>
              <a:t>The struggles of war began modern state- building in France and England (“New Monarchs”)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Birth of Modern Warfare</a:t>
            </a:r>
            <a:endParaRPr lang="en-US" b="1" u="sng" dirty="0"/>
          </a:p>
        </p:txBody>
      </p:sp>
      <p:sp>
        <p:nvSpPr>
          <p:cNvPr id="3" name="Content Placeholder 2"/>
          <p:cNvSpPr>
            <a:spLocks noGrp="1"/>
          </p:cNvSpPr>
          <p:nvPr>
            <p:ph idx="1"/>
          </p:nvPr>
        </p:nvSpPr>
        <p:spPr/>
        <p:txBody>
          <a:bodyPr>
            <a:normAutofit/>
          </a:bodyPr>
          <a:lstStyle/>
          <a:p>
            <a:r>
              <a:rPr lang="en-US" dirty="0" smtClean="0"/>
              <a:t>In the Middle Ages, cavalry knights were the primary source of military power </a:t>
            </a:r>
          </a:p>
          <a:p>
            <a:r>
              <a:rPr lang="en-US" dirty="0" smtClean="0"/>
              <a:t>Loyal nobles raised troops (from among vassals) to fight</a:t>
            </a:r>
          </a:p>
        </p:txBody>
      </p:sp>
      <p:pic>
        <p:nvPicPr>
          <p:cNvPr id="4" name="il_fi" descr="http://medievaltimes.edublogs.org/files/2009/11/P025_Knights.jpg"/>
          <p:cNvPicPr/>
          <p:nvPr/>
        </p:nvPicPr>
        <p:blipFill>
          <a:blip r:embed="rId2" cstate="print"/>
          <a:srcRect/>
          <a:stretch>
            <a:fillRect/>
          </a:stretch>
        </p:blipFill>
        <p:spPr bwMode="auto">
          <a:xfrm>
            <a:off x="2514600" y="3733800"/>
            <a:ext cx="3962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r>
              <a:rPr lang="en-US" dirty="0" smtClean="0"/>
              <a:t>The Hundred Years war led to the growth of national armies, loyal to, and paid by, the state</a:t>
            </a:r>
          </a:p>
          <a:p>
            <a:r>
              <a:rPr lang="en-US" dirty="0" smtClean="0"/>
              <a:t>Monarch hired mercenaries: fought for pay and spoils, not obligation</a:t>
            </a:r>
          </a:p>
          <a:p>
            <a:r>
              <a:rPr lang="en-US" dirty="0" smtClean="0"/>
              <a:t>Artillery and infantry grew in importance </a:t>
            </a:r>
          </a:p>
          <a:p>
            <a:r>
              <a:rPr lang="en-US" dirty="0" smtClean="0"/>
              <a:t>Taxes raised to pay for national armies</a:t>
            </a:r>
          </a:p>
          <a:p>
            <a:endParaRPr lang="en-US" dirty="0"/>
          </a:p>
        </p:txBody>
      </p:sp>
      <p:pic>
        <p:nvPicPr>
          <p:cNvPr id="4" name="il_fi" descr="http://4.bp.blogspot.com/-PH7L3u88vx4/Tf917q-dF_I/AAAAAAAABTw/sIeVoLOWHlg/s1600/harfleur%2Bsiege.jpg"/>
          <p:cNvPicPr/>
          <p:nvPr/>
        </p:nvPicPr>
        <p:blipFill>
          <a:blip r:embed="rId2" cstate="print"/>
          <a:srcRect/>
          <a:stretch>
            <a:fillRect/>
          </a:stretch>
        </p:blipFill>
        <p:spPr bwMode="auto">
          <a:xfrm>
            <a:off x="2819400" y="3581400"/>
            <a:ext cx="371475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hist.umn.edu/courses/hist3613/calendar/art/images/Hundred%20Years%27%20War%20Map.jpg"/>
          <p:cNvPicPr>
            <a:picLocks noGrp="1"/>
          </p:cNvPicPr>
          <p:nvPr>
            <p:ph idx="4294967295"/>
          </p:nvPr>
        </p:nvPicPr>
        <p:blipFill>
          <a:blip r:embed="rId2" cstate="print"/>
          <a:srcRect/>
          <a:stretch>
            <a:fillRect/>
          </a:stretch>
        </p:blipFill>
        <p:spPr bwMode="auto">
          <a:xfrm>
            <a:off x="1828800" y="0"/>
            <a:ext cx="7315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Breakdown of the Church</a:t>
            </a:r>
            <a:endParaRPr lang="en-US" b="1" u="sng" dirty="0"/>
          </a:p>
        </p:txBody>
      </p:sp>
      <p:sp>
        <p:nvSpPr>
          <p:cNvPr id="3" name="Content Placeholder 2"/>
          <p:cNvSpPr>
            <a:spLocks noGrp="1"/>
          </p:cNvSpPr>
          <p:nvPr>
            <p:ph idx="1"/>
          </p:nvPr>
        </p:nvSpPr>
        <p:spPr>
          <a:xfrm>
            <a:off x="457200" y="1371600"/>
            <a:ext cx="8229600" cy="4800600"/>
          </a:xfrm>
        </p:spPr>
        <p:txBody>
          <a:bodyPr>
            <a:normAutofit fontScale="92500" lnSpcReduction="10000"/>
          </a:bodyPr>
          <a:lstStyle/>
          <a:p>
            <a:pPr>
              <a:buNone/>
            </a:pPr>
            <a:r>
              <a:rPr lang="en-US" u="sng" dirty="0" smtClean="0"/>
              <a:t>Background </a:t>
            </a:r>
          </a:p>
          <a:p>
            <a:pPr>
              <a:buNone/>
            </a:pPr>
            <a:endParaRPr lang="en-US" u="sng" dirty="0"/>
          </a:p>
          <a:p>
            <a:r>
              <a:rPr lang="en-US" dirty="0" smtClean="0"/>
              <a:t>Religious </a:t>
            </a:r>
            <a:r>
              <a:rPr lang="en-US" dirty="0"/>
              <a:t>authorities in many regions were more powerful than secular </a:t>
            </a:r>
            <a:r>
              <a:rPr lang="en-US" dirty="0" smtClean="0"/>
              <a:t>authorities</a:t>
            </a:r>
          </a:p>
          <a:p>
            <a:r>
              <a:rPr lang="en-US" dirty="0" smtClean="0"/>
              <a:t>Pope Innocent III and his successors turned the church into a secular and political power: law courts (</a:t>
            </a:r>
            <a:r>
              <a:rPr lang="en-US" i="1" dirty="0" err="1" smtClean="0"/>
              <a:t>rota</a:t>
            </a:r>
            <a:r>
              <a:rPr lang="en-US" i="1" dirty="0" smtClean="0"/>
              <a:t> </a:t>
            </a:r>
            <a:r>
              <a:rPr lang="en-US" i="1" dirty="0" err="1" smtClean="0"/>
              <a:t>romana</a:t>
            </a:r>
            <a:r>
              <a:rPr lang="en-US" dirty="0" smtClean="0"/>
              <a:t>), and bureaucracy.</a:t>
            </a:r>
          </a:p>
          <a:p>
            <a:r>
              <a:rPr lang="en-US" dirty="0" smtClean="0"/>
              <a:t>The interests of Rome began to dominate church life. </a:t>
            </a:r>
          </a:p>
          <a:p>
            <a:r>
              <a:rPr lang="en-US" dirty="0" smtClean="0"/>
              <a:t>Set off centuries of conflict with national rulers.</a:t>
            </a:r>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r>
              <a:rPr lang="en-US" sz="4000" dirty="0" smtClean="0"/>
              <a:t>Three major factors that spurred change:</a:t>
            </a:r>
          </a:p>
          <a:p>
            <a:pPr>
              <a:buNone/>
            </a:pPr>
            <a:endParaRPr lang="en-US" dirty="0" smtClean="0"/>
          </a:p>
          <a:p>
            <a:pPr marL="514350" indent="-514350" algn="ctr">
              <a:buAutoNum type="arabicPeriod"/>
            </a:pPr>
            <a:r>
              <a:rPr lang="en-US" sz="4000" dirty="0" smtClean="0"/>
              <a:t>The Black Death</a:t>
            </a:r>
          </a:p>
          <a:p>
            <a:pPr marL="514350" indent="-514350" algn="ctr">
              <a:buAutoNum type="arabicPeriod"/>
            </a:pPr>
            <a:r>
              <a:rPr lang="en-US" sz="4000" dirty="0" smtClean="0"/>
              <a:t>The Hundred Years War</a:t>
            </a:r>
          </a:p>
          <a:p>
            <a:pPr marL="514350" indent="-514350" algn="ctr">
              <a:buAutoNum type="arabicPeriod"/>
            </a:pPr>
            <a:r>
              <a:rPr lang="en-US" sz="4000" dirty="0" smtClean="0"/>
              <a:t>Religious Breakdown</a:t>
            </a:r>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229600" cy="5745163"/>
          </a:xfrm>
        </p:spPr>
        <p:txBody>
          <a:bodyPr>
            <a:normAutofit fontScale="92500" lnSpcReduction="10000"/>
          </a:bodyPr>
          <a:lstStyle/>
          <a:p>
            <a:pPr>
              <a:buNone/>
            </a:pPr>
            <a:r>
              <a:rPr lang="en-US" sz="3000" b="1" u="sng" dirty="0" smtClean="0"/>
              <a:t>Avignon Papacy “Babylonian Captivity” (1309-1377</a:t>
            </a:r>
            <a:r>
              <a:rPr lang="en-US" sz="3000" b="1" u="sng" dirty="0"/>
              <a:t>) </a:t>
            </a:r>
          </a:p>
          <a:p>
            <a:pPr>
              <a:buNone/>
            </a:pPr>
            <a:endParaRPr lang="en-US" dirty="0"/>
          </a:p>
          <a:p>
            <a:r>
              <a:rPr lang="en-US" dirty="0" smtClean="0"/>
              <a:t>1305</a:t>
            </a:r>
            <a:r>
              <a:rPr lang="en-US" dirty="0"/>
              <a:t>, a struggle between the pope and the French king led to the election of a French pope </a:t>
            </a:r>
            <a:r>
              <a:rPr lang="en-US" dirty="0" smtClean="0"/>
              <a:t>(Clement V) who moved his </a:t>
            </a:r>
            <a:r>
              <a:rPr lang="en-US" dirty="0"/>
              <a:t>leadership </a:t>
            </a:r>
            <a:r>
              <a:rPr lang="en-US" dirty="0" smtClean="0"/>
              <a:t>to Avignon</a:t>
            </a:r>
            <a:r>
              <a:rPr lang="en-US" dirty="0"/>
              <a:t>, France </a:t>
            </a:r>
          </a:p>
          <a:p>
            <a:r>
              <a:rPr lang="en-US" dirty="0" smtClean="0"/>
              <a:t>7 </a:t>
            </a:r>
            <a:r>
              <a:rPr lang="en-US" dirty="0"/>
              <a:t>successive popes resided at Avignon, </a:t>
            </a:r>
            <a:r>
              <a:rPr lang="en-US" dirty="0" smtClean="0"/>
              <a:t>France</a:t>
            </a:r>
          </a:p>
          <a:p>
            <a:r>
              <a:rPr lang="en-US" dirty="0" smtClean="0"/>
              <a:t>Needed money, began selling indulgences for sins </a:t>
            </a:r>
            <a:endParaRPr lang="en-US" dirty="0"/>
          </a:p>
          <a:p>
            <a:r>
              <a:rPr lang="en-US" dirty="0" smtClean="0"/>
              <a:t>This </a:t>
            </a:r>
            <a:r>
              <a:rPr lang="en-US" dirty="0"/>
              <a:t>situation damaged papal prestige (esp. in England &amp; Germany) since popes were believed to be unduly influenced by French kings </a:t>
            </a:r>
          </a:p>
          <a:p>
            <a:pPr>
              <a:buNone/>
            </a:pP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languageandpeace.com/images/other/great_schism.jpg"/>
          <p:cNvPicPr>
            <a:picLocks noGrp="1"/>
          </p:cNvPicPr>
          <p:nvPr>
            <p:ph idx="4294967295"/>
          </p:nvPr>
        </p:nvPicPr>
        <p:blipFill>
          <a:blip r:embed="rId2" cstate="print"/>
          <a:srcRect/>
          <a:stretch>
            <a:fillRect/>
          </a:stretch>
        </p:blipFill>
        <p:spPr bwMode="auto">
          <a:xfrm>
            <a:off x="1066800" y="0"/>
            <a:ext cx="678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6248400"/>
          </a:xfrm>
        </p:spPr>
        <p:txBody>
          <a:bodyPr>
            <a:normAutofit/>
          </a:bodyPr>
          <a:lstStyle/>
          <a:p>
            <a:pPr>
              <a:buNone/>
            </a:pPr>
            <a:r>
              <a:rPr lang="en-US" sz="3600" b="1" u="sng" dirty="0" smtClean="0"/>
              <a:t>Early </a:t>
            </a:r>
            <a:r>
              <a:rPr lang="en-US" sz="3600" b="1" u="sng" dirty="0"/>
              <a:t>Critics of the </a:t>
            </a:r>
            <a:r>
              <a:rPr lang="en-US" sz="3600" b="1" u="sng" dirty="0" smtClean="0"/>
              <a:t>Church </a:t>
            </a:r>
            <a:endParaRPr lang="en-US" sz="3600" b="1" u="sng" dirty="0"/>
          </a:p>
          <a:p>
            <a:pPr>
              <a:buNone/>
            </a:pPr>
            <a:r>
              <a:rPr lang="en-US" b="1" dirty="0" smtClean="0"/>
              <a:t>Setting the stage for the</a:t>
            </a:r>
          </a:p>
          <a:p>
            <a:pPr>
              <a:buNone/>
            </a:pPr>
            <a:r>
              <a:rPr lang="en-US" b="1" dirty="0" smtClean="0"/>
              <a:t>emergence of Protestantism</a:t>
            </a:r>
            <a:endParaRPr lang="en-US" dirty="0" smtClean="0"/>
          </a:p>
          <a:p>
            <a:pPr>
              <a:buNone/>
            </a:pPr>
            <a:r>
              <a:rPr lang="en-US" b="1" dirty="0" err="1" smtClean="0"/>
              <a:t>Marsiglio</a:t>
            </a:r>
            <a:r>
              <a:rPr lang="en-US" b="1" dirty="0" smtClean="0"/>
              <a:t> </a:t>
            </a:r>
            <a:r>
              <a:rPr lang="en-US" b="1" dirty="0"/>
              <a:t>de Padua</a:t>
            </a:r>
            <a:r>
              <a:rPr lang="en-US" dirty="0" smtClean="0"/>
              <a:t>:</a:t>
            </a:r>
          </a:p>
          <a:p>
            <a:pPr>
              <a:buNone/>
            </a:pPr>
            <a:r>
              <a:rPr lang="en-US" dirty="0" smtClean="0"/>
              <a:t> </a:t>
            </a:r>
            <a:r>
              <a:rPr lang="en-US" i="1" dirty="0"/>
              <a:t>Defender of </a:t>
            </a:r>
            <a:r>
              <a:rPr lang="en-US" i="1" dirty="0" smtClean="0"/>
              <a:t>Peace  </a:t>
            </a:r>
            <a:r>
              <a:rPr lang="en-US" dirty="0" smtClean="0"/>
              <a:t>(1324) </a:t>
            </a:r>
            <a:endParaRPr lang="en-US" dirty="0"/>
          </a:p>
          <a:p>
            <a:pPr>
              <a:buNone/>
            </a:pPr>
            <a:endParaRPr lang="en-US" dirty="0"/>
          </a:p>
          <a:p>
            <a:pPr>
              <a:spcBef>
                <a:spcPts val="0"/>
              </a:spcBef>
              <a:buNone/>
            </a:pPr>
            <a:r>
              <a:rPr lang="en-US" dirty="0" smtClean="0"/>
              <a:t>	a</a:t>
            </a:r>
            <a:r>
              <a:rPr lang="en-US" dirty="0"/>
              <a:t>. Claimed the church should be </a:t>
            </a:r>
            <a:r>
              <a:rPr lang="en-US" dirty="0" smtClean="0"/>
              <a:t>subordinate</a:t>
            </a:r>
          </a:p>
          <a:p>
            <a:pPr>
              <a:spcBef>
                <a:spcPts val="0"/>
              </a:spcBef>
              <a:buNone/>
            </a:pPr>
            <a:r>
              <a:rPr lang="en-US" dirty="0"/>
              <a:t> </a:t>
            </a:r>
            <a:r>
              <a:rPr lang="en-US" dirty="0" smtClean="0"/>
              <a:t>       </a:t>
            </a:r>
            <a:r>
              <a:rPr lang="en-US" dirty="0"/>
              <a:t>to the state </a:t>
            </a:r>
          </a:p>
          <a:p>
            <a:pPr>
              <a:spcBef>
                <a:spcPts val="0"/>
              </a:spcBef>
              <a:buNone/>
            </a:pPr>
            <a:r>
              <a:rPr lang="en-US" dirty="0" smtClean="0"/>
              <a:t>	b</a:t>
            </a:r>
            <a:r>
              <a:rPr lang="en-US" dirty="0"/>
              <a:t>. Believed the church should be </a:t>
            </a:r>
            <a:r>
              <a:rPr lang="en-US" dirty="0" smtClean="0"/>
              <a:t>run by</a:t>
            </a:r>
          </a:p>
          <a:p>
            <a:pPr>
              <a:spcBef>
                <a:spcPts val="0"/>
              </a:spcBef>
              <a:buNone/>
            </a:pPr>
            <a:r>
              <a:rPr lang="en-US" dirty="0"/>
              <a:t> </a:t>
            </a:r>
            <a:r>
              <a:rPr lang="en-US" dirty="0" smtClean="0"/>
              <a:t>       laymen </a:t>
            </a:r>
            <a:r>
              <a:rPr lang="en-US" dirty="0"/>
              <a:t>and priests superior to the pope. </a:t>
            </a:r>
          </a:p>
          <a:p>
            <a:pPr>
              <a:buNone/>
            </a:pPr>
            <a:endParaRPr lang="en-US" b="1" dirty="0"/>
          </a:p>
          <a:p>
            <a:pPr>
              <a:buNone/>
            </a:pPr>
            <a:endParaRPr lang="en-US" dirty="0"/>
          </a:p>
          <a:p>
            <a:endParaRPr lang="en-US" dirty="0"/>
          </a:p>
        </p:txBody>
      </p:sp>
      <p:pic>
        <p:nvPicPr>
          <p:cNvPr id="4" name="rg_hi" descr="http://t1.gstatic.com/images?q=tbn:ANd9GcT8s44umUwOrKbBP98FQ-Agtg0v-k5Wvc_rKn02ykAiM288prpcAQ">
            <a:hlinkClick r:id="rId2"/>
          </p:cNvPr>
          <p:cNvPicPr/>
          <p:nvPr/>
        </p:nvPicPr>
        <p:blipFill>
          <a:blip r:embed="rId3" cstate="print"/>
          <a:srcRect/>
          <a:stretch>
            <a:fillRect/>
          </a:stretch>
        </p:blipFill>
        <p:spPr bwMode="auto">
          <a:xfrm>
            <a:off x="5791200" y="457200"/>
            <a:ext cx="21336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rmAutofit fontScale="85000" lnSpcReduction="10000"/>
          </a:bodyPr>
          <a:lstStyle/>
          <a:p>
            <a:pPr>
              <a:buNone/>
            </a:pPr>
            <a:r>
              <a:rPr lang="en-US" b="1" dirty="0" smtClean="0"/>
              <a:t>John Wycliffe (c.1330-1384) </a:t>
            </a:r>
          </a:p>
          <a:p>
            <a:endParaRPr lang="en-US" dirty="0" smtClean="0"/>
          </a:p>
          <a:p>
            <a:pPr>
              <a:spcBef>
                <a:spcPts val="0"/>
              </a:spcBef>
              <a:buNone/>
            </a:pPr>
            <a:r>
              <a:rPr lang="en-US" dirty="0" smtClean="0"/>
              <a:t>	a. Believed the church should only follow</a:t>
            </a:r>
          </a:p>
          <a:p>
            <a:pPr>
              <a:spcBef>
                <a:spcPts val="0"/>
              </a:spcBef>
              <a:buNone/>
            </a:pPr>
            <a:r>
              <a:rPr lang="en-US" dirty="0"/>
              <a:t> </a:t>
            </a:r>
            <a:r>
              <a:rPr lang="en-US" dirty="0" smtClean="0"/>
              <a:t>       Scripture, not money</a:t>
            </a:r>
          </a:p>
          <a:p>
            <a:pPr>
              <a:spcBef>
                <a:spcPts val="0"/>
              </a:spcBef>
              <a:buNone/>
            </a:pPr>
            <a:r>
              <a:rPr lang="en-US" dirty="0" smtClean="0"/>
              <a:t>	b. Personal merit was the true measure of</a:t>
            </a:r>
          </a:p>
          <a:p>
            <a:pPr>
              <a:spcBef>
                <a:spcPts val="0"/>
              </a:spcBef>
              <a:buNone/>
            </a:pPr>
            <a:r>
              <a:rPr lang="en-US" dirty="0"/>
              <a:t> </a:t>
            </a:r>
            <a:r>
              <a:rPr lang="en-US" dirty="0" smtClean="0"/>
              <a:t>       religious purity</a:t>
            </a:r>
          </a:p>
          <a:p>
            <a:pPr>
              <a:spcBef>
                <a:spcPts val="0"/>
              </a:spcBef>
              <a:buNone/>
            </a:pPr>
            <a:r>
              <a:rPr lang="en-US" dirty="0" smtClean="0"/>
              <a:t>	b. Wrote an English translation of Bible </a:t>
            </a:r>
          </a:p>
          <a:p>
            <a:pPr>
              <a:spcBef>
                <a:spcPts val="0"/>
              </a:spcBef>
              <a:buNone/>
            </a:pPr>
            <a:r>
              <a:rPr lang="en-US" dirty="0" smtClean="0"/>
              <a:t>	c. His later followers were called </a:t>
            </a:r>
            <a:r>
              <a:rPr lang="en-US" b="1" dirty="0" err="1" smtClean="0"/>
              <a:t>Lollards</a:t>
            </a:r>
            <a:endParaRPr lang="en-US" b="1" dirty="0" smtClean="0"/>
          </a:p>
          <a:p>
            <a:pPr>
              <a:spcBef>
                <a:spcPts val="0"/>
              </a:spcBef>
              <a:buNone/>
            </a:pPr>
            <a:endParaRPr lang="en-US" b="1" dirty="0" smtClean="0"/>
          </a:p>
          <a:p>
            <a:pPr>
              <a:spcBef>
                <a:spcPts val="0"/>
              </a:spcBef>
              <a:buNone/>
            </a:pPr>
            <a:r>
              <a:rPr lang="en-US" sz="3000" b="1" dirty="0" smtClean="0"/>
              <a:t>"</a:t>
            </a:r>
            <a:r>
              <a:rPr lang="en-US" sz="3000" b="1" i="1" dirty="0" smtClean="0"/>
              <a:t>Go and preach, it is the </a:t>
            </a:r>
            <a:r>
              <a:rPr lang="en-US" sz="3000" b="1" i="1" dirty="0" err="1" smtClean="0"/>
              <a:t>sublimest</a:t>
            </a:r>
            <a:r>
              <a:rPr lang="en-US" sz="3000" b="1" i="1" dirty="0" smtClean="0"/>
              <a:t> work, but imitate not the priests whom we see after the sermon sitting in the ale houses, or at the gaming table, or wasting their time in hunting. After your sermon is ended  do you visit the sick, the aged, the poor, the blind, and the lame, and succor them according to your ability." </a:t>
            </a:r>
            <a:endParaRPr lang="en-US" sz="3000" i="1" dirty="0"/>
          </a:p>
        </p:txBody>
      </p:sp>
      <p:pic>
        <p:nvPicPr>
          <p:cNvPr id="4" name="Picture 3" descr="http://www.thereformation.info/Images/wyckcliffe.jpg"/>
          <p:cNvPicPr/>
          <p:nvPr/>
        </p:nvPicPr>
        <p:blipFill>
          <a:blip r:embed="rId2" cstate="print"/>
          <a:srcRect/>
          <a:stretch>
            <a:fillRect/>
          </a:stretch>
        </p:blipFill>
        <p:spPr bwMode="auto">
          <a:xfrm flipH="1">
            <a:off x="6553199" y="762000"/>
            <a:ext cx="2133599"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229600" cy="5897563"/>
          </a:xfrm>
        </p:spPr>
        <p:txBody>
          <a:bodyPr>
            <a:normAutofit fontScale="92500" lnSpcReduction="20000"/>
          </a:bodyPr>
          <a:lstStyle/>
          <a:p>
            <a:pPr>
              <a:buNone/>
            </a:pPr>
            <a:r>
              <a:rPr lang="en-US" b="1" dirty="0" smtClean="0"/>
              <a:t>John Hus (c.1369-1415):</a:t>
            </a:r>
          </a:p>
          <a:p>
            <a:endParaRPr lang="en-US" dirty="0" smtClean="0"/>
          </a:p>
          <a:p>
            <a:endParaRPr lang="en-US" dirty="0" smtClean="0"/>
          </a:p>
          <a:p>
            <a:pPr>
              <a:spcBef>
                <a:spcPts val="0"/>
              </a:spcBef>
              <a:buNone/>
            </a:pPr>
            <a:r>
              <a:rPr lang="en-US" dirty="0" smtClean="0"/>
              <a:t>	a. Led a nationalist movement </a:t>
            </a:r>
          </a:p>
          <a:p>
            <a:pPr>
              <a:spcBef>
                <a:spcPts val="0"/>
              </a:spcBef>
              <a:buNone/>
            </a:pPr>
            <a:r>
              <a:rPr lang="en-US" dirty="0" smtClean="0"/>
              <a:t>		in Bohemia</a:t>
            </a:r>
          </a:p>
          <a:p>
            <a:pPr>
              <a:spcBef>
                <a:spcPts val="0"/>
              </a:spcBef>
              <a:buNone/>
            </a:pPr>
            <a:r>
              <a:rPr lang="en-US" dirty="0" smtClean="0"/>
              <a:t>        (modern-day Czech Republic)</a:t>
            </a:r>
          </a:p>
          <a:p>
            <a:pPr>
              <a:spcBef>
                <a:spcPts val="0"/>
              </a:spcBef>
              <a:buNone/>
            </a:pPr>
            <a:r>
              <a:rPr lang="en-US" dirty="0" smtClean="0"/>
              <a:t>    b. Ideas very similar to Wycliffe</a:t>
            </a:r>
          </a:p>
          <a:p>
            <a:pPr>
              <a:spcBef>
                <a:spcPts val="0"/>
              </a:spcBef>
              <a:buNone/>
            </a:pPr>
            <a:r>
              <a:rPr lang="en-US" dirty="0" smtClean="0"/>
              <a:t>	c. Critical of tradition and superstition (transubstantiation)</a:t>
            </a:r>
          </a:p>
          <a:p>
            <a:pPr>
              <a:spcBef>
                <a:spcPts val="0"/>
              </a:spcBef>
              <a:buNone/>
            </a:pPr>
            <a:r>
              <a:rPr lang="en-US" dirty="0" smtClean="0"/>
              <a:t>	d. Captured by authorities and burned at the</a:t>
            </a:r>
          </a:p>
          <a:p>
            <a:pPr>
              <a:spcBef>
                <a:spcPts val="0"/>
              </a:spcBef>
              <a:buNone/>
            </a:pPr>
            <a:r>
              <a:rPr lang="en-US" dirty="0"/>
              <a:t> </a:t>
            </a:r>
            <a:r>
              <a:rPr lang="en-US" dirty="0" smtClean="0"/>
              <a:t>       stake for his heretical views </a:t>
            </a:r>
          </a:p>
          <a:p>
            <a:pPr>
              <a:spcBef>
                <a:spcPts val="0"/>
              </a:spcBef>
              <a:buNone/>
            </a:pPr>
            <a:r>
              <a:rPr lang="en-US" dirty="0" smtClean="0"/>
              <a:t>	e. </a:t>
            </a:r>
            <a:r>
              <a:rPr lang="en-US" dirty="0" err="1" smtClean="0"/>
              <a:t>Hussites</a:t>
            </a:r>
            <a:r>
              <a:rPr lang="en-US" dirty="0" smtClean="0"/>
              <a:t>: followers of Hus, staged large</a:t>
            </a:r>
          </a:p>
          <a:p>
            <a:pPr>
              <a:spcBef>
                <a:spcPts val="0"/>
              </a:spcBef>
              <a:buNone/>
            </a:pPr>
            <a:r>
              <a:rPr lang="en-US" dirty="0"/>
              <a:t> </a:t>
            </a:r>
            <a:r>
              <a:rPr lang="en-US" dirty="0" smtClean="0"/>
              <a:t>       rebellions. </a:t>
            </a:r>
          </a:p>
          <a:p>
            <a:pPr>
              <a:buNone/>
            </a:pPr>
            <a:r>
              <a:rPr lang="en-US" dirty="0" smtClean="0"/>
              <a:t>	</a:t>
            </a:r>
            <a:endParaRPr lang="en-US" dirty="0"/>
          </a:p>
        </p:txBody>
      </p:sp>
      <p:pic>
        <p:nvPicPr>
          <p:cNvPr id="4" name="il_fi" descr="http://upload.wikimedia.org/wikipedia/commons/thumb/e/e9/Jan_Hus_2.jpg/250px-Jan_Hus_2.jpg"/>
          <p:cNvPicPr/>
          <p:nvPr/>
        </p:nvPicPr>
        <p:blipFill>
          <a:blip r:embed="rId2" cstate="print"/>
          <a:srcRect/>
          <a:stretch>
            <a:fillRect/>
          </a:stretch>
        </p:blipFill>
        <p:spPr bwMode="auto">
          <a:xfrm>
            <a:off x="6172200" y="4572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553200"/>
          </a:xfrm>
        </p:spPr>
        <p:txBody>
          <a:bodyPr>
            <a:normAutofit fontScale="85000" lnSpcReduction="20000"/>
          </a:bodyPr>
          <a:lstStyle/>
          <a:p>
            <a:pPr>
              <a:buNone/>
            </a:pPr>
            <a:r>
              <a:rPr lang="en-US" b="1" u="sng" dirty="0" smtClean="0"/>
              <a:t>Great Schism (1377-1417) </a:t>
            </a:r>
          </a:p>
          <a:p>
            <a:pPr>
              <a:buNone/>
            </a:pPr>
            <a:endParaRPr lang="en-US" b="1" u="sng" dirty="0" smtClean="0"/>
          </a:p>
          <a:p>
            <a:pPr marL="514350" indent="-514350"/>
            <a:r>
              <a:rPr lang="en-US" sz="3300" dirty="0" smtClean="0"/>
              <a:t>Further </a:t>
            </a:r>
            <a:r>
              <a:rPr lang="en-US" sz="3300" dirty="0"/>
              <a:t>conflict occurred in 1377 with election of two popes—one in Rome, one in France—neither of whom recognized the </a:t>
            </a:r>
            <a:r>
              <a:rPr lang="en-US" sz="3300" dirty="0" smtClean="0"/>
              <a:t>other</a:t>
            </a:r>
          </a:p>
          <a:p>
            <a:pPr marL="514350" indent="-514350"/>
            <a:r>
              <a:rPr lang="en-US" sz="3300" dirty="0" smtClean="0"/>
              <a:t>England and Allies supported the Roman Pope, France and Allies the French Pope</a:t>
            </a:r>
          </a:p>
          <a:p>
            <a:pPr marL="514350" indent="-514350"/>
            <a:r>
              <a:rPr lang="en-US" sz="3300" dirty="0" smtClean="0"/>
              <a:t>Cardinals elected a new pope, now there were three…</a:t>
            </a:r>
          </a:p>
          <a:p>
            <a:pPr marL="514350" indent="-514350"/>
            <a:r>
              <a:rPr lang="en-US" sz="3300" dirty="0" smtClean="0"/>
              <a:t>Holy Roman Emperor convened a new council, deposed all three, and elected a new one (Martin V) </a:t>
            </a:r>
            <a:endParaRPr lang="en-US" sz="3300" dirty="0"/>
          </a:p>
          <a:p>
            <a:pPr marL="514350" indent="-514350"/>
            <a:r>
              <a:rPr lang="en-US" sz="3300" dirty="0" smtClean="0"/>
              <a:t>“</a:t>
            </a:r>
            <a:r>
              <a:rPr lang="en-US" sz="3300" dirty="0" err="1" smtClean="0"/>
              <a:t>Conciliar</a:t>
            </a:r>
            <a:r>
              <a:rPr lang="en-US" sz="3300" dirty="0" smtClean="0"/>
              <a:t> Movement” tried to control papal action using a representative assembly (Council of Basel)</a:t>
            </a:r>
          </a:p>
          <a:p>
            <a:pPr marL="514350" indent="-514350"/>
            <a:r>
              <a:rPr lang="en-US" sz="3300" dirty="0" smtClean="0"/>
              <a:t>All of this further </a:t>
            </a:r>
            <a:r>
              <a:rPr lang="en-US" sz="3300" dirty="0"/>
              <a:t>hurt prestige of church </a:t>
            </a:r>
            <a:r>
              <a:rPr lang="en-US" sz="3300" dirty="0" smtClean="0"/>
              <a:t>and promoted secular national power </a:t>
            </a:r>
            <a:endParaRPr lang="en-US" sz="3300" dirty="0"/>
          </a:p>
          <a:p>
            <a:pPr>
              <a:buNone/>
            </a:pP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85800"/>
            <a:ext cx="8229600" cy="639763"/>
          </a:xfrm>
        </p:spPr>
        <p:txBody>
          <a:bodyPr>
            <a:normAutofit fontScale="90000"/>
          </a:bodyPr>
          <a:lstStyle/>
          <a:p>
            <a:r>
              <a:rPr lang="en-US" b="1" u="sng" dirty="0" smtClean="0"/>
              <a:t>Life in Later Middle Ages </a:t>
            </a:r>
            <a:br>
              <a:rPr lang="en-US" b="1" u="sng" dirty="0" smtClean="0"/>
            </a:br>
            <a:endParaRPr lang="en-US" b="1" u="sng" dirty="0"/>
          </a:p>
        </p:txBody>
      </p:sp>
      <p:sp>
        <p:nvSpPr>
          <p:cNvPr id="3" name="Content Placeholder 2"/>
          <p:cNvSpPr>
            <a:spLocks noGrp="1"/>
          </p:cNvSpPr>
          <p:nvPr>
            <p:ph idx="4294967295"/>
          </p:nvPr>
        </p:nvSpPr>
        <p:spPr>
          <a:xfrm>
            <a:off x="0" y="1219200"/>
            <a:ext cx="8229600" cy="4906963"/>
          </a:xfrm>
        </p:spPr>
        <p:txBody>
          <a:bodyPr>
            <a:normAutofit fontScale="92500" lnSpcReduction="10000"/>
          </a:bodyPr>
          <a:lstStyle/>
          <a:p>
            <a:pPr marL="514350" indent="-514350">
              <a:buAutoNum type="alphaUcPeriod"/>
            </a:pPr>
            <a:r>
              <a:rPr lang="en-US" u="sng" dirty="0" smtClean="0"/>
              <a:t>Family Life </a:t>
            </a:r>
          </a:p>
          <a:p>
            <a:pPr marL="514350" indent="-514350">
              <a:buNone/>
            </a:pPr>
            <a:endParaRPr lang="en-US" dirty="0"/>
          </a:p>
          <a:p>
            <a:r>
              <a:rPr lang="en-US" dirty="0" smtClean="0"/>
              <a:t>Marriage</a:t>
            </a:r>
            <a:r>
              <a:rPr lang="en-US" dirty="0"/>
              <a:t>: avg. age for men = mid-20s; women = 16-18 </a:t>
            </a:r>
          </a:p>
          <a:p>
            <a:r>
              <a:rPr lang="en-US" dirty="0" smtClean="0"/>
              <a:t>Divorce </a:t>
            </a:r>
            <a:r>
              <a:rPr lang="en-US" dirty="0"/>
              <a:t>was unheard of in </a:t>
            </a:r>
            <a:r>
              <a:rPr lang="en-US" dirty="0" smtClean="0"/>
              <a:t>most countries </a:t>
            </a:r>
            <a:endParaRPr lang="en-US" dirty="0"/>
          </a:p>
          <a:p>
            <a:r>
              <a:rPr lang="en-US" dirty="0" smtClean="0"/>
              <a:t>Economic </a:t>
            </a:r>
            <a:r>
              <a:rPr lang="en-US" dirty="0"/>
              <a:t>reasons were most important for marriage (love not paramount until the 18th-19th centuries</a:t>
            </a:r>
            <a:r>
              <a:rPr lang="en-US" dirty="0" smtClean="0"/>
              <a:t>)</a:t>
            </a:r>
          </a:p>
          <a:p>
            <a:r>
              <a:rPr lang="en-US" dirty="0" smtClean="0"/>
              <a:t>Women were subject to men, but could hold powerful positions in church and politics.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248400"/>
          </a:xfrm>
        </p:spPr>
        <p:txBody>
          <a:bodyPr>
            <a:normAutofit lnSpcReduction="10000"/>
          </a:bodyPr>
          <a:lstStyle/>
          <a:p>
            <a:pPr>
              <a:buNone/>
            </a:pPr>
            <a:r>
              <a:rPr lang="en-US" dirty="0" smtClean="0"/>
              <a:t>B. </a:t>
            </a:r>
            <a:r>
              <a:rPr lang="en-US" u="sng" dirty="0" smtClean="0"/>
              <a:t>Work</a:t>
            </a:r>
            <a:r>
              <a:rPr lang="en-US" dirty="0" smtClean="0"/>
              <a:t> </a:t>
            </a:r>
          </a:p>
          <a:p>
            <a:pPr>
              <a:buNone/>
            </a:pPr>
            <a:endParaRPr lang="en-US" dirty="0" smtClean="0"/>
          </a:p>
          <a:p>
            <a:r>
              <a:rPr lang="en-US" dirty="0" smtClean="0"/>
              <a:t>Majority still involved in subsistence agriculture</a:t>
            </a:r>
          </a:p>
          <a:p>
            <a:r>
              <a:rPr lang="en-US" dirty="0" smtClean="0"/>
              <a:t>Serfdom reduced in many areas, more free men (Black Death) 	</a:t>
            </a:r>
          </a:p>
          <a:p>
            <a:r>
              <a:rPr lang="en-US" dirty="0" smtClean="0"/>
              <a:t>Agricultural cycles and church ritual closely linked </a:t>
            </a:r>
          </a:p>
          <a:p>
            <a:r>
              <a:rPr lang="en-US" dirty="0" smtClean="0"/>
              <a:t>Small % of men were artisans in towns; protected by guilds</a:t>
            </a:r>
          </a:p>
          <a:p>
            <a:r>
              <a:rPr lang="en-US" dirty="0" smtClean="0"/>
              <a:t>Women ran households and performed chores.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10-alimenti,uova,Taccuino Sanitatis, Casanatense 4182..jpg">
            <a:hlinkClick r:id="rId2"/>
          </p:cNvPr>
          <p:cNvPicPr>
            <a:picLocks noGrp="1"/>
          </p:cNvPicPr>
          <p:nvPr>
            <p:ph idx="4294967295"/>
          </p:nvPr>
        </p:nvPicPr>
        <p:blipFill>
          <a:blip r:embed="rId3" cstate="print"/>
          <a:srcRect/>
          <a:stretch>
            <a:fillRect/>
          </a:stretch>
        </p:blipFill>
        <p:spPr bwMode="auto">
          <a:xfrm>
            <a:off x="6096000" y="3833813"/>
            <a:ext cx="3048000" cy="3024187"/>
          </a:xfrm>
          <a:prstGeom prst="rect">
            <a:avLst/>
          </a:prstGeom>
          <a:noFill/>
          <a:ln w="9525">
            <a:noFill/>
            <a:miter lim="800000"/>
            <a:headEnd/>
            <a:tailEnd/>
          </a:ln>
        </p:spPr>
      </p:pic>
      <p:sp>
        <p:nvSpPr>
          <p:cNvPr id="2049" name="Rectangle 1"/>
          <p:cNvSpPr>
            <a:spLocks noChangeArrowheads="1"/>
          </p:cNvSpPr>
          <p:nvPr/>
        </p:nvSpPr>
        <p:spPr bwMode="auto">
          <a:xfrm>
            <a:off x="0" y="15240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"Burdened with children and landlords' rent;</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they can put aside from what they make spinning they spend on housing,</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Also on milk and meal to make porridge with</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sate their children who cry out for food</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they themselves also suffer much hunger,</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woe in wintertime, and waking up nights</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rise on the bedside to rock the cradle,</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Also to card and comb wool, to patch and to wash,</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rub flax and reel yarn and to peel rushes</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That it is pity to describe or show in rhyme</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woe of these women who live in huts”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rmAutofit lnSpcReduction="10000"/>
          </a:bodyPr>
          <a:lstStyle/>
          <a:p>
            <a:pPr>
              <a:buNone/>
            </a:pPr>
            <a:r>
              <a:rPr lang="en-US" dirty="0" smtClean="0"/>
              <a:t>C. </a:t>
            </a:r>
            <a:r>
              <a:rPr lang="en-US" u="sng" dirty="0" smtClean="0"/>
              <a:t>Recreation</a:t>
            </a:r>
          </a:p>
          <a:p>
            <a:pPr>
              <a:buNone/>
            </a:pPr>
            <a:r>
              <a:rPr lang="en-US" dirty="0" smtClean="0"/>
              <a:t> </a:t>
            </a:r>
            <a:endParaRPr lang="en-US" dirty="0"/>
          </a:p>
          <a:p>
            <a:r>
              <a:rPr lang="en-US" dirty="0" smtClean="0"/>
              <a:t>Aristocracy </a:t>
            </a:r>
            <a:r>
              <a:rPr lang="en-US" dirty="0"/>
              <a:t>– jousting tournaments </a:t>
            </a:r>
          </a:p>
          <a:p>
            <a:r>
              <a:rPr lang="en-US" dirty="0"/>
              <a:t>C</a:t>
            </a:r>
            <a:r>
              <a:rPr lang="en-US" dirty="0" smtClean="0"/>
              <a:t>ommon </a:t>
            </a:r>
            <a:r>
              <a:rPr lang="en-US" dirty="0"/>
              <a:t>people—archery, wrestling, bull-baiting, </a:t>
            </a:r>
            <a:r>
              <a:rPr lang="en-US" dirty="0" smtClean="0"/>
              <a:t>bear-baiting</a:t>
            </a:r>
            <a:r>
              <a:rPr lang="en-US" dirty="0"/>
              <a:t>; alcoholism </a:t>
            </a:r>
            <a:r>
              <a:rPr lang="en-US" dirty="0" smtClean="0"/>
              <a:t>rampant</a:t>
            </a:r>
          </a:p>
          <a:p>
            <a:endParaRPr lang="en-US" dirty="0"/>
          </a:p>
          <a:p>
            <a:pPr>
              <a:buNone/>
            </a:pPr>
            <a:endParaRPr lang="en-US" dirty="0" smtClean="0"/>
          </a:p>
          <a:p>
            <a:pPr>
              <a:buNone/>
            </a:pPr>
            <a:endParaRPr lang="en-US" dirty="0"/>
          </a:p>
          <a:p>
            <a:pPr>
              <a:buNone/>
            </a:pPr>
            <a:endParaRPr lang="en-US" dirty="0" smtClean="0"/>
          </a:p>
          <a:p>
            <a:r>
              <a:rPr lang="en-US" dirty="0" smtClean="0"/>
              <a:t>Strictly regulated forms of dress and action </a:t>
            </a:r>
            <a:r>
              <a:rPr lang="en-US" dirty="0"/>
              <a:t>	</a:t>
            </a:r>
          </a:p>
          <a:p>
            <a:endParaRPr lang="en-US" dirty="0"/>
          </a:p>
        </p:txBody>
      </p:sp>
      <p:pic>
        <p:nvPicPr>
          <p:cNvPr id="4" name="Picture 3" descr="http://animalvoicesradio.files.wordpress.com/2010/05/bear_baiting.jpg"/>
          <p:cNvPicPr/>
          <p:nvPr/>
        </p:nvPicPr>
        <p:blipFill>
          <a:blip r:embed="rId2" cstate="print"/>
          <a:srcRect/>
          <a:stretch>
            <a:fillRect/>
          </a:stretch>
        </p:blipFill>
        <p:spPr bwMode="auto">
          <a:xfrm>
            <a:off x="2971800" y="2819400"/>
            <a:ext cx="287655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Black Death</a:t>
            </a:r>
            <a:endParaRPr lang="en-US" b="1" u="sng"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The bubonic plague struck at a weakened Europe already suffering from disease, lack of hygiene, overpopulation and crop failure.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rmAutofit fontScale="85000" lnSpcReduction="20000"/>
          </a:bodyPr>
          <a:lstStyle/>
          <a:p>
            <a:pPr>
              <a:buNone/>
            </a:pPr>
            <a:r>
              <a:rPr lang="en-US" dirty="0" smtClean="0"/>
              <a:t>D. </a:t>
            </a:r>
            <a:r>
              <a:rPr lang="en-US" u="sng" dirty="0" smtClean="0"/>
              <a:t>Modes of Thought</a:t>
            </a:r>
          </a:p>
          <a:p>
            <a:pPr>
              <a:buNone/>
            </a:pPr>
            <a:endParaRPr lang="en-US" dirty="0"/>
          </a:p>
          <a:p>
            <a:pPr>
              <a:buNone/>
            </a:pPr>
            <a:r>
              <a:rPr lang="en-US" b="1" dirty="0"/>
              <a:t>Scholasticism: Thomas Aquinas (1224-1274) </a:t>
            </a:r>
          </a:p>
          <a:p>
            <a:endParaRPr lang="en-US" dirty="0"/>
          </a:p>
          <a:p>
            <a:pPr>
              <a:spcBef>
                <a:spcPts val="0"/>
              </a:spcBef>
            </a:pPr>
            <a:r>
              <a:rPr lang="en-US" dirty="0" smtClean="0"/>
              <a:t>Scholasticism </a:t>
            </a:r>
            <a:r>
              <a:rPr lang="en-US" dirty="0"/>
              <a:t>became the cornerstone of late-medieval philosophy </a:t>
            </a:r>
          </a:p>
          <a:p>
            <a:pPr>
              <a:spcBef>
                <a:spcPts val="0"/>
              </a:spcBef>
            </a:pPr>
            <a:r>
              <a:rPr lang="en-US" dirty="0" smtClean="0"/>
              <a:t>Aquinas </a:t>
            </a:r>
            <a:r>
              <a:rPr lang="en-US" dirty="0"/>
              <a:t>attempted to reconcile faith and reason by using logic to support Christian doctrine </a:t>
            </a:r>
          </a:p>
          <a:p>
            <a:pPr>
              <a:spcBef>
                <a:spcPts val="0"/>
              </a:spcBef>
            </a:pPr>
            <a:r>
              <a:rPr lang="en-US" dirty="0" smtClean="0"/>
              <a:t>Sought </a:t>
            </a:r>
            <a:r>
              <a:rPr lang="en-US" dirty="0"/>
              <a:t>to reconcile Aristotle’s scientific ideas with </a:t>
            </a:r>
            <a:r>
              <a:rPr lang="en-US" dirty="0" smtClean="0"/>
              <a:t>Christianity</a:t>
            </a:r>
          </a:p>
          <a:p>
            <a:pPr>
              <a:spcBef>
                <a:spcPts val="0"/>
              </a:spcBef>
            </a:pPr>
            <a:r>
              <a:rPr lang="en-US" dirty="0" smtClean="0"/>
              <a:t>Truth exists in works of the greats, study them, don’t question them </a:t>
            </a:r>
            <a:endParaRPr lang="en-US" dirty="0"/>
          </a:p>
          <a:p>
            <a:pPr>
              <a:spcBef>
                <a:spcPts val="0"/>
              </a:spcBef>
            </a:pPr>
            <a:r>
              <a:rPr lang="en-US" dirty="0" smtClean="0"/>
              <a:t>Scholasticism </a:t>
            </a:r>
            <a:r>
              <a:rPr lang="en-US" dirty="0"/>
              <a:t>dominated Catholic philosophy for centuries </a:t>
            </a:r>
          </a:p>
          <a:p>
            <a:pPr>
              <a:spcBef>
                <a:spcPts val="0"/>
              </a:spcBef>
            </a:pPr>
            <a:r>
              <a:rPr lang="en-US" dirty="0" smtClean="0"/>
              <a:t>Challenged </a:t>
            </a:r>
            <a:r>
              <a:rPr lang="en-US" dirty="0"/>
              <a:t>severely by Renaissance humanists in the </a:t>
            </a:r>
            <a:r>
              <a:rPr lang="en-US" dirty="0" smtClean="0"/>
              <a:t>later centuries </a:t>
            </a:r>
            <a:r>
              <a:rPr lang="en-US" dirty="0"/>
              <a:t>	</a:t>
            </a:r>
          </a:p>
          <a:p>
            <a:endParaRPr lang="en-US" dirty="0"/>
          </a:p>
        </p:txBody>
      </p:sp>
      <p:pic>
        <p:nvPicPr>
          <p:cNvPr id="4" name="il_fi" descr="http://www.philosophybasics.com/photos/aquinas.jpg"/>
          <p:cNvPicPr/>
          <p:nvPr/>
        </p:nvPicPr>
        <p:blipFill>
          <a:blip r:embed="rId2" cstate="print"/>
          <a:srcRect/>
          <a:stretch>
            <a:fillRect/>
          </a:stretch>
        </p:blipFill>
        <p:spPr bwMode="auto">
          <a:xfrm>
            <a:off x="7086600" y="228600"/>
            <a:ext cx="1271588"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3160713" cy="1238250"/>
          </a:xfrm>
        </p:spPr>
        <p:txBody>
          <a:bodyPr>
            <a:noAutofit/>
          </a:bodyPr>
          <a:lstStyle/>
          <a:p>
            <a:r>
              <a:rPr lang="en-US" sz="3200" dirty="0" smtClean="0"/>
              <a:t>The plague doctor's costume</a:t>
            </a:r>
            <a:endParaRPr lang="en-US" sz="3200" dirty="0"/>
          </a:p>
        </p:txBody>
      </p:sp>
      <p:pic>
        <p:nvPicPr>
          <p:cNvPr id="4" name="Picture 2"/>
          <p:cNvPicPr>
            <a:picLocks noGrp="1" noChangeAspect="1" noChangeArrowheads="1"/>
          </p:cNvPicPr>
          <p:nvPr>
            <p:ph idx="1"/>
          </p:nvPr>
        </p:nvPicPr>
        <p:blipFill>
          <a:blip r:embed="rId2" cstate="print"/>
          <a:stretch>
            <a:fillRect/>
          </a:stretch>
        </p:blipFill>
        <p:spPr bwMode="auto">
          <a:xfrm>
            <a:off x="3657600" y="125762"/>
            <a:ext cx="5029200" cy="6048407"/>
          </a:xfrm>
          <a:prstGeom prst="rect">
            <a:avLst/>
          </a:prstGeom>
          <a:noFill/>
          <a:ln w="9525">
            <a:noFill/>
            <a:miter lim="800000"/>
            <a:headEnd/>
            <a:tailEnd/>
          </a:ln>
        </p:spPr>
      </p:pic>
      <p:sp>
        <p:nvSpPr>
          <p:cNvPr id="6" name="Text Placeholder 5"/>
          <p:cNvSpPr>
            <a:spLocks noGrp="1"/>
          </p:cNvSpPr>
          <p:nvPr>
            <p:ph type="body" sz="half" idx="2"/>
          </p:nvPr>
        </p:nvSpPr>
        <p:spPr>
          <a:xfrm>
            <a:off x="457200" y="1828800"/>
            <a:ext cx="3008313" cy="4691063"/>
          </a:xfrm>
        </p:spPr>
        <p:txBody>
          <a:bodyPr>
            <a:normAutofit/>
          </a:bodyPr>
          <a:lstStyle/>
          <a:p>
            <a:r>
              <a:rPr lang="en-US" sz="2000" dirty="0" smtClean="0"/>
              <a:t>The </a:t>
            </a:r>
            <a:r>
              <a:rPr lang="en-US" sz="2000" b="1" dirty="0" smtClean="0"/>
              <a:t>plague doctor's costume</a:t>
            </a:r>
            <a:r>
              <a:rPr lang="en-US" sz="2000" dirty="0" smtClean="0"/>
              <a:t> was the clothing worn by a plague doctor to protect him from airborne diseases. The costume consisted of an ankle length overcoat and a bird-like beak mask often filled with sweet or strong smelling substances (commonly lavender), along with gloves, boots, a brim hat and an outer over-clothing garment</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39762"/>
          </a:xfrm>
        </p:spPr>
        <p:txBody>
          <a:bodyPr>
            <a:normAutofit fontScale="90000"/>
          </a:bodyPr>
          <a:lstStyle/>
          <a:p>
            <a:pPr algn="l"/>
            <a:r>
              <a:rPr lang="en-US" u="sng" dirty="0" smtClean="0"/>
              <a:t>Social and Economic Consequences</a:t>
            </a:r>
            <a:br>
              <a:rPr lang="en-US" u="sng" dirty="0" smtClean="0"/>
            </a:br>
            <a:endParaRPr lang="en-US" u="sng" dirty="0"/>
          </a:p>
        </p:txBody>
      </p:sp>
      <p:sp>
        <p:nvSpPr>
          <p:cNvPr id="3" name="Content Placeholder 2"/>
          <p:cNvSpPr>
            <a:spLocks noGrp="1"/>
          </p:cNvSpPr>
          <p:nvPr>
            <p:ph idx="1"/>
          </p:nvPr>
        </p:nvSpPr>
        <p:spPr>
          <a:xfrm>
            <a:off x="457200" y="838200"/>
            <a:ext cx="8229600" cy="5486400"/>
          </a:xfrm>
        </p:spPr>
        <p:txBody>
          <a:bodyPr>
            <a:normAutofit fontScale="92500" lnSpcReduction="20000"/>
          </a:bodyPr>
          <a:lstStyle/>
          <a:p>
            <a:pPr>
              <a:buFontTx/>
              <a:buChar char="-"/>
            </a:pPr>
            <a:r>
              <a:rPr lang="en-US" dirty="0" smtClean="0"/>
              <a:t>Isolation weakened social bonds</a:t>
            </a:r>
          </a:p>
          <a:p>
            <a:pPr>
              <a:buFontTx/>
              <a:buChar char="-"/>
            </a:pPr>
            <a:r>
              <a:rPr lang="en-US" dirty="0" smtClean="0"/>
              <a:t>Economy initially suffered significantly, but soon adjusted</a:t>
            </a:r>
            <a:endParaRPr lang="en-US" dirty="0"/>
          </a:p>
          <a:p>
            <a:pPr>
              <a:buFontTx/>
              <a:buChar char="-"/>
            </a:pPr>
            <a:r>
              <a:rPr lang="en-US" dirty="0" smtClean="0"/>
              <a:t>Higher wages for workers, especially artisans</a:t>
            </a:r>
          </a:p>
          <a:p>
            <a:pPr>
              <a:buFontTx/>
              <a:buChar char="-"/>
            </a:pPr>
            <a:r>
              <a:rPr lang="en-US" dirty="0" smtClean="0"/>
              <a:t>Movement to cities</a:t>
            </a:r>
          </a:p>
          <a:p>
            <a:pPr>
              <a:buFontTx/>
              <a:buChar char="-"/>
            </a:pPr>
            <a:r>
              <a:rPr lang="en-US" dirty="0" smtClean="0"/>
              <a:t>Lower agricultural prices</a:t>
            </a:r>
          </a:p>
          <a:p>
            <a:pPr>
              <a:buFontTx/>
              <a:buChar char="-"/>
            </a:pPr>
            <a:r>
              <a:rPr lang="en-US" dirty="0" smtClean="0"/>
              <a:t>Weakened the power of wealthy landowners: </a:t>
            </a:r>
            <a:r>
              <a:rPr lang="en-US" dirty="0"/>
              <a:t>r</a:t>
            </a:r>
            <a:r>
              <a:rPr lang="en-US" dirty="0" smtClean="0"/>
              <a:t>esponded with laws restricting wages, </a:t>
            </a:r>
            <a:r>
              <a:rPr lang="en-US" dirty="0"/>
              <a:t>f</a:t>
            </a:r>
            <a:r>
              <a:rPr lang="en-US" dirty="0" smtClean="0"/>
              <a:t>irst movements to “enclose” common fields (wool), led to peasant revolts.</a:t>
            </a:r>
          </a:p>
          <a:p>
            <a:pPr>
              <a:buFontTx/>
              <a:buChar char="-"/>
            </a:pPr>
            <a:r>
              <a:rPr lang="en-US" dirty="0" smtClean="0"/>
              <a:t>Cities and skilled industries thrived, especially guilds</a:t>
            </a:r>
          </a:p>
          <a:p>
            <a:pPr>
              <a:buFontTx/>
              <a:buChar char="-"/>
            </a:pPr>
            <a:endParaRPr lang="en-US" dirty="0"/>
          </a:p>
          <a:p>
            <a:pPr>
              <a:buFontTx/>
              <a:buChar char="-"/>
            </a:pPr>
            <a:endParaRPr lang="en-US" dirty="0" smtClean="0"/>
          </a:p>
          <a:p>
            <a:pPr>
              <a:buNone/>
            </a:pPr>
            <a:endParaRPr lang="en-US" dirty="0"/>
          </a:p>
          <a:p>
            <a:pPr>
              <a:buNone/>
            </a:pPr>
            <a:endParaRPr lang="en-US" dirty="0"/>
          </a:p>
          <a:p>
            <a:pPr>
              <a:buNone/>
            </a:pPr>
            <a:endParaRPr lang="en-US" dirty="0"/>
          </a:p>
          <a:p>
            <a:pPr>
              <a:buNone/>
            </a:pPr>
            <a:endParaRPr lang="en-US" dirty="0"/>
          </a:p>
          <a:p>
            <a:endParaRPr lang="en-US" dirty="0"/>
          </a:p>
          <a:p>
            <a:pPr>
              <a:buNone/>
            </a:pPr>
            <a:endParaRPr lang="en-US" dirty="0"/>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248400"/>
          </a:xfrm>
        </p:spPr>
        <p:txBody>
          <a:bodyPr>
            <a:normAutofit fontScale="77500" lnSpcReduction="20000"/>
          </a:bodyPr>
          <a:lstStyle/>
          <a:p>
            <a:pPr>
              <a:buFontTx/>
              <a:buChar char="-"/>
            </a:pPr>
            <a:r>
              <a:rPr lang="en-US" dirty="0" smtClean="0"/>
              <a:t>Best of the clergy died (staying behind to help the sick)</a:t>
            </a:r>
          </a:p>
          <a:p>
            <a:pPr>
              <a:buFontTx/>
              <a:buChar char="-"/>
            </a:pPr>
            <a:r>
              <a:rPr lang="en-US" dirty="0" smtClean="0"/>
              <a:t>Jews were often blamed for the plague and persecuted </a:t>
            </a:r>
          </a:p>
          <a:p>
            <a:pPr>
              <a:buFontTx/>
              <a:buChar char="-"/>
            </a:pPr>
            <a:endParaRPr lang="en-US" dirty="0"/>
          </a:p>
          <a:p>
            <a:pPr>
              <a:buFontTx/>
              <a:buChar char="-"/>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FontTx/>
              <a:buChar char="-"/>
            </a:pPr>
            <a:r>
              <a:rPr lang="en-US" dirty="0" smtClean="0"/>
              <a:t>Flagellants – ritualistically beat themselves in public believing penance would bring divine intervention</a:t>
            </a:r>
          </a:p>
          <a:p>
            <a:pPr>
              <a:buFontTx/>
              <a:buChar char="-"/>
            </a:pPr>
            <a:r>
              <a:rPr lang="en-US" dirty="0" smtClean="0"/>
              <a:t>Kings used weakness to promote centralization of power and a “national” agenda</a:t>
            </a:r>
          </a:p>
          <a:p>
            <a:pPr>
              <a:buFontTx/>
              <a:buChar char="-"/>
            </a:pPr>
            <a:r>
              <a:rPr lang="en-US" dirty="0" smtClean="0"/>
              <a:t>Population did not reach pre-plague level until the mid-16th century</a:t>
            </a:r>
          </a:p>
          <a:p>
            <a:pPr>
              <a:buFontTx/>
              <a:buChar char="-"/>
            </a:pPr>
            <a:r>
              <a:rPr lang="en-US" dirty="0" smtClean="0"/>
              <a:t>Literature and art reflected pessimism and obsession with universality of death. (</a:t>
            </a:r>
            <a:r>
              <a:rPr lang="en-US" i="1" dirty="0" err="1"/>
              <a:t>D</a:t>
            </a:r>
            <a:r>
              <a:rPr lang="en-US" i="1" dirty="0" err="1" smtClean="0"/>
              <a:t>anse</a:t>
            </a:r>
            <a:r>
              <a:rPr lang="en-US" i="1" dirty="0" smtClean="0"/>
              <a:t> Macabre</a:t>
            </a:r>
            <a:r>
              <a:rPr lang="en-US" dirty="0" smtClean="0"/>
              <a:t>)  </a:t>
            </a:r>
          </a:p>
          <a:p>
            <a:pPr>
              <a:buNone/>
            </a:pPr>
            <a:endParaRPr lang="en-US" dirty="0"/>
          </a:p>
        </p:txBody>
      </p:sp>
      <p:pic>
        <p:nvPicPr>
          <p:cNvPr id="5" name="BLOGGER_PHOTO_ID_5241613081042642258" descr="http://1.bp.blogspot.com/_RwjHJM_QQRA/SL3zU3GWZVI/AAAAAAAAAtw/9tZtS4jUJHs/s400/Burning_Jews+-wake+of+the+Black+Death+Some+Christians+targeted+various+groups+such+as+Jews.JPG"/>
          <p:cNvPicPr/>
          <p:nvPr/>
        </p:nvPicPr>
        <p:blipFill>
          <a:blip r:embed="rId2" cstate="print"/>
          <a:srcRect/>
          <a:stretch>
            <a:fillRect/>
          </a:stretch>
        </p:blipFill>
        <p:spPr bwMode="auto">
          <a:xfrm>
            <a:off x="1981200" y="1219200"/>
            <a:ext cx="44958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le:Holbein-death.png">
            <a:hlinkClick r:id="rId2"/>
          </p:cNvPr>
          <p:cNvPicPr>
            <a:picLocks noGrp="1"/>
          </p:cNvPicPr>
          <p:nvPr>
            <p:ph idx="1"/>
          </p:nvPr>
        </p:nvPicPr>
        <p:blipFill>
          <a:blip r:embed="rId3" cstate="print"/>
          <a:srcRect/>
          <a:stretch>
            <a:fillRect/>
          </a:stretch>
        </p:blipFill>
        <p:spPr bwMode="auto">
          <a:xfrm>
            <a:off x="762000" y="381000"/>
            <a:ext cx="7692642" cy="4953000"/>
          </a:xfrm>
          <a:prstGeom prst="rect">
            <a:avLst/>
          </a:prstGeom>
          <a:noFill/>
          <a:ln w="9525">
            <a:noFill/>
            <a:miter lim="800000"/>
            <a:headEnd/>
            <a:tailEnd/>
          </a:ln>
        </p:spPr>
      </p:pic>
      <p:sp>
        <p:nvSpPr>
          <p:cNvPr id="5" name="Rectangle 4"/>
          <p:cNvSpPr/>
          <p:nvPr/>
        </p:nvSpPr>
        <p:spPr>
          <a:xfrm>
            <a:off x="0" y="5791200"/>
            <a:ext cx="9296400" cy="646331"/>
          </a:xfrm>
          <a:prstGeom prst="rect">
            <a:avLst/>
          </a:prstGeom>
        </p:spPr>
        <p:txBody>
          <a:bodyPr wrap="square">
            <a:spAutoFit/>
          </a:bodyPr>
          <a:lstStyle/>
          <a:p>
            <a:r>
              <a:rPr lang="en-US" dirty="0" smtClean="0">
                <a:hlinkClick r:id="rId4"/>
              </a:rPr>
              <a:t>http://upload.wikimedia.org/wikipedia/commons/5/58/Bernt_Notke_Danse_Macabre.jpg</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The Hundred Years War (1337-1453 CE)</a:t>
            </a:r>
            <a:endParaRPr lang="en-US" sz="3600" b="1" u="sng"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First war of the newly centralized, national monarchies.</a:t>
            </a:r>
          </a:p>
          <a:p>
            <a:r>
              <a:rPr lang="en-US" dirty="0" smtClean="0"/>
              <a:t>England and France bitter rivals in close proximity. Fought over:</a:t>
            </a:r>
          </a:p>
          <a:p>
            <a:pPr>
              <a:buNone/>
            </a:pPr>
            <a:endParaRPr lang="en-US" dirty="0" smtClean="0"/>
          </a:p>
          <a:p>
            <a:pPr marL="514350" indent="-514350">
              <a:buAutoNum type="alphaLcPeriod"/>
            </a:pPr>
            <a:r>
              <a:rPr lang="en-US" dirty="0" smtClean="0"/>
              <a:t>English titles to French lands</a:t>
            </a:r>
          </a:p>
          <a:p>
            <a:pPr marL="514350" indent="-514350">
              <a:buAutoNum type="alphaLcPeriod"/>
            </a:pPr>
            <a:r>
              <a:rPr lang="en-US" dirty="0" smtClean="0"/>
              <a:t>Control of Flanders (the land)</a:t>
            </a:r>
          </a:p>
          <a:p>
            <a:pPr marL="514350" indent="-514350">
              <a:buNone/>
            </a:pPr>
            <a:endParaRPr lang="en-US" dirty="0" smtClean="0"/>
          </a:p>
          <a:p>
            <a:pPr>
              <a:buNone/>
            </a:pPr>
            <a:r>
              <a:rPr lang="en-US" dirty="0" smtClean="0"/>
              <a:t> </a:t>
            </a:r>
          </a:p>
          <a:p>
            <a:pPr>
              <a:buNone/>
            </a:pPr>
            <a:endParaRPr lang="en-US" dirty="0" smtClean="0"/>
          </a:p>
          <a:p>
            <a:endParaRPr lang="en-US" dirty="0"/>
          </a:p>
        </p:txBody>
      </p:sp>
      <p:pic>
        <p:nvPicPr>
          <p:cNvPr id="5" name="IFid1" descr="ned-flanders">
            <a:hlinkClick r:id="rId2" tooltip="ned-flanders"/>
          </p:cNvPr>
          <p:cNvPicPr/>
          <p:nvPr/>
        </p:nvPicPr>
        <p:blipFill>
          <a:blip r:embed="rId3" cstate="print"/>
          <a:srcRect/>
          <a:stretch>
            <a:fillRect/>
          </a:stretch>
        </p:blipFill>
        <p:spPr bwMode="auto">
          <a:xfrm>
            <a:off x="6400800" y="4191000"/>
            <a:ext cx="205740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umn.edu/courses/hist3613/calendar/art/images/Hundred%20Years'%20War%20Map.jpg"/>
          <p:cNvPicPr>
            <a:picLocks noChangeAspect="1" noChangeArrowheads="1"/>
          </p:cNvPicPr>
          <p:nvPr/>
        </p:nvPicPr>
        <p:blipFill>
          <a:blip r:embed="rId2" cstate="print"/>
          <a:srcRect/>
          <a:stretch>
            <a:fillRect/>
          </a:stretch>
        </p:blipFill>
        <p:spPr bwMode="auto">
          <a:xfrm>
            <a:off x="1981200" y="19050"/>
            <a:ext cx="5090256" cy="68389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1110</Words>
  <Application>Microsoft Office PowerPoint</Application>
  <PresentationFormat>On-screen Show (4:3)</PresentationFormat>
  <Paragraphs>177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Lecture 2   The Late Middle Ages:1300-1450 Crisis and Conflict </vt:lpstr>
      <vt:lpstr>PowerPoint Presentation</vt:lpstr>
      <vt:lpstr>The Black Death</vt:lpstr>
      <vt:lpstr>The plague doctor's costume</vt:lpstr>
      <vt:lpstr>Social and Economic Consequences </vt:lpstr>
      <vt:lpstr>PowerPoint Presentation</vt:lpstr>
      <vt:lpstr>PowerPoint Presentation</vt:lpstr>
      <vt:lpstr>The Hundred Years War (1337-1453 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Birth of Modern Warfare</vt:lpstr>
      <vt:lpstr>PowerPoint Presentation</vt:lpstr>
      <vt:lpstr>PowerPoint Presentation</vt:lpstr>
      <vt:lpstr>The Breakdown of the Church</vt:lpstr>
      <vt:lpstr>PowerPoint Presentation</vt:lpstr>
      <vt:lpstr>PowerPoint Presentation</vt:lpstr>
      <vt:lpstr>PowerPoint Presentation</vt:lpstr>
      <vt:lpstr>PowerPoint Presentation</vt:lpstr>
      <vt:lpstr>PowerPoint Presentation</vt:lpstr>
      <vt:lpstr>PowerPoint Presentation</vt:lpstr>
      <vt:lpstr>Life in Later Middle Ages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 Middle Ages:1300-1450 Crisis and Conflict</dc:title>
  <dc:creator>Simon</dc:creator>
  <cp:lastModifiedBy>Noor Khan</cp:lastModifiedBy>
  <cp:revision>47</cp:revision>
  <dcterms:created xsi:type="dcterms:W3CDTF">2012-09-01T19:44:45Z</dcterms:created>
  <dcterms:modified xsi:type="dcterms:W3CDTF">2015-06-22T21:48:45Z</dcterms:modified>
</cp:coreProperties>
</file>