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6" r:id="rId16"/>
    <p:sldId id="270" r:id="rId17"/>
    <p:sldId id="271" r:id="rId18"/>
    <p:sldId id="272" r:id="rId19"/>
    <p:sldId id="273" r:id="rId20"/>
    <p:sldId id="274" r:id="rId21"/>
    <p:sldId id="275" r:id="rId22"/>
    <p:sldId id="287" r:id="rId23"/>
    <p:sldId id="278" r:id="rId24"/>
    <p:sldId id="279" r:id="rId25"/>
    <p:sldId id="288" r:id="rId26"/>
    <p:sldId id="281" r:id="rId27"/>
    <p:sldId id="280" r:id="rId28"/>
    <p:sldId id="282" r:id="rId29"/>
    <p:sldId id="283" r:id="rId30"/>
    <p:sldId id="284" r:id="rId31"/>
    <p:sldId id="286" r:id="rId32"/>
    <p:sldId id="289" r:id="rId33"/>
    <p:sldId id="285" r:id="rId34"/>
    <p:sldId id="290" r:id="rId35"/>
    <p:sldId id="277" r:id="rId36"/>
    <p:sldId id="291" r:id="rId37"/>
    <p:sldId id="293" r:id="rId38"/>
    <p:sldId id="294" r:id="rId39"/>
    <p:sldId id="29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E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56" d="100"/>
          <a:sy n="56" d="100"/>
        </p:scale>
        <p:origin x="6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E4ECF-61B5-42AC-8D77-DA2F812D25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C9F31-BB35-484B-9576-04589D2EB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3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C9F31-BB35-484B-9576-04589D2EB5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5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C9F31-BB35-484B-9576-04589D2EB5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23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C9F31-BB35-484B-9576-04589D2EB5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89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 was argued that slavery</a:t>
            </a:r>
            <a:r>
              <a:rPr lang="en-US" baseline="0" dirty="0" smtClean="0"/>
              <a:t> offended both morality and the universal rights asserted in the Declaration of Independence…however, after the war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C9F31-BB35-484B-9576-04589D2EB5D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7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Slaves whom joined</a:t>
            </a:r>
            <a:r>
              <a:rPr lang="en-US" baseline="0" dirty="0" smtClean="0"/>
              <a:t> revolutionary armies in the search for independence…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C9F31-BB35-484B-9576-04589D2EB5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02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C9F31-BB35-484B-9576-04589D2EB5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9A27-185D-4651-8EF6-CFA3430B727E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85B60-ADA2-4D90-9FC3-60348592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8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144000" cy="2362200"/>
          </a:xfrm>
          <a:solidFill>
            <a:schemeClr val="accent6">
              <a:lumMod val="60000"/>
              <a:lumOff val="40000"/>
              <a:alpha val="57000"/>
            </a:schemeClr>
          </a:solidFill>
        </p:spPr>
        <p:txBody>
          <a:bodyPr/>
          <a:lstStyle/>
          <a:p>
            <a:r>
              <a:rPr lang="en-US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The Challenge of </a:t>
            </a:r>
            <a:br>
              <a:rPr lang="en-US" dirty="0" smtClean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en-US" sz="60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Social</a:t>
            </a:r>
            <a:r>
              <a:rPr lang="en-US" sz="6000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 and </a:t>
            </a:r>
            <a:r>
              <a:rPr lang="en-US" sz="6000" b="1" dirty="0" smtClean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Economic</a:t>
            </a:r>
            <a:r>
              <a:rPr lang="en-US" sz="6000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/>
            </a:r>
            <a:br>
              <a:rPr lang="en-US" dirty="0" smtClean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en-US" dirty="0" smtClean="0">
                <a:latin typeface="Levenim MT" panose="02010502060101010101" pitchFamily="2" charset="-79"/>
                <a:cs typeface="Levenim MT" panose="02010502060101010101" pitchFamily="2" charset="-79"/>
              </a:rPr>
              <a:t>Change</a:t>
            </a:r>
            <a:endParaRPr lang="en-US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" name="AutoShape 2" descr="http://m.flikie.com/ImageData/WallPapers/953e24bcad084988b64adbcb66bb25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3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70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Abraham Lincoln</a:t>
            </a:r>
            <a:endParaRPr lang="en-US" sz="70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5029200" cy="5714999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Emancipation Proclamation on January 1</a:t>
            </a:r>
            <a:r>
              <a:rPr lang="en-US" b="1" baseline="30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1863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proclaimed the freedom of slaves in the ten states that were still in </a:t>
            </a:r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rebellion (not in the Union Army)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Thirteenth Amendment in 1865</a:t>
            </a:r>
            <a:endParaRPr lang="en-US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/>
            <a:r>
              <a:rPr lang="en-US" b="1" dirty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abolished slavery and involuntary servitude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71927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2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United States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495800"/>
          </a:xfrm>
          <a:solidFill>
            <a:schemeClr val="accent2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latin typeface="Arial Black" panose="020B0A04020102020204" pitchFamily="34" charset="0"/>
              </a:rPr>
              <a:t> Slaves worked in harsh conditions</a:t>
            </a:r>
          </a:p>
          <a:p>
            <a:pPr lvl="1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b="1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Sharecroppers</a:t>
            </a:r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 tenant farmer who uses land and in return, pays for it in forms of crops</a:t>
            </a:r>
          </a:p>
          <a:p>
            <a:pPr marL="457200" lvl="1" indent="0">
              <a:buNone/>
            </a:pPr>
            <a:endParaRPr lang="en-US" sz="20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lvl="1"/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b="1" u="sng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Jim Crow Laws</a:t>
            </a:r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: segregation of blacks in schools, jobs, and public transportation</a:t>
            </a:r>
          </a:p>
          <a:p>
            <a:pPr marL="457200" lvl="1" indent="0">
              <a:buNone/>
            </a:pPr>
            <a:endParaRPr lang="en-US" b="1" dirty="0">
              <a:latin typeface="Arial Black" panose="020B0A04020102020204" pitchFamily="34" charset="0"/>
            </a:endParaRPr>
          </a:p>
          <a:p>
            <a:r>
              <a:rPr lang="en-US" b="1" dirty="0" smtClean="0">
                <a:latin typeface="Arial Black" panose="020B0A04020102020204" pitchFamily="34" charset="0"/>
              </a:rPr>
              <a:t> Lead to increased racial violence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55 “Afro-Americans” lynched yearly</a:t>
            </a:r>
          </a:p>
        </p:txBody>
      </p:sp>
    </p:spTree>
    <p:extLst>
      <p:ext uri="{BB962C8B-B14F-4D97-AF65-F5344CB8AC3E}">
        <p14:creationId xmlns:p14="http://schemas.microsoft.com/office/powerpoint/2010/main" val="32974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5562600"/>
            <a:ext cx="5257800" cy="1295400"/>
          </a:xfrm>
          <a:solidFill>
            <a:srgbClr val="92D050">
              <a:alpha val="70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Brazil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-10235"/>
            <a:ext cx="5257800" cy="5572836"/>
          </a:xfrm>
          <a:solidFill>
            <a:schemeClr val="accent2">
              <a:alpha val="7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b="1" u="sng" dirty="0">
                <a:latin typeface="Arial Black" panose="020B0A04020102020204" pitchFamily="34" charset="0"/>
              </a:rPr>
              <a:t>S</a:t>
            </a:r>
            <a:r>
              <a:rPr lang="en-US" b="1" u="sng" dirty="0" smtClean="0">
                <a:latin typeface="Arial Black" panose="020B0A04020102020204" pitchFamily="34" charset="0"/>
              </a:rPr>
              <a:t>lavery lasted two decades </a:t>
            </a:r>
            <a:r>
              <a:rPr lang="en-US" b="1" dirty="0" smtClean="0">
                <a:latin typeface="Arial Black" panose="020B0A04020102020204" pitchFamily="34" charset="0"/>
              </a:rPr>
              <a:t>after it was abolished in the U.S. </a:t>
            </a:r>
          </a:p>
          <a:p>
            <a:r>
              <a:rPr lang="en-US" b="1" dirty="0" smtClean="0">
                <a:latin typeface="Arial Black" panose="020B0A04020102020204" pitchFamily="34" charset="0"/>
              </a:rPr>
              <a:t>During war with Paraguay (1865-1870), slaves </a:t>
            </a:r>
            <a:r>
              <a:rPr lang="en-US" b="1" u="sng" dirty="0" smtClean="0">
                <a:latin typeface="Arial Black" panose="020B0A04020102020204" pitchFamily="34" charset="0"/>
              </a:rPr>
              <a:t>joined war in exchange for their freedom</a:t>
            </a:r>
          </a:p>
          <a:p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smtClean="0">
                <a:latin typeface="Arial Black" panose="020B0A04020102020204" pitchFamily="34" charset="0"/>
              </a:rPr>
              <a:t>Legislation abolishing slavery finally was passed by the Brazilian parliament and accepted by the emperor in 1888</a:t>
            </a:r>
          </a:p>
        </p:txBody>
      </p:sp>
      <p:sp>
        <p:nvSpPr>
          <p:cNvPr id="2" name="AutoShape 2" descr="http://3.bp.blogspot.com/_9SlYS77Pdxg/TOnIv7cUb1I/AAAAAAAAFHk/bsU2CKwlrLo/s640/rio.de.janeiro.histo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937"/>
            <a:ext cx="3962399" cy="683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1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4724400" cy="1143000"/>
          </a:xfrm>
          <a:solidFill>
            <a:schemeClr val="accent6">
              <a:lumMod val="75000"/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5000" b="1" dirty="0" smtClean="0">
                <a:latin typeface="Algerian" panose="04020705040A02060702" pitchFamily="82" charset="0"/>
              </a:rPr>
              <a:t>Slave Trade</a:t>
            </a:r>
            <a:endParaRPr lang="en-US" sz="5000" b="1" dirty="0"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599" y="1166018"/>
            <a:ext cx="4732361" cy="5691982"/>
          </a:xfrm>
          <a:solidFill>
            <a:schemeClr val="accent2"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Britain was pushed into the abolition of slavery due to: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profitability of sugar plantations declined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coalition of labor groups, protestant dissenters &amp; free traders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Britain, once the major participant in the expansion of slavery, </a:t>
            </a:r>
            <a:r>
              <a:rPr lang="en-US" b="1" u="sng" dirty="0" smtClean="0">
                <a:solidFill>
                  <a:schemeClr val="bg1"/>
                </a:solidFill>
              </a:rPr>
              <a:t>ended its contribution in the slave trade in 1807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91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3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latin typeface="Arial Black" panose="020B0A04020102020204" pitchFamily="34" charset="0"/>
              </a:rPr>
              <a:t>Caribbean Slavery</a:t>
            </a:r>
            <a:endParaRPr lang="en-US" sz="6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724400"/>
          </a:xfrm>
          <a:solidFill>
            <a:schemeClr val="accent2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Spain’s remaining colonies lasted with slavery the longest:</a:t>
            </a:r>
          </a:p>
          <a:p>
            <a:pPr lvl="1"/>
            <a:r>
              <a:rPr lang="en-US" b="1" dirty="0"/>
              <a:t> </a:t>
            </a:r>
            <a:r>
              <a:rPr lang="en-US" b="1" dirty="0" smtClean="0"/>
              <a:t>Cuba</a:t>
            </a:r>
          </a:p>
          <a:p>
            <a:pPr lvl="1"/>
            <a:r>
              <a:rPr lang="en-US" b="1" dirty="0"/>
              <a:t> </a:t>
            </a:r>
            <a:r>
              <a:rPr lang="en-US" b="1" dirty="0" smtClean="0"/>
              <a:t>Puerto Rico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Large number of whites and free colored demographics</a:t>
            </a:r>
          </a:p>
          <a:p>
            <a:pPr lvl="1"/>
            <a:r>
              <a:rPr lang="en-US" b="1" dirty="0"/>
              <a:t> </a:t>
            </a:r>
            <a:r>
              <a:rPr lang="en-US" b="1" dirty="0" smtClean="0"/>
              <a:t>less fear of political ascendancy of former slaves</a:t>
            </a:r>
            <a:endParaRPr lang="en-US" b="1" dirty="0"/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End of Slavery: 1886 (Cuba); 1873 (Puerto Rico)</a:t>
            </a:r>
          </a:p>
        </p:txBody>
      </p:sp>
    </p:spTree>
    <p:extLst>
      <p:ext uri="{BB962C8B-B14F-4D97-AF65-F5344CB8AC3E}">
        <p14:creationId xmlns:p14="http://schemas.microsoft.com/office/powerpoint/2010/main" val="59108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0"/>
            <a:ext cx="9148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3600"/>
            <a:ext cx="9296400" cy="2514600"/>
          </a:xfrm>
          <a:solidFill>
            <a:schemeClr val="accent6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90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Immigration</a:t>
            </a:r>
          </a:p>
        </p:txBody>
      </p:sp>
    </p:spTree>
    <p:extLst>
      <p:ext uri="{BB962C8B-B14F-4D97-AF65-F5344CB8AC3E}">
        <p14:creationId xmlns:p14="http://schemas.microsoft.com/office/powerpoint/2010/main" val="2478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87"/>
            <a:ext cx="9144000" cy="3194714"/>
          </a:xfrm>
          <a:solidFill>
            <a:schemeClr val="accent2">
              <a:alpha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 African slave trade was ending, the arrival of </a:t>
            </a:r>
            <a:r>
              <a:rPr lang="en-US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immigrants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from </a:t>
            </a:r>
            <a:r>
              <a:rPr lang="en-US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 and Asia contributed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a transformation within the Western Hemisphere</a:t>
            </a:r>
            <a:endParaRPr lang="en-US" sz="10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en-US" sz="11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Fostered Economic growth  and occupation of regions in the </a:t>
            </a:r>
            <a:r>
              <a:rPr lang="en-US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U.S, Canada, Argentina, Chile, and Brazil</a:t>
            </a:r>
            <a:endParaRPr lang="en-US" sz="1000" b="1" u="sng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en-US" sz="11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Promoted </a:t>
            </a:r>
            <a:r>
              <a:rPr lang="en-US" b="1" u="sng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Urbanization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creation of larger cities</a:t>
            </a:r>
            <a:endParaRPr lang="en-US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455898"/>
            <a:ext cx="9124950" cy="333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2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98" y="5562600"/>
            <a:ext cx="9162197" cy="1143000"/>
          </a:xfrm>
          <a:solidFill>
            <a:srgbClr val="0070C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7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Europe</a:t>
            </a:r>
            <a:endParaRPr lang="en-US" sz="7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3999" cy="4953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sz="4000" u="sng" dirty="0" smtClean="0">
                <a:latin typeface="Arial Black" panose="020B0A04020102020204" pitchFamily="34" charset="0"/>
              </a:rPr>
              <a:t>Europe provided the majority of immigrants</a:t>
            </a:r>
            <a:r>
              <a:rPr lang="en-US" sz="4000" dirty="0" smtClean="0">
                <a:latin typeface="Arial Black" panose="020B0A04020102020204" pitchFamily="34" charset="0"/>
              </a:rPr>
              <a:t> to the Western Hemisphere</a:t>
            </a:r>
          </a:p>
          <a:p>
            <a:r>
              <a:rPr lang="en-US" sz="4000" dirty="0" smtClean="0">
                <a:latin typeface="Arial Black" panose="020B0A04020102020204" pitchFamily="34" charset="0"/>
              </a:rPr>
              <a:t>Scale of immigration increased dramatically in the second half of the century  </a:t>
            </a:r>
          </a:p>
          <a:p>
            <a:r>
              <a:rPr lang="en-US" sz="4000" dirty="0" smtClean="0">
                <a:latin typeface="Arial Black" panose="020B0A04020102020204" pitchFamily="34" charset="0"/>
              </a:rPr>
              <a:t>Latina America increased dramatically from European Immigration after 1880</a:t>
            </a:r>
            <a:endParaRPr lang="en-US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0070C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Benefits</a:t>
            </a:r>
            <a:endParaRPr lang="en-US" sz="8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14478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Inflow of people </a:t>
            </a:r>
            <a:r>
              <a:rPr lang="en-US" u="sng" dirty="0" smtClean="0">
                <a:latin typeface="Arial Black" panose="020B0A04020102020204" pitchFamily="34" charset="0"/>
              </a:rPr>
              <a:t>increased economic benefits</a:t>
            </a:r>
          </a:p>
          <a:p>
            <a:r>
              <a:rPr lang="en-US" dirty="0" smtClean="0">
                <a:latin typeface="Arial Black" panose="020B0A04020102020204" pitchFamily="34" charset="0"/>
              </a:rPr>
              <a:t>Promoted </a:t>
            </a:r>
            <a:r>
              <a:rPr lang="en-US" u="sng" dirty="0" smtClean="0">
                <a:latin typeface="Arial Black" panose="020B0A04020102020204" pitchFamily="34" charset="0"/>
              </a:rPr>
              <a:t>growth of cities</a:t>
            </a:r>
            <a:endParaRPr lang="en-US" u="sng" dirty="0">
              <a:latin typeface="Arial Black" panose="020B0A04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6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200"/>
            <a:ext cx="9144000" cy="1143000"/>
          </a:xfrm>
          <a:solidFill>
            <a:srgbClr val="C00000">
              <a:alpha val="50000"/>
            </a:srgbClr>
          </a:solidFill>
        </p:spPr>
        <p:txBody>
          <a:bodyPr/>
          <a:lstStyle/>
          <a:p>
            <a:r>
              <a:rPr lang="en-US" dirty="0" smtClean="0"/>
              <a:t>Negative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4800600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3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Nativist </a:t>
            </a:r>
            <a:r>
              <a:rPr lang="en-US" sz="3500" dirty="0">
                <a:latin typeface="Aharoni" panose="02010803020104030203" pitchFamily="2" charset="-79"/>
                <a:cs typeface="Aharoni" panose="02010803020104030203" pitchFamily="2" charset="-79"/>
              </a:rPr>
              <a:t>Political </a:t>
            </a:r>
            <a:r>
              <a:rPr lang="en-US" sz="3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Movements claimed: </a:t>
            </a: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foreigners would not be successfully integrated into national political cultures</a:t>
            </a:r>
          </a:p>
          <a:p>
            <a:r>
              <a:rPr lang="en-US" sz="35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Fear &amp; prejudice led </a:t>
            </a:r>
            <a:r>
              <a:rPr lang="en-US" sz="3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many gov’ts in Western Hemisphere to </a:t>
            </a:r>
            <a:r>
              <a:rPr lang="en-US" sz="35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limit immigration</a:t>
            </a:r>
          </a:p>
          <a:p>
            <a:r>
              <a:rPr lang="en-US" sz="3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led to subjective views of “desirable” &amp; “undesirable” immigrants </a:t>
            </a:r>
          </a:p>
          <a:p>
            <a:pPr lvl="1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Europeans over Asians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73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5410200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US" sz="3000" dirty="0" smtClean="0">
                <a:latin typeface="Arial Black" panose="020B0A04020102020204" pitchFamily="34" charset="0"/>
              </a:rPr>
              <a:t> </a:t>
            </a:r>
            <a:r>
              <a:rPr lang="en-US" sz="3000" u="sng" dirty="0" smtClean="0">
                <a:latin typeface="Arial Black" panose="020B0A04020102020204" pitchFamily="34" charset="0"/>
              </a:rPr>
              <a:t>19</a:t>
            </a:r>
            <a:r>
              <a:rPr lang="en-US" sz="3000" u="sng" baseline="30000" dirty="0" smtClean="0">
                <a:latin typeface="Arial Black" panose="020B0A04020102020204" pitchFamily="34" charset="0"/>
              </a:rPr>
              <a:t>th</a:t>
            </a:r>
            <a:r>
              <a:rPr lang="en-US" sz="3000" u="sng" dirty="0" smtClean="0">
                <a:latin typeface="Arial Black" panose="020B0A04020102020204" pitchFamily="34" charset="0"/>
              </a:rPr>
              <a:t> Century</a:t>
            </a:r>
            <a:r>
              <a:rPr lang="en-US" sz="3000" dirty="0" smtClean="0">
                <a:latin typeface="Arial Black" panose="020B0A04020102020204" pitchFamily="34" charset="0"/>
              </a:rPr>
              <a:t>: Newly independent nations faced problems with Enlightenment Ideas (freedom/individual liberty).</a:t>
            </a:r>
          </a:p>
          <a:p>
            <a:pPr lvl="1" algn="ctr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Faced delays from Slavery and other oppressive colonial institutions</a:t>
            </a:r>
          </a:p>
          <a:p>
            <a:pPr lvl="1" algn="ctr">
              <a:buFont typeface="Wingdings" panose="05000000000000000000" pitchFamily="2" charset="2"/>
              <a:buChar char="v"/>
            </a:pPr>
            <a:endParaRPr lang="en-US" sz="3000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457200" lvl="1" indent="0" algn="ctr">
              <a:buNone/>
            </a:pPr>
            <a:endParaRPr lang="en-US" sz="3000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3000" dirty="0">
                <a:latin typeface="Arial Black" panose="020B0A04020102020204" pitchFamily="34" charset="0"/>
              </a:rPr>
              <a:t> </a:t>
            </a:r>
            <a:r>
              <a:rPr lang="en-US" sz="3000" dirty="0" smtClean="0">
                <a:latin typeface="Arial Black" panose="020B0A04020102020204" pitchFamily="34" charset="0"/>
              </a:rPr>
              <a:t>By the end of the century, nations had </a:t>
            </a:r>
            <a:r>
              <a:rPr lang="en-US" sz="3000" u="sng" dirty="0" smtClean="0">
                <a:latin typeface="Arial Black" panose="020B0A04020102020204" pitchFamily="34" charset="0"/>
              </a:rPr>
              <a:t>succeeded</a:t>
            </a:r>
            <a:r>
              <a:rPr lang="en-US" sz="3000" dirty="0" smtClean="0">
                <a:latin typeface="Arial Black" panose="020B0A04020102020204" pitchFamily="34" charset="0"/>
              </a:rPr>
              <a:t> in ending:</a:t>
            </a:r>
          </a:p>
          <a:p>
            <a:pPr marL="0" indent="0" algn="ctr">
              <a:buNone/>
            </a:pPr>
            <a:r>
              <a:rPr lang="en-US" sz="3000" dirty="0" smtClean="0">
                <a:latin typeface="Arial Black" panose="020B0A04020102020204" pitchFamily="34" charset="0"/>
              </a:rPr>
              <a:t> slavery, slave trade and expanding voting rights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22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19600" cy="1371599"/>
          </a:xfrm>
          <a:solidFill>
            <a:srgbClr val="C0000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5000" dirty="0" smtClean="0">
                <a:latin typeface="Arial Black" panose="020B0A04020102020204" pitchFamily="34" charset="0"/>
              </a:rPr>
              <a:t>Chinese</a:t>
            </a:r>
            <a:endParaRPr lang="en-US" sz="5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4419600" cy="5486400"/>
          </a:xfrm>
          <a:solidFill>
            <a:srgbClr val="FFC00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27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Asians faced more obstacles </a:t>
            </a:r>
            <a:r>
              <a:rPr lang="en-US" sz="27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to immigration than did Europeans</a:t>
            </a:r>
          </a:p>
          <a:p>
            <a: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7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en-US" sz="27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1870s &amp; 1880s, Anti-Chinese riots erupted </a:t>
            </a:r>
            <a:r>
              <a:rPr lang="en-US" sz="27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many western cities in the United States</a:t>
            </a:r>
          </a:p>
          <a:p>
            <a:r>
              <a:rPr lang="en-US" sz="27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Chinese Exclusion Act in 1882 </a:t>
            </a:r>
          </a:p>
          <a:p>
            <a:pPr lvl="1"/>
            <a:r>
              <a:rPr lang="en-US" sz="27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Congress responded to riots by passing a law to </a:t>
            </a:r>
            <a:r>
              <a:rPr lang="en-US" sz="20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limit Chinese Immigration</a:t>
            </a:r>
            <a:endParaRPr lang="en-US" sz="20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AutoShape 2" descr="http://www.loc.gov/teachers/classroommaterials/presentationsandactivities/presentations/immigration/images/chinese1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1752600"/>
            <a:ext cx="437321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54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0"/>
            <a:ext cx="5105400" cy="1143000"/>
          </a:xfrm>
          <a:solidFill>
            <a:srgbClr val="92D05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5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European</a:t>
            </a:r>
            <a:endParaRPr lang="en-US" sz="55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166018"/>
            <a:ext cx="5105400" cy="5691982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the United States, </a:t>
            </a:r>
            <a:r>
              <a:rPr lang="en-US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Italians were portrayed as criminals and anarchists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Argentina, Social Scientists attempted to proved Italians were more violent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Spaniards were seen as dishonest</a:t>
            </a:r>
          </a:p>
          <a:p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Negative stereotypes had affected the well being of native-born workers, and threatened culture by resisting assimilation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123825"/>
            <a:ext cx="39624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81400"/>
            <a:ext cx="394335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2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2441575"/>
          </a:xfrm>
          <a:solidFill>
            <a:srgbClr val="92D05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8000" dirty="0" smtClean="0">
                <a:latin typeface="GungsuhChe" panose="02030609000101010101" pitchFamily="49" charset="-127"/>
                <a:ea typeface="GungsuhChe" panose="02030609000101010101" pitchFamily="49" charset="-127"/>
              </a:rPr>
              <a:t>American Cultures</a:t>
            </a:r>
            <a:endParaRPr lang="en-US" sz="8000" dirty="0"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803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2900"/>
            <a:ext cx="9144000" cy="31242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Immigration led to the introduction of: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New languages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Customs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Living arrangements</a:t>
            </a:r>
          </a:p>
          <a:p>
            <a:pPr lvl="1"/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Immigration sought to influence gov’t policies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 compensation for isolation, they created ethnically based societies 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00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434" y="5334000"/>
            <a:ext cx="9172433" cy="1143000"/>
          </a:xfrm>
          <a:solidFill>
            <a:srgbClr val="C0000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7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Acculturation</a:t>
            </a:r>
            <a:endParaRPr lang="en-US" sz="7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88" y="228600"/>
            <a:ext cx="9149687" cy="5029200"/>
          </a:xfrm>
          <a:solidFill>
            <a:srgbClr val="0070C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Immigrants experienced </a:t>
            </a:r>
            <a:r>
              <a:rPr lang="en-US" sz="36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acculturation</a:t>
            </a:r>
          </a:p>
          <a:p>
            <a:pPr lvl="1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Modification of: </a:t>
            </a:r>
          </a:p>
          <a:p>
            <a:pPr lvl="2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Language</a:t>
            </a:r>
          </a:p>
          <a:p>
            <a:pPr lvl="2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Custom</a:t>
            </a:r>
          </a:p>
          <a:p>
            <a:pPr lvl="2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Values </a:t>
            </a:r>
          </a:p>
          <a:p>
            <a:pPr lvl="2"/>
            <a:r>
              <a:rPr lang="en-US" sz="30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Behavior</a:t>
            </a:r>
          </a:p>
          <a:p>
            <a:pPr lvl="2"/>
            <a:endParaRPr lang="en-US" sz="1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Was a result of direct contact with another culture</a:t>
            </a:r>
          </a:p>
        </p:txBody>
      </p:sp>
    </p:spTree>
    <p:extLst>
      <p:ext uri="{BB962C8B-B14F-4D97-AF65-F5344CB8AC3E}">
        <p14:creationId xmlns:p14="http://schemas.microsoft.com/office/powerpoint/2010/main" val="40334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37593"/>
            <a:ext cx="9144000" cy="2182813"/>
          </a:xfrm>
          <a:solidFill>
            <a:srgbClr val="C00000">
              <a:alpha val="5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Women’s Rights and the Struggle for Social Justice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8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3200400"/>
          </a:xfrm>
          <a:solidFill>
            <a:srgbClr val="92D050">
              <a:alpha val="50000"/>
            </a:srgbClr>
          </a:solidFill>
        </p:spPr>
        <p:txBody>
          <a:bodyPr/>
          <a:lstStyle/>
          <a:p>
            <a:r>
              <a:rPr lang="en-US" b="1" u="sng" dirty="0" smtClean="0"/>
              <a:t>Blacks, women, new immigrants, and native peoples</a:t>
            </a:r>
            <a:r>
              <a:rPr lang="en-US" b="1" dirty="0" smtClean="0"/>
              <a:t> in nearly every Western Hemisphere </a:t>
            </a:r>
            <a:r>
              <a:rPr lang="en-US" b="1" u="sng" dirty="0" smtClean="0"/>
              <a:t>suffered</a:t>
            </a:r>
            <a:r>
              <a:rPr lang="en-US" b="1" dirty="0" smtClean="0"/>
              <a:t> political and economic </a:t>
            </a:r>
            <a:r>
              <a:rPr lang="en-US" b="1" u="sng" dirty="0" smtClean="0"/>
              <a:t>discrimination</a:t>
            </a:r>
          </a:p>
          <a:p>
            <a:r>
              <a:rPr lang="en-US" b="1" dirty="0"/>
              <a:t> </a:t>
            </a:r>
            <a:r>
              <a:rPr lang="en-US" b="1" dirty="0" smtClean="0"/>
              <a:t>Struggle among reformers to remove limitations while simultaneously addressing welfare to the poor and needs of workers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70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58962"/>
          </a:xfrm>
          <a:solidFill>
            <a:srgbClr val="C0000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7000" b="1" dirty="0" smtClean="0"/>
              <a:t>Women’s Rights Convention</a:t>
            </a:r>
            <a:endParaRPr lang="en-US" sz="7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707" y="3733800"/>
            <a:ext cx="9174707" cy="2895600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3400" dirty="0" smtClean="0">
                <a:latin typeface="Arial Black" panose="020B0A04020102020204" pitchFamily="34" charset="0"/>
              </a:rPr>
              <a:t>Exclusion of anti-slavery convention sparked the Women’s Rights Convention in </a:t>
            </a:r>
            <a:r>
              <a:rPr lang="en-US" sz="3400" u="sng" dirty="0" smtClean="0">
                <a:latin typeface="Arial Black" panose="020B0A04020102020204" pitchFamily="34" charset="0"/>
              </a:rPr>
              <a:t>July of 1848</a:t>
            </a:r>
          </a:p>
          <a:p>
            <a:r>
              <a:rPr lang="en-US" sz="3400" dirty="0">
                <a:latin typeface="Arial Black" panose="020B0A04020102020204" pitchFamily="34" charset="0"/>
              </a:rPr>
              <a:t> I</a:t>
            </a:r>
            <a:r>
              <a:rPr lang="en-US" sz="3400" dirty="0" smtClean="0">
                <a:latin typeface="Arial Black" panose="020B0A04020102020204" pitchFamily="34" charset="0"/>
              </a:rPr>
              <a:t>t was to be discussed the </a:t>
            </a:r>
            <a:r>
              <a:rPr lang="en-US" sz="3400" u="sng" dirty="0" smtClean="0">
                <a:latin typeface="Arial Black" panose="020B0A04020102020204" pitchFamily="34" charset="0"/>
              </a:rPr>
              <a:t>role of women in society</a:t>
            </a:r>
            <a:endParaRPr lang="en-US" sz="3400" u="sng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58" y="0"/>
            <a:ext cx="5105400" cy="1447800"/>
          </a:xfrm>
          <a:solidFill>
            <a:srgbClr val="00B0F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7000" b="1" dirty="0" smtClean="0">
                <a:solidFill>
                  <a:schemeClr val="bg1"/>
                </a:solidFill>
              </a:rPr>
              <a:t>Progress</a:t>
            </a:r>
            <a:endParaRPr lang="en-US" sz="7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105400" cy="5334000"/>
          </a:xfrm>
          <a:solidFill>
            <a:schemeClr val="accent3">
              <a:lumMod val="75000"/>
              <a:alpha val="5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Equality between men and women was </a:t>
            </a:r>
            <a:r>
              <a:rPr lang="en-US" u="sng" dirty="0" smtClean="0">
                <a:latin typeface="Arial Black" panose="020B0A04020102020204" pitchFamily="34" charset="0"/>
              </a:rPr>
              <a:t>slow in both Canada and Latin America</a:t>
            </a:r>
          </a:p>
          <a:p>
            <a:pPr lvl="1"/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sz="2400" dirty="0" smtClean="0">
                <a:latin typeface="Arial Black" panose="020B0A04020102020204" pitchFamily="34" charset="0"/>
              </a:rPr>
              <a:t>Canadian women would come to the United States to receive medical training</a:t>
            </a:r>
          </a:p>
          <a:p>
            <a:pPr marL="457200" lvl="1" indent="0">
              <a:buNone/>
            </a:pPr>
            <a:endParaRPr lang="en-US" sz="2400" dirty="0" smtClean="0">
              <a:latin typeface="Arial Black" panose="020B0A04020102020204" pitchFamily="34" charset="0"/>
            </a:endParaRPr>
          </a:p>
          <a:p>
            <a:r>
              <a:rPr lang="en-US" dirty="0" smtClean="0">
                <a:latin typeface="Arial Black" panose="020B0A04020102020204" pitchFamily="34" charset="0"/>
              </a:rPr>
              <a:t>Argentina and Uruguay were among the first Spanish Countries to provide public education</a:t>
            </a:r>
          </a:p>
          <a:p>
            <a:pPr marL="0" indent="0">
              <a:buNone/>
            </a:pP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59606"/>
            <a:ext cx="3505200" cy="55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2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C0000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ndalus" panose="02020603050405020304" pitchFamily="18" charset="-78"/>
                <a:ea typeface="Arial Unicode MS" panose="020B0604020202020204" pitchFamily="34" charset="-128"/>
                <a:cs typeface="Andalus" panose="02020603050405020304" pitchFamily="18" charset="-78"/>
              </a:rPr>
              <a:t>From Canada to Argentina &amp; Chile…</a:t>
            </a:r>
            <a:endParaRPr lang="en-US" b="1" dirty="0">
              <a:solidFill>
                <a:schemeClr val="bg1"/>
              </a:solidFill>
              <a:latin typeface="Andalus" panose="02020603050405020304" pitchFamily="18" charset="-78"/>
              <a:ea typeface="Arial Unicode MS" panose="020B0604020202020204" pitchFamily="34" charset="-128"/>
              <a:cs typeface="Andalus" panose="02020603050405020304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495800"/>
          </a:xfrm>
          <a:solidFill>
            <a:srgbClr val="00B0F0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en-US" sz="3450" dirty="0">
                <a:latin typeface="Arial Black" panose="020B0A04020102020204" pitchFamily="34" charset="0"/>
              </a:rPr>
              <a:t>W</a:t>
            </a:r>
            <a:r>
              <a:rPr lang="en-US" sz="3450" dirty="0" smtClean="0">
                <a:latin typeface="Arial Black" panose="020B0A04020102020204" pitchFamily="34" charset="0"/>
              </a:rPr>
              <a:t>orking class women had no direct movement in reform movements; however, </a:t>
            </a:r>
            <a:r>
              <a:rPr lang="en-US" sz="3450" u="sng" dirty="0" smtClean="0">
                <a:latin typeface="Arial Black" panose="020B0A04020102020204" pitchFamily="34" charset="0"/>
              </a:rPr>
              <a:t>succeeded in changing gender relations in society</a:t>
            </a:r>
          </a:p>
          <a:p>
            <a:r>
              <a:rPr lang="en-US" sz="3450" dirty="0" smtClean="0">
                <a:latin typeface="Arial Black" panose="020B0A04020102020204" pitchFamily="34" charset="0"/>
              </a:rPr>
              <a:t>Regardless of what men thought, by the end of the 19</a:t>
            </a:r>
            <a:r>
              <a:rPr lang="en-US" sz="3450" baseline="30000" dirty="0" smtClean="0">
                <a:latin typeface="Arial Black" panose="020B0A04020102020204" pitchFamily="34" charset="0"/>
              </a:rPr>
              <a:t>th</a:t>
            </a:r>
            <a:r>
              <a:rPr lang="en-US" sz="3450" dirty="0" smtClean="0">
                <a:latin typeface="Arial Black" panose="020B0A04020102020204" pitchFamily="34" charset="0"/>
              </a:rPr>
              <a:t> century women were </a:t>
            </a:r>
            <a:r>
              <a:rPr lang="en-US" sz="3450" u="sng" dirty="0" smtClean="0">
                <a:latin typeface="Arial Black" panose="020B0A04020102020204" pitchFamily="34" charset="0"/>
              </a:rPr>
              <a:t>present in the economy</a:t>
            </a:r>
          </a:p>
        </p:txBody>
      </p:sp>
    </p:spTree>
    <p:extLst>
      <p:ext uri="{BB962C8B-B14F-4D97-AF65-F5344CB8AC3E}">
        <p14:creationId xmlns:p14="http://schemas.microsoft.com/office/powerpoint/2010/main" val="37792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876800"/>
          </a:xfrm>
          <a:solidFill>
            <a:schemeClr val="bg1">
              <a:lumMod val="95000"/>
              <a:alpha val="5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 Black" panose="020B0A04020102020204" pitchFamily="34" charset="0"/>
              </a:rPr>
              <a:t> Increased industrialization and greater involvement challenged the </a:t>
            </a:r>
            <a:r>
              <a:rPr lang="en-US" u="sng" dirty="0" smtClean="0">
                <a:latin typeface="Arial Black" panose="020B0A04020102020204" pitchFamily="34" charset="0"/>
              </a:rPr>
              <a:t>political stability and social arrangements</a:t>
            </a:r>
            <a:r>
              <a:rPr lang="en-US" dirty="0" smtClean="0">
                <a:latin typeface="Arial Black" panose="020B0A040201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 Black" panose="020B0A04020102020204" pitchFamily="34" charset="0"/>
              </a:rPr>
              <a:t> Most Western Hemisphere nations became dependent on exportation of </a:t>
            </a:r>
            <a:r>
              <a:rPr lang="en-US" u="sng" dirty="0" smtClean="0">
                <a:latin typeface="Arial Black" panose="020B0A04020102020204" pitchFamily="34" charset="0"/>
              </a:rPr>
              <a:t>minerals and crops</a:t>
            </a:r>
            <a:r>
              <a:rPr lang="en-US" dirty="0" smtClean="0">
                <a:latin typeface="Arial Black" panose="020B0A04020102020204" pitchFamily="34" charset="0"/>
              </a:rPr>
              <a:t>. 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5029200" cy="1447800"/>
          </a:xfrm>
          <a:solidFill>
            <a:schemeClr val="accent4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5500" b="1" dirty="0" smtClean="0">
                <a:solidFill>
                  <a:schemeClr val="bg1"/>
                </a:solidFill>
              </a:rPr>
              <a:t>United States</a:t>
            </a:r>
            <a:endParaRPr lang="en-US" sz="55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1" y="1524000"/>
            <a:ext cx="5021238" cy="5334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2300" dirty="0" smtClean="0">
                <a:latin typeface="Arial Black" panose="020B0A04020102020204" pitchFamily="34" charset="0"/>
              </a:rPr>
              <a:t>Blacks were </a:t>
            </a:r>
            <a:r>
              <a:rPr lang="en-US" sz="2300" u="sng" dirty="0" smtClean="0">
                <a:latin typeface="Arial Black" panose="020B0A04020102020204" pitchFamily="34" charset="0"/>
              </a:rPr>
              <a:t>denied the right to vote</a:t>
            </a:r>
          </a:p>
          <a:p>
            <a:r>
              <a:rPr lang="en-US" sz="2300" dirty="0">
                <a:latin typeface="Arial Black" panose="020B0A04020102020204" pitchFamily="34" charset="0"/>
              </a:rPr>
              <a:t> </a:t>
            </a:r>
            <a:r>
              <a:rPr lang="en-US" sz="2300" dirty="0" smtClean="0">
                <a:latin typeface="Arial Black" panose="020B0A04020102020204" pitchFamily="34" charset="0"/>
              </a:rPr>
              <a:t>“Separate but Equal” </a:t>
            </a:r>
          </a:p>
          <a:p>
            <a:pPr lvl="1"/>
            <a:r>
              <a:rPr lang="en-US" sz="2300" dirty="0">
                <a:latin typeface="Arial Black" panose="020B0A04020102020204" pitchFamily="34" charset="0"/>
              </a:rPr>
              <a:t> </a:t>
            </a:r>
            <a:r>
              <a:rPr lang="en-US" sz="2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Segregation of education, public transportation, hotels, etc. </a:t>
            </a:r>
          </a:p>
          <a:p>
            <a:r>
              <a:rPr lang="en-US" sz="2300" dirty="0" smtClean="0">
                <a:latin typeface="Arial Black" panose="020B0A04020102020204" pitchFamily="34" charset="0"/>
              </a:rPr>
              <a:t>Jim Crow Laws had existed, which </a:t>
            </a:r>
            <a:r>
              <a:rPr lang="en-US" sz="2300" u="sng" dirty="0" smtClean="0">
                <a:latin typeface="Arial Black" panose="020B0A04020102020204" pitchFamily="34" charset="0"/>
              </a:rPr>
              <a:t>prevented Blacks from being present in the same location as the whites </a:t>
            </a:r>
            <a:r>
              <a:rPr lang="en-US" sz="2300" dirty="0" smtClean="0">
                <a:latin typeface="Arial Black" panose="020B0A04020102020204" pitchFamily="34" charset="0"/>
              </a:rPr>
              <a:t>(extending their unwelcome)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295400"/>
            <a:ext cx="41243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7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19200"/>
          </a:xfrm>
          <a:solidFill>
            <a:srgbClr val="0070C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Latin America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1295399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</a:t>
            </a:r>
            <a:r>
              <a:rPr lang="en-US" sz="3500" b="1" dirty="0" smtClean="0"/>
              <a:t>Those who were of mixed race faced fewer obstacles than those of racial purity. </a:t>
            </a:r>
            <a:endParaRPr lang="en-US" sz="35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5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2212975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Development and Underdevelopment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90600"/>
            <a:ext cx="8153400" cy="4876800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Arial Black" panose="020B0A04020102020204" pitchFamily="34" charset="0"/>
              </a:rPr>
              <a:t>Nearly all the nations of the Western Hemisphere were richer in 1900 than in 1800</a:t>
            </a:r>
          </a:p>
          <a:p>
            <a:pPr lvl="1"/>
            <a:r>
              <a:rPr lang="en-US" b="1" dirty="0" smtClean="0">
                <a:latin typeface="Arial Black" panose="020B0A04020102020204" pitchFamily="34" charset="0"/>
              </a:rPr>
              <a:t>Benefitted from the:</a:t>
            </a:r>
          </a:p>
          <a:p>
            <a:pPr lvl="2"/>
            <a:r>
              <a:rPr lang="en-US" b="1" dirty="0" smtClean="0">
                <a:latin typeface="Arial Black" panose="020B0A04020102020204" pitchFamily="34" charset="0"/>
              </a:rPr>
              <a:t> Industrial revolution </a:t>
            </a:r>
            <a:endParaRPr lang="en-US" b="1" dirty="0">
              <a:latin typeface="Arial Black" panose="020B0A04020102020204" pitchFamily="34" charset="0"/>
            </a:endParaRPr>
          </a:p>
          <a:p>
            <a:pPr lvl="2"/>
            <a:r>
              <a:rPr lang="en-US" b="1" dirty="0" smtClean="0">
                <a:latin typeface="Arial Black" panose="020B0A04020102020204" pitchFamily="34" charset="0"/>
              </a:rPr>
              <a:t> Worldwide Population growth</a:t>
            </a:r>
          </a:p>
          <a:p>
            <a:pPr lvl="2"/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smtClean="0">
                <a:latin typeface="Arial Black" panose="020B0A04020102020204" pitchFamily="34" charset="0"/>
              </a:rPr>
              <a:t>Increasingly integrated World Market</a:t>
            </a:r>
          </a:p>
          <a:p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 smtClean="0">
                <a:latin typeface="Arial Black" panose="020B0A04020102020204" pitchFamily="34" charset="0"/>
              </a:rPr>
              <a:t>Most governments adopted tariff and monetary policies to foster economic diversity and growth</a:t>
            </a:r>
            <a:endParaRPr lang="en-US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0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Technology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9144000" cy="4525963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/>
              <a:t>Increase of technology, increased dependency on foreign capital</a:t>
            </a:r>
          </a:p>
          <a:p>
            <a:pPr lvl="1"/>
            <a:r>
              <a:rPr lang="en-US" b="1" dirty="0"/>
              <a:t> </a:t>
            </a:r>
            <a:r>
              <a:rPr lang="en-US" b="1" dirty="0" smtClean="0"/>
              <a:t>Foreign investment </a:t>
            </a:r>
          </a:p>
          <a:p>
            <a:r>
              <a:rPr lang="en-US" b="1" dirty="0"/>
              <a:t> </a:t>
            </a:r>
            <a:r>
              <a:rPr lang="en-US" b="1" dirty="0" smtClean="0"/>
              <a:t>Many governments promoted railroads by granting tax benefits, free land, and monopoly rights to both domestic and foreign investors</a:t>
            </a:r>
          </a:p>
          <a:p>
            <a:pPr lvl="1"/>
            <a:r>
              <a:rPr lang="en-US" b="1" dirty="0"/>
              <a:t> </a:t>
            </a:r>
            <a:r>
              <a:rPr lang="en-US" b="1" u="sng" dirty="0" smtClean="0"/>
              <a:t>Monopoly</a:t>
            </a:r>
            <a:r>
              <a:rPr lang="en-US" b="1" dirty="0" smtClean="0"/>
              <a:t>: A single group/company owning  most to all of the market for a given type of product/service</a:t>
            </a:r>
          </a:p>
        </p:txBody>
      </p:sp>
    </p:spTree>
    <p:extLst>
      <p:ext uri="{BB962C8B-B14F-4D97-AF65-F5344CB8AC3E}">
        <p14:creationId xmlns:p14="http://schemas.microsoft.com/office/powerpoint/2010/main" val="32440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724400" cy="6858000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Autofit/>
          </a:bodyPr>
          <a:lstStyle/>
          <a:p>
            <a:r>
              <a:rPr lang="en-US" sz="2600" dirty="0" smtClean="0">
                <a:latin typeface="Arial Black" panose="020B0A04020102020204" pitchFamily="34" charset="0"/>
              </a:rPr>
              <a:t> </a:t>
            </a:r>
            <a:r>
              <a:rPr lang="en-US" sz="2600" u="sng" dirty="0" smtClean="0">
                <a:latin typeface="Arial Black" panose="020B0A04020102020204" pitchFamily="34" charset="0"/>
              </a:rPr>
              <a:t>Development:</a:t>
            </a:r>
            <a:r>
              <a:rPr lang="en-US" sz="2600" dirty="0" smtClean="0">
                <a:latin typeface="Arial Black" panose="020B0A040201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Industrialization and prosperity </a:t>
            </a:r>
          </a:p>
          <a:p>
            <a:pPr marL="0" indent="0">
              <a:buNone/>
            </a:pPr>
            <a:endParaRPr lang="en-US" sz="2600" dirty="0">
              <a:latin typeface="Arial Black" panose="020B0A04020102020204" pitchFamily="34" charset="0"/>
            </a:endParaRPr>
          </a:p>
          <a:p>
            <a:r>
              <a:rPr lang="en-US" sz="2600" dirty="0" smtClean="0">
                <a:latin typeface="Arial Black" panose="020B0A04020102020204" pitchFamily="34" charset="0"/>
              </a:rPr>
              <a:t> </a:t>
            </a:r>
            <a:r>
              <a:rPr lang="en-US" sz="2600" u="sng" dirty="0" smtClean="0">
                <a:latin typeface="Arial Black" panose="020B0A04020102020204" pitchFamily="34" charset="0"/>
              </a:rPr>
              <a:t>Underdevelopment: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Dependency in exportation of raw materials and low wage industries</a:t>
            </a:r>
          </a:p>
          <a:p>
            <a:pPr marL="0" indent="0">
              <a:buNone/>
            </a:pPr>
            <a:endParaRPr lang="en-US" sz="2600" dirty="0">
              <a:latin typeface="Arial Black" panose="020B0A04020102020204" pitchFamily="34" charset="0"/>
            </a:endParaRPr>
          </a:p>
          <a:p>
            <a:r>
              <a:rPr lang="en-US" sz="2600" dirty="0" smtClean="0">
                <a:latin typeface="Arial Black" panose="020B0A04020102020204" pitchFamily="34" charset="0"/>
              </a:rPr>
              <a:t> Argentina was the only Spanish American country to reach the prosperity of Canada and the United States</a:t>
            </a:r>
            <a:endParaRPr lang="en-US" sz="2600" dirty="0">
              <a:latin typeface="Arial Black" panose="020B0A040201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0"/>
            <a:ext cx="4476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429001"/>
            <a:ext cx="4476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39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92D05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Economic Expansion</a:t>
            </a:r>
            <a:endParaRPr lang="en-US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549" y="1828800"/>
            <a:ext cx="9144000" cy="4525963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Canada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: Confederation of 1867 coincided with the economic expansion with the second period global economic expansion  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Some regions of North America – Canada’s Maritime Provinces and the southern part of the U.S – </a:t>
            </a:r>
            <a:r>
              <a:rPr lang="en-US" b="1" u="sng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demonstrated patterns of underdevelopment</a:t>
            </a:r>
            <a:r>
              <a:rPr lang="en-US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found in Latin America</a:t>
            </a:r>
            <a:endParaRPr lang="en-U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7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021" y="5181600"/>
            <a:ext cx="9169021" cy="1149824"/>
          </a:xfrm>
          <a:solidFill>
            <a:srgbClr val="00B0F0">
              <a:alpha val="50000"/>
            </a:srgbClr>
          </a:solidFill>
        </p:spPr>
        <p:txBody>
          <a:bodyPr>
            <a:normAutofit/>
          </a:bodyPr>
          <a:lstStyle/>
          <a:p>
            <a:r>
              <a:rPr lang="en-US" sz="6000" dirty="0" smtClean="0">
                <a:latin typeface="Broadway" panose="04040905080B02020502" pitchFamily="82" charset="0"/>
              </a:rPr>
              <a:t>Latin America </a:t>
            </a:r>
            <a:endParaRPr lang="en-US" sz="6000" dirty="0">
              <a:latin typeface="Broadway" panose="04040905080B020205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4191000"/>
          </a:xfrm>
          <a:solidFill>
            <a:srgbClr val="00B050">
              <a:alpha val="50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Weak governments, political instability, and civil war </a:t>
            </a:r>
            <a:r>
              <a:rPr lang="en-US" u="sng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slowed economic development</a:t>
            </a:r>
          </a:p>
          <a:p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Promoted exports in the face of increased competition and falling prices </a:t>
            </a:r>
          </a:p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Resulting low wages and abundance in foreign goods undermined efforts to promote industrialization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2289175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Altered Environments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105400" cy="68580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/>
              <a:t>Rapid urbanization also put </a:t>
            </a:r>
            <a:r>
              <a:rPr lang="en-US" b="1" u="sng" dirty="0" smtClean="0"/>
              <a:t>heavy pressure </a:t>
            </a:r>
            <a:r>
              <a:rPr lang="en-US" b="1" dirty="0" smtClean="0"/>
              <a:t>on the environment</a:t>
            </a:r>
          </a:p>
          <a:p>
            <a:r>
              <a:rPr lang="en-US" b="1" dirty="0"/>
              <a:t> </a:t>
            </a:r>
            <a:r>
              <a:rPr lang="en-US" b="1" dirty="0" smtClean="0"/>
              <a:t>As forest throughout the hemisphere was cleared, animal habitats and native plant species disappeared</a:t>
            </a:r>
          </a:p>
          <a:p>
            <a:r>
              <a:rPr lang="en-US" b="1" dirty="0" smtClean="0"/>
              <a:t>Causes to environmental </a:t>
            </a:r>
            <a:r>
              <a:rPr lang="en-US" b="1" u="sng" dirty="0" smtClean="0"/>
              <a:t>degradation</a:t>
            </a:r>
            <a:r>
              <a:rPr lang="en-US" b="1" dirty="0" smtClean="0"/>
              <a:t>:</a:t>
            </a:r>
            <a:endParaRPr lang="en-US" b="1" dirty="0"/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 Increasing domestic demand for food &amp; housing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Satisfaction of foreign demands for exports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87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2438400"/>
          </a:xfrm>
          <a:solidFill>
            <a:schemeClr val="accent6">
              <a:lumMod val="60000"/>
              <a:lumOff val="40000"/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en-US" sz="6000" b="1" dirty="0" smtClean="0">
                <a:latin typeface="Plantagenet Cherokee" panose="02020602070100000000" pitchFamily="18" charset="0"/>
                <a:cs typeface="Levenim MT" panose="02010502060101010101" pitchFamily="2" charset="-79"/>
              </a:rPr>
              <a:t>Abolition of Slavery</a:t>
            </a:r>
            <a:endParaRPr lang="en-US" sz="6000" b="1" dirty="0">
              <a:latin typeface="Plantagenet Cherokee" panose="02020602070100000000" pitchFamily="18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952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667000"/>
            <a:ext cx="4572000" cy="3823854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100" b="1" dirty="0" smtClean="0">
                <a:latin typeface="Aharoni" panose="02010803020104030203" pitchFamily="2" charset="-79"/>
                <a:ea typeface="Batang" panose="02030600000101010101" pitchFamily="18" charset="-127"/>
                <a:cs typeface="Aharoni" panose="02010803020104030203" pitchFamily="2" charset="-79"/>
              </a:rPr>
              <a:t>Strong, antislavery sentiments were expressed during the struggle for independence.</a:t>
            </a:r>
            <a:endParaRPr lang="en-US" sz="4100" b="1" dirty="0">
              <a:latin typeface="Aharoni" panose="02010803020104030203" pitchFamily="2" charset="-79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4038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81001"/>
            <a:ext cx="7467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 dirty="0">
                <a:latin typeface="Colonna MT" panose="04020805060202030203" pitchFamily="82" charset="0"/>
              </a:rPr>
              <a:t>United States &amp; </a:t>
            </a: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Colonna MT" panose="04020805060202030203" pitchFamily="82" charset="0"/>
              </a:rPr>
              <a:t>Latin America</a:t>
            </a:r>
          </a:p>
        </p:txBody>
      </p:sp>
    </p:spTree>
    <p:extLst>
      <p:ext uri="{BB962C8B-B14F-4D97-AF65-F5344CB8AC3E}">
        <p14:creationId xmlns:p14="http://schemas.microsoft.com/office/powerpoint/2010/main" val="2716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30362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b="1" dirty="0" smtClean="0"/>
              <a:t>Abolitionists: men and women who wanted to outlaw slavery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95800"/>
            <a:ext cx="9144000" cy="2133600"/>
          </a:xfrm>
          <a:solidFill>
            <a:schemeClr val="bg1"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Locations where export plantations was important (</a:t>
            </a:r>
            <a:r>
              <a:rPr lang="en-US" sz="4000" b="1" u="sng" dirty="0" smtClean="0"/>
              <a:t>United States, Brazil, &amp; Cuba</a:t>
            </a:r>
            <a:r>
              <a:rPr lang="en-US" sz="4000" b="1" dirty="0" smtClean="0"/>
              <a:t>) made abolition of slavery difficult. </a:t>
            </a:r>
            <a:endParaRPr lang="en-US" sz="4000" b="1" dirty="0"/>
          </a:p>
        </p:txBody>
      </p:sp>
      <p:sp>
        <p:nvSpPr>
          <p:cNvPr id="4" name="AutoShape 2" descr="http://www.veteranstoday.com/wp-content/uploads/2013/05/slav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www.veteranstoday.com/wp-content/uploads/2013/05/slav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 descr="http://filipspagnoli.files.wordpress.com/2009/06/slavery1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6" y="1981200"/>
            <a:ext cx="2250914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62858"/>
            <a:ext cx="2286000" cy="245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91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55" y="0"/>
            <a:ext cx="1385455" cy="6858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U</a:t>
            </a:r>
            <a:b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n</a:t>
            </a:r>
            <a:b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8000" dirty="0" err="1" smtClean="0">
                <a:solidFill>
                  <a:schemeClr val="bg1"/>
                </a:solidFill>
                <a:latin typeface="Algerian" panose="04020705040A02060702" pitchFamily="82" charset="0"/>
              </a:rPr>
              <a:t>i</a:t>
            </a: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/>
            </a:r>
            <a:b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t</a:t>
            </a:r>
            <a:b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e</a:t>
            </a:r>
            <a:b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d</a:t>
            </a:r>
            <a:endParaRPr lang="en-US" sz="8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457200"/>
            <a:ext cx="5867400" cy="6019800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US" sz="3800" b="1" dirty="0" smtClean="0"/>
              <a:t>Slavery was weakened due to: </a:t>
            </a:r>
          </a:p>
          <a:p>
            <a:pPr lvl="1" algn="ctr">
              <a:buFont typeface="Wingdings" panose="05000000000000000000" pitchFamily="2" charset="2"/>
              <a:buChar char="§"/>
            </a:pPr>
            <a:r>
              <a:rPr lang="en-US" sz="2500" b="1" dirty="0" smtClean="0"/>
              <a:t> Some northern states prohibited slavery </a:t>
            </a:r>
          </a:p>
          <a:p>
            <a:pPr lvl="1" algn="ctr">
              <a:buFont typeface="Wingdings" panose="05000000000000000000" pitchFamily="2" charset="2"/>
              <a:buChar char="§"/>
            </a:pPr>
            <a:r>
              <a:rPr lang="en-US" sz="2500" b="1" dirty="0" smtClean="0"/>
              <a:t> Termination of Slave Trade in 1808</a:t>
            </a:r>
          </a:p>
          <a:p>
            <a:pPr lvl="1" algn="ctr">
              <a:buFont typeface="Wingdings" panose="05000000000000000000" pitchFamily="2" charset="2"/>
              <a:buChar char="§"/>
            </a:pPr>
            <a:endParaRPr lang="en-US" sz="2500" b="1" dirty="0" smtClean="0"/>
          </a:p>
          <a:p>
            <a:pPr lvl="1" algn="ctr">
              <a:buFont typeface="Wingdings" panose="05000000000000000000" pitchFamily="2" charset="2"/>
              <a:buChar char="v"/>
            </a:pPr>
            <a:endParaRPr lang="en-US" sz="3300" b="1" dirty="0" smtClean="0"/>
          </a:p>
          <a:p>
            <a:pPr algn="ctr">
              <a:buFont typeface="Wingdings" panose="05000000000000000000" pitchFamily="2" charset="2"/>
              <a:buChar char="v"/>
            </a:pPr>
            <a:r>
              <a:rPr lang="en-US" sz="3300" b="1" dirty="0" smtClean="0"/>
              <a:t> </a:t>
            </a:r>
            <a:r>
              <a:rPr lang="en-US" sz="3800" b="1" dirty="0" smtClean="0"/>
              <a:t>After the War of 1812, </a:t>
            </a:r>
            <a:r>
              <a:rPr lang="en-US" sz="3800" b="1" u="sng" dirty="0" smtClean="0"/>
              <a:t>expansion of cotton </a:t>
            </a:r>
            <a:r>
              <a:rPr lang="en-US" sz="3800" b="1" dirty="0" smtClean="0"/>
              <a:t>agriculture had </a:t>
            </a:r>
            <a:r>
              <a:rPr lang="en-US" sz="3800" b="1" u="sng" dirty="0" smtClean="0"/>
              <a:t>stalled abolition of slavery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3182" y="0"/>
            <a:ext cx="1350818" cy="6858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S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t</a:t>
            </a:r>
            <a:endParaRPr lang="en-US" sz="80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a</a:t>
            </a:r>
            <a:endParaRPr lang="en-US" sz="80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t</a:t>
            </a:r>
            <a:endParaRPr lang="en-US" sz="80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  <a:latin typeface="Algerian" panose="04020705040A02060702" pitchFamily="82" charset="0"/>
              </a:rPr>
              <a:t>e</a:t>
            </a:r>
            <a:endParaRPr lang="en-US" sz="8000" dirty="0" smtClean="0">
              <a:solidFill>
                <a:schemeClr val="bg1"/>
              </a:solidFill>
              <a:latin typeface="Algerian" panose="04020705040A02060702" pitchFamily="82" charset="0"/>
            </a:endParaRPr>
          </a:p>
          <a:p>
            <a:pPr marL="0" indent="0" algn="ctr">
              <a:buNone/>
            </a:pPr>
            <a:r>
              <a:rPr lang="en-US" sz="80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s</a:t>
            </a:r>
            <a:endParaRPr lang="en-US" sz="8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65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Spanish America</a:t>
            </a:r>
            <a:endParaRPr lang="en-US" sz="65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33800"/>
            <a:ext cx="9144000" cy="3124200"/>
          </a:xfrm>
          <a:solidFill>
            <a:schemeClr val="accent6">
              <a:lumMod val="75000"/>
              <a:alpha val="5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 Black" panose="020B0A04020102020204" pitchFamily="34" charset="0"/>
              </a:rPr>
              <a:t> Slaves whom joined revolutionary armies were </a:t>
            </a:r>
            <a:r>
              <a:rPr lang="en-US" u="sng" dirty="0" smtClean="0">
                <a:latin typeface="Arial Black" panose="020B0A04020102020204" pitchFamily="34" charset="0"/>
              </a:rPr>
              <a:t>granted freedom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 Black" panose="020B0A04020102020204" pitchFamily="34" charset="0"/>
              </a:rPr>
              <a:t> Most Spanish American republics prohibited slave trade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Arial Black" panose="020B0A04020102020204" pitchFamily="34" charset="0"/>
              </a:rPr>
              <a:t> </a:t>
            </a:r>
            <a:r>
              <a:rPr lang="en-US" u="sng" dirty="0" smtClean="0">
                <a:latin typeface="Arial Black" panose="020B0A04020102020204" pitchFamily="34" charset="0"/>
              </a:rPr>
              <a:t>Demand for sugar and coffee </a:t>
            </a:r>
            <a:r>
              <a:rPr lang="en-US" dirty="0" smtClean="0">
                <a:latin typeface="Arial Black" panose="020B0A04020102020204" pitchFamily="34" charset="0"/>
              </a:rPr>
              <a:t>had increased, which </a:t>
            </a:r>
            <a:r>
              <a:rPr lang="en-US" u="sng" dirty="0" smtClean="0">
                <a:latin typeface="Arial Black" panose="020B0A04020102020204" pitchFamily="34" charset="0"/>
              </a:rPr>
              <a:t>raised demands for slave trade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233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80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  <a:solidFill>
            <a:schemeClr val="accent2">
              <a:lumMod val="75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Role of </a:t>
            </a:r>
            <a:r>
              <a:rPr lang="en-US" dirty="0" smtClean="0">
                <a:solidFill>
                  <a:srgbClr val="FA8EA8"/>
                </a:solidFill>
                <a:latin typeface="Arial Black" panose="020B0A04020102020204" pitchFamily="34" charset="0"/>
              </a:rPr>
              <a:t>Women</a:t>
            </a:r>
            <a:r>
              <a:rPr lang="en-US" dirty="0" smtClean="0">
                <a:latin typeface="Arial Black" panose="020B0A04020102020204" pitchFamily="34" charset="0"/>
              </a:rPr>
              <a:t> in the Abolition of Slavery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  <a:solidFill>
            <a:schemeClr val="bg1">
              <a:alpha val="5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 Women </a:t>
            </a:r>
            <a:r>
              <a:rPr lang="en-US" u="sng" dirty="0" smtClean="0">
                <a:latin typeface="Arial Black" panose="020B0A04020102020204" pitchFamily="34" charset="0"/>
              </a:rPr>
              <a:t>served</a:t>
            </a:r>
            <a:r>
              <a:rPr lang="en-US" dirty="0" smtClean="0">
                <a:latin typeface="Arial Black" panose="020B0A04020102020204" pitchFamily="34" charset="0"/>
              </a:rPr>
              <a:t> on the executive committee of the </a:t>
            </a:r>
            <a:r>
              <a:rPr lang="en-US" u="sng" dirty="0" smtClean="0">
                <a:latin typeface="Arial Black" panose="020B0A04020102020204" pitchFamily="34" charset="0"/>
              </a:rPr>
              <a:t>American Anti-Slavery Society</a:t>
            </a:r>
          </a:p>
          <a:p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Produced most effective propaganda against slavery</a:t>
            </a:r>
          </a:p>
          <a:p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Women were </a:t>
            </a:r>
            <a:r>
              <a:rPr lang="en-US" u="sng" dirty="0" smtClean="0">
                <a:latin typeface="Arial Black" panose="020B0A04020102020204" pitchFamily="34" charset="0"/>
              </a:rPr>
              <a:t>effective speakers </a:t>
            </a:r>
            <a:r>
              <a:rPr lang="en-US" dirty="0" smtClean="0">
                <a:latin typeface="Arial Black" panose="020B0A04020102020204" pitchFamily="34" charset="0"/>
              </a:rPr>
              <a:t>and propagandists </a:t>
            </a:r>
          </a:p>
          <a:p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smtClean="0">
                <a:latin typeface="Arial Black" panose="020B0A04020102020204" pitchFamily="34" charset="0"/>
              </a:rPr>
              <a:t>Started becoming </a:t>
            </a:r>
            <a:r>
              <a:rPr lang="en-US" u="sng" dirty="0" smtClean="0">
                <a:latin typeface="Arial Black" panose="020B0A04020102020204" pitchFamily="34" charset="0"/>
              </a:rPr>
              <a:t>advocates of female suffrage</a:t>
            </a:r>
            <a:r>
              <a:rPr lang="en-US" dirty="0" smtClean="0">
                <a:latin typeface="Arial Black" panose="020B0A04020102020204" pitchFamily="34" charset="0"/>
              </a:rPr>
              <a:t> (right to vote)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1346</Words>
  <Application>Microsoft Office PowerPoint</Application>
  <PresentationFormat>On-screen Show (4:3)</PresentationFormat>
  <Paragraphs>178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Arial Unicode MS</vt:lpstr>
      <vt:lpstr>Batang</vt:lpstr>
      <vt:lpstr>GungsuhChe</vt:lpstr>
      <vt:lpstr>Aharoni</vt:lpstr>
      <vt:lpstr>Algerian</vt:lpstr>
      <vt:lpstr>Andalus</vt:lpstr>
      <vt:lpstr>Arial</vt:lpstr>
      <vt:lpstr>Arial Black</vt:lpstr>
      <vt:lpstr>Arial Narrow</vt:lpstr>
      <vt:lpstr>Broadway</vt:lpstr>
      <vt:lpstr>Calibri</vt:lpstr>
      <vt:lpstr>Colonna MT</vt:lpstr>
      <vt:lpstr>Levenim MT</vt:lpstr>
      <vt:lpstr>Plantagenet Cherokee</vt:lpstr>
      <vt:lpstr>Wingdings</vt:lpstr>
      <vt:lpstr>Office Theme</vt:lpstr>
      <vt:lpstr>The Challenge of  Social and Economic  Change</vt:lpstr>
      <vt:lpstr>PowerPoint Presentation</vt:lpstr>
      <vt:lpstr>PowerPoint Presentation</vt:lpstr>
      <vt:lpstr>Abolition of Slavery</vt:lpstr>
      <vt:lpstr>PowerPoint Presentation</vt:lpstr>
      <vt:lpstr>Abolitionists: men and women who wanted to outlaw slavery</vt:lpstr>
      <vt:lpstr>U n i t e d</vt:lpstr>
      <vt:lpstr>Spanish America</vt:lpstr>
      <vt:lpstr>Role of Women in the Abolition of Slavery</vt:lpstr>
      <vt:lpstr>Abraham Lincoln</vt:lpstr>
      <vt:lpstr>United States</vt:lpstr>
      <vt:lpstr>Brazil </vt:lpstr>
      <vt:lpstr>Slave Trade</vt:lpstr>
      <vt:lpstr>Caribbean Slavery</vt:lpstr>
      <vt:lpstr>Immigration</vt:lpstr>
      <vt:lpstr>PowerPoint Presentation</vt:lpstr>
      <vt:lpstr>Europe</vt:lpstr>
      <vt:lpstr>Benefits</vt:lpstr>
      <vt:lpstr>Negative Elements</vt:lpstr>
      <vt:lpstr>Chinese</vt:lpstr>
      <vt:lpstr>European</vt:lpstr>
      <vt:lpstr>American Cultures</vt:lpstr>
      <vt:lpstr>PowerPoint Presentation</vt:lpstr>
      <vt:lpstr>Acculturation</vt:lpstr>
      <vt:lpstr>Women’s Rights and the Struggle for Social Justice</vt:lpstr>
      <vt:lpstr>PowerPoint Presentation</vt:lpstr>
      <vt:lpstr>Women’s Rights Convention</vt:lpstr>
      <vt:lpstr>Progress</vt:lpstr>
      <vt:lpstr>From Canada to Argentina &amp; Chile…</vt:lpstr>
      <vt:lpstr>United States</vt:lpstr>
      <vt:lpstr>Latin America</vt:lpstr>
      <vt:lpstr>Development and Underdevelopment</vt:lpstr>
      <vt:lpstr>PowerPoint Presentation</vt:lpstr>
      <vt:lpstr>Technology</vt:lpstr>
      <vt:lpstr>PowerPoint Presentation</vt:lpstr>
      <vt:lpstr>Economic Expansion</vt:lpstr>
      <vt:lpstr>Latin America </vt:lpstr>
      <vt:lpstr>Altered Environments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Lissette Morales-Arguello</dc:creator>
  <cp:lastModifiedBy>111399</cp:lastModifiedBy>
  <cp:revision>217</cp:revision>
  <dcterms:created xsi:type="dcterms:W3CDTF">2014-01-31T06:01:20Z</dcterms:created>
  <dcterms:modified xsi:type="dcterms:W3CDTF">2014-02-04T15:39:29Z</dcterms:modified>
</cp:coreProperties>
</file>