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sldIdLst>
    <p:sldId id="256" r:id="rId2"/>
    <p:sldId id="278" r:id="rId3"/>
    <p:sldId id="279" r:id="rId4"/>
    <p:sldId id="280" r:id="rId5"/>
    <p:sldId id="258" r:id="rId6"/>
    <p:sldId id="281" r:id="rId7"/>
    <p:sldId id="282" r:id="rId8"/>
    <p:sldId id="283" r:id="rId9"/>
    <p:sldId id="284" r:id="rId10"/>
    <p:sldId id="285" r:id="rId11"/>
    <p:sldId id="286" r:id="rId12"/>
    <p:sldId id="272" r:id="rId13"/>
    <p:sldId id="287" r:id="rId14"/>
    <p:sldId id="260" r:id="rId15"/>
    <p:sldId id="288" r:id="rId16"/>
    <p:sldId id="261" r:id="rId17"/>
    <p:sldId id="304" r:id="rId18"/>
    <p:sldId id="305" r:id="rId19"/>
    <p:sldId id="289" r:id="rId20"/>
    <p:sldId id="262"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AAEEE-8891-4BAA-81B1-95A89D78359F}" type="doc">
      <dgm:prSet loTypeId="urn:microsoft.com/office/officeart/2005/8/layout/pyramid1" loCatId="pyramid" qsTypeId="urn:microsoft.com/office/officeart/2005/8/quickstyle/simple1" qsCatId="simple" csTypeId="urn:microsoft.com/office/officeart/2005/8/colors/accent1_2" csCatId="accent1" phldr="1"/>
      <dgm:spPr/>
    </dgm:pt>
    <dgm:pt modelId="{549D85CB-4AB7-4349-93B2-3A44F5A2A4D4}">
      <dgm:prSet phldrT="[Text]"/>
      <dgm:spPr/>
      <dgm:t>
        <a:bodyPr/>
        <a:lstStyle/>
        <a:p>
          <a:r>
            <a:rPr lang="en-US" dirty="0" smtClean="0"/>
            <a:t>TSAR</a:t>
          </a:r>
          <a:endParaRPr lang="en-US" dirty="0"/>
        </a:p>
      </dgm:t>
    </dgm:pt>
    <dgm:pt modelId="{7CB07C19-7269-4276-8CAA-9DE811144FBF}" type="parTrans" cxnId="{924E17F3-7F6E-470C-A2C5-8AD0B17D0131}">
      <dgm:prSet/>
      <dgm:spPr/>
      <dgm:t>
        <a:bodyPr/>
        <a:lstStyle/>
        <a:p>
          <a:endParaRPr lang="en-US"/>
        </a:p>
      </dgm:t>
    </dgm:pt>
    <dgm:pt modelId="{3C1CC44D-EA90-4C4A-B14D-BF6939496C5D}" type="sibTrans" cxnId="{924E17F3-7F6E-470C-A2C5-8AD0B17D0131}">
      <dgm:prSet/>
      <dgm:spPr/>
      <dgm:t>
        <a:bodyPr/>
        <a:lstStyle/>
        <a:p>
          <a:endParaRPr lang="en-US"/>
        </a:p>
      </dgm:t>
    </dgm:pt>
    <dgm:pt modelId="{26165CD1-B7B0-49BE-A9AE-FECBEE470FDB}">
      <dgm:prSet phldrT="[Text]"/>
      <dgm:spPr/>
      <dgm:t>
        <a:bodyPr/>
        <a:lstStyle/>
        <a:p>
          <a:r>
            <a:rPr lang="en-US" dirty="0" smtClean="0"/>
            <a:t>Boyars</a:t>
          </a:r>
          <a:endParaRPr lang="en-US" dirty="0"/>
        </a:p>
      </dgm:t>
    </dgm:pt>
    <dgm:pt modelId="{353A7122-927F-4705-8535-0239BBA2B7E6}" type="parTrans" cxnId="{6548DBBA-903A-44A8-BB9C-B25DF09A99DE}">
      <dgm:prSet/>
      <dgm:spPr/>
      <dgm:t>
        <a:bodyPr/>
        <a:lstStyle/>
        <a:p>
          <a:endParaRPr lang="en-US"/>
        </a:p>
      </dgm:t>
    </dgm:pt>
    <dgm:pt modelId="{10B17F2A-9E5F-427F-A89F-F609CE5BD874}" type="sibTrans" cxnId="{6548DBBA-903A-44A8-BB9C-B25DF09A99DE}">
      <dgm:prSet/>
      <dgm:spPr/>
      <dgm:t>
        <a:bodyPr/>
        <a:lstStyle/>
        <a:p>
          <a:endParaRPr lang="en-US"/>
        </a:p>
      </dgm:t>
    </dgm:pt>
    <dgm:pt modelId="{C0A1F530-FB69-4FB2-9CC9-7D60E75CF02D}">
      <dgm:prSet phldrT="[Text]"/>
      <dgm:spPr/>
      <dgm:t>
        <a:bodyPr/>
        <a:lstStyle/>
        <a:p>
          <a:r>
            <a:rPr lang="en-US" dirty="0" smtClean="0"/>
            <a:t>Nobles</a:t>
          </a:r>
          <a:endParaRPr lang="en-US" dirty="0"/>
        </a:p>
      </dgm:t>
    </dgm:pt>
    <dgm:pt modelId="{D274CEC8-993B-4EF8-94F4-C847BA827D5E}" type="parTrans" cxnId="{2441C45D-DC40-4A7E-B15C-F51270D7BBFE}">
      <dgm:prSet/>
      <dgm:spPr/>
      <dgm:t>
        <a:bodyPr/>
        <a:lstStyle/>
        <a:p>
          <a:endParaRPr lang="en-US"/>
        </a:p>
      </dgm:t>
    </dgm:pt>
    <dgm:pt modelId="{3FA59FEA-98B3-472E-B46D-D3B60FD0E2CC}" type="sibTrans" cxnId="{2441C45D-DC40-4A7E-B15C-F51270D7BBFE}">
      <dgm:prSet/>
      <dgm:spPr/>
      <dgm:t>
        <a:bodyPr/>
        <a:lstStyle/>
        <a:p>
          <a:endParaRPr lang="en-US"/>
        </a:p>
      </dgm:t>
    </dgm:pt>
    <dgm:pt modelId="{132DB626-8D8C-4444-9D93-67B3435B9A2F}">
      <dgm:prSet phldrT="[Text]"/>
      <dgm:spPr/>
      <dgm:t>
        <a:bodyPr/>
        <a:lstStyle/>
        <a:p>
          <a:r>
            <a:rPr lang="en-US" dirty="0" smtClean="0"/>
            <a:t>Peasants</a:t>
          </a:r>
          <a:endParaRPr lang="en-US" dirty="0"/>
        </a:p>
      </dgm:t>
    </dgm:pt>
    <dgm:pt modelId="{BEEBB6A9-1B37-4452-9408-616C81BEEF7C}" type="parTrans" cxnId="{C07E3E89-CEE3-4B40-872A-4785A43EE91C}">
      <dgm:prSet/>
      <dgm:spPr/>
      <dgm:t>
        <a:bodyPr/>
        <a:lstStyle/>
        <a:p>
          <a:endParaRPr lang="en-US"/>
        </a:p>
      </dgm:t>
    </dgm:pt>
    <dgm:pt modelId="{750F9DAC-6ED1-47DC-9610-27E1D29B04FF}" type="sibTrans" cxnId="{C07E3E89-CEE3-4B40-872A-4785A43EE91C}">
      <dgm:prSet/>
      <dgm:spPr/>
      <dgm:t>
        <a:bodyPr/>
        <a:lstStyle/>
        <a:p>
          <a:endParaRPr lang="en-US"/>
        </a:p>
      </dgm:t>
    </dgm:pt>
    <dgm:pt modelId="{DE7A3FE3-D518-4A40-ABF6-80A8ABBCD4C1}" type="pres">
      <dgm:prSet presAssocID="{E63AAEEE-8891-4BAA-81B1-95A89D78359F}" presName="Name0" presStyleCnt="0">
        <dgm:presLayoutVars>
          <dgm:dir/>
          <dgm:animLvl val="lvl"/>
          <dgm:resizeHandles val="exact"/>
        </dgm:presLayoutVars>
      </dgm:prSet>
      <dgm:spPr/>
    </dgm:pt>
    <dgm:pt modelId="{7FDB575A-892A-44B8-BB49-E5E8A2DCA613}" type="pres">
      <dgm:prSet presAssocID="{549D85CB-4AB7-4349-93B2-3A44F5A2A4D4}" presName="Name8" presStyleCnt="0"/>
      <dgm:spPr/>
    </dgm:pt>
    <dgm:pt modelId="{DAC63929-8661-4B77-8722-A72F46CB2042}" type="pres">
      <dgm:prSet presAssocID="{549D85CB-4AB7-4349-93B2-3A44F5A2A4D4}" presName="level" presStyleLbl="node1" presStyleIdx="0" presStyleCnt="4">
        <dgm:presLayoutVars>
          <dgm:chMax val="1"/>
          <dgm:bulletEnabled val="1"/>
        </dgm:presLayoutVars>
      </dgm:prSet>
      <dgm:spPr/>
      <dgm:t>
        <a:bodyPr/>
        <a:lstStyle/>
        <a:p>
          <a:endParaRPr lang="en-US"/>
        </a:p>
      </dgm:t>
    </dgm:pt>
    <dgm:pt modelId="{8962248A-CEFC-45B3-9370-406E68A94845}" type="pres">
      <dgm:prSet presAssocID="{549D85CB-4AB7-4349-93B2-3A44F5A2A4D4}" presName="levelTx" presStyleLbl="revTx" presStyleIdx="0" presStyleCnt="0">
        <dgm:presLayoutVars>
          <dgm:chMax val="1"/>
          <dgm:bulletEnabled val="1"/>
        </dgm:presLayoutVars>
      </dgm:prSet>
      <dgm:spPr/>
      <dgm:t>
        <a:bodyPr/>
        <a:lstStyle/>
        <a:p>
          <a:endParaRPr lang="en-US"/>
        </a:p>
      </dgm:t>
    </dgm:pt>
    <dgm:pt modelId="{EDC12705-ED1B-4DE2-A780-2C238305F70E}" type="pres">
      <dgm:prSet presAssocID="{26165CD1-B7B0-49BE-A9AE-FECBEE470FDB}" presName="Name8" presStyleCnt="0"/>
      <dgm:spPr/>
    </dgm:pt>
    <dgm:pt modelId="{6918E5ED-2F5B-43DE-A575-8A9742D38FAC}" type="pres">
      <dgm:prSet presAssocID="{26165CD1-B7B0-49BE-A9AE-FECBEE470FDB}" presName="level" presStyleLbl="node1" presStyleIdx="1" presStyleCnt="4">
        <dgm:presLayoutVars>
          <dgm:chMax val="1"/>
          <dgm:bulletEnabled val="1"/>
        </dgm:presLayoutVars>
      </dgm:prSet>
      <dgm:spPr/>
      <dgm:t>
        <a:bodyPr/>
        <a:lstStyle/>
        <a:p>
          <a:endParaRPr lang="en-US"/>
        </a:p>
      </dgm:t>
    </dgm:pt>
    <dgm:pt modelId="{D8707956-2D7A-4252-BF6B-B86509ECCAB0}" type="pres">
      <dgm:prSet presAssocID="{26165CD1-B7B0-49BE-A9AE-FECBEE470FDB}" presName="levelTx" presStyleLbl="revTx" presStyleIdx="0" presStyleCnt="0">
        <dgm:presLayoutVars>
          <dgm:chMax val="1"/>
          <dgm:bulletEnabled val="1"/>
        </dgm:presLayoutVars>
      </dgm:prSet>
      <dgm:spPr/>
      <dgm:t>
        <a:bodyPr/>
        <a:lstStyle/>
        <a:p>
          <a:endParaRPr lang="en-US"/>
        </a:p>
      </dgm:t>
    </dgm:pt>
    <dgm:pt modelId="{830CA662-931B-43AF-BB81-4B597144F4C6}" type="pres">
      <dgm:prSet presAssocID="{C0A1F530-FB69-4FB2-9CC9-7D60E75CF02D}" presName="Name8" presStyleCnt="0"/>
      <dgm:spPr/>
    </dgm:pt>
    <dgm:pt modelId="{19776F21-603A-4A79-A281-C649EBEACF39}" type="pres">
      <dgm:prSet presAssocID="{C0A1F530-FB69-4FB2-9CC9-7D60E75CF02D}" presName="level" presStyleLbl="node1" presStyleIdx="2" presStyleCnt="4">
        <dgm:presLayoutVars>
          <dgm:chMax val="1"/>
          <dgm:bulletEnabled val="1"/>
        </dgm:presLayoutVars>
      </dgm:prSet>
      <dgm:spPr/>
      <dgm:t>
        <a:bodyPr/>
        <a:lstStyle/>
        <a:p>
          <a:endParaRPr lang="en-US"/>
        </a:p>
      </dgm:t>
    </dgm:pt>
    <dgm:pt modelId="{0281E612-91BD-44FC-9621-294E5975907C}" type="pres">
      <dgm:prSet presAssocID="{C0A1F530-FB69-4FB2-9CC9-7D60E75CF02D}" presName="levelTx" presStyleLbl="revTx" presStyleIdx="0" presStyleCnt="0">
        <dgm:presLayoutVars>
          <dgm:chMax val="1"/>
          <dgm:bulletEnabled val="1"/>
        </dgm:presLayoutVars>
      </dgm:prSet>
      <dgm:spPr/>
      <dgm:t>
        <a:bodyPr/>
        <a:lstStyle/>
        <a:p>
          <a:endParaRPr lang="en-US"/>
        </a:p>
      </dgm:t>
    </dgm:pt>
    <dgm:pt modelId="{DE1CD1F4-A3C5-4B09-BCBA-38284F4037B4}" type="pres">
      <dgm:prSet presAssocID="{132DB626-8D8C-4444-9D93-67B3435B9A2F}" presName="Name8" presStyleCnt="0"/>
      <dgm:spPr/>
    </dgm:pt>
    <dgm:pt modelId="{B1E53D79-1CB1-4FC3-8853-804AD2AB18E5}" type="pres">
      <dgm:prSet presAssocID="{132DB626-8D8C-4444-9D93-67B3435B9A2F}" presName="level" presStyleLbl="node1" presStyleIdx="3" presStyleCnt="4">
        <dgm:presLayoutVars>
          <dgm:chMax val="1"/>
          <dgm:bulletEnabled val="1"/>
        </dgm:presLayoutVars>
      </dgm:prSet>
      <dgm:spPr/>
      <dgm:t>
        <a:bodyPr/>
        <a:lstStyle/>
        <a:p>
          <a:endParaRPr lang="en-US"/>
        </a:p>
      </dgm:t>
    </dgm:pt>
    <dgm:pt modelId="{778EA775-FE8E-4DAE-84DA-8748B5783FA2}" type="pres">
      <dgm:prSet presAssocID="{132DB626-8D8C-4444-9D93-67B3435B9A2F}" presName="levelTx" presStyleLbl="revTx" presStyleIdx="0" presStyleCnt="0">
        <dgm:presLayoutVars>
          <dgm:chMax val="1"/>
          <dgm:bulletEnabled val="1"/>
        </dgm:presLayoutVars>
      </dgm:prSet>
      <dgm:spPr/>
      <dgm:t>
        <a:bodyPr/>
        <a:lstStyle/>
        <a:p>
          <a:endParaRPr lang="en-US"/>
        </a:p>
      </dgm:t>
    </dgm:pt>
  </dgm:ptLst>
  <dgm:cxnLst>
    <dgm:cxn modelId="{6548DBBA-903A-44A8-BB9C-B25DF09A99DE}" srcId="{E63AAEEE-8891-4BAA-81B1-95A89D78359F}" destId="{26165CD1-B7B0-49BE-A9AE-FECBEE470FDB}" srcOrd="1" destOrd="0" parTransId="{353A7122-927F-4705-8535-0239BBA2B7E6}" sibTransId="{10B17F2A-9E5F-427F-A89F-F609CE5BD874}"/>
    <dgm:cxn modelId="{D08434D9-6506-49B9-9A12-77BE874026E8}" type="presOf" srcId="{549D85CB-4AB7-4349-93B2-3A44F5A2A4D4}" destId="{DAC63929-8661-4B77-8722-A72F46CB2042}" srcOrd="0" destOrd="0" presId="urn:microsoft.com/office/officeart/2005/8/layout/pyramid1"/>
    <dgm:cxn modelId="{C07E3E89-CEE3-4B40-872A-4785A43EE91C}" srcId="{E63AAEEE-8891-4BAA-81B1-95A89D78359F}" destId="{132DB626-8D8C-4444-9D93-67B3435B9A2F}" srcOrd="3" destOrd="0" parTransId="{BEEBB6A9-1B37-4452-9408-616C81BEEF7C}" sibTransId="{750F9DAC-6ED1-47DC-9610-27E1D29B04FF}"/>
    <dgm:cxn modelId="{99924262-9EE5-46C0-903A-BDC90CD0CE3C}" type="presOf" srcId="{132DB626-8D8C-4444-9D93-67B3435B9A2F}" destId="{778EA775-FE8E-4DAE-84DA-8748B5783FA2}" srcOrd="1" destOrd="0" presId="urn:microsoft.com/office/officeart/2005/8/layout/pyramid1"/>
    <dgm:cxn modelId="{316C9A6E-D989-4294-AC7F-E54B16107AC7}" type="presOf" srcId="{E63AAEEE-8891-4BAA-81B1-95A89D78359F}" destId="{DE7A3FE3-D518-4A40-ABF6-80A8ABBCD4C1}" srcOrd="0" destOrd="0" presId="urn:microsoft.com/office/officeart/2005/8/layout/pyramid1"/>
    <dgm:cxn modelId="{2441C45D-DC40-4A7E-B15C-F51270D7BBFE}" srcId="{E63AAEEE-8891-4BAA-81B1-95A89D78359F}" destId="{C0A1F530-FB69-4FB2-9CC9-7D60E75CF02D}" srcOrd="2" destOrd="0" parTransId="{D274CEC8-993B-4EF8-94F4-C847BA827D5E}" sibTransId="{3FA59FEA-98B3-472E-B46D-D3B60FD0E2CC}"/>
    <dgm:cxn modelId="{BE09277C-283F-47FE-8B0D-C5F6423A7628}" type="presOf" srcId="{26165CD1-B7B0-49BE-A9AE-FECBEE470FDB}" destId="{6918E5ED-2F5B-43DE-A575-8A9742D38FAC}" srcOrd="0" destOrd="0" presId="urn:microsoft.com/office/officeart/2005/8/layout/pyramid1"/>
    <dgm:cxn modelId="{927F87B5-6D43-415F-9477-F63285BE9BE4}" type="presOf" srcId="{C0A1F530-FB69-4FB2-9CC9-7D60E75CF02D}" destId="{0281E612-91BD-44FC-9621-294E5975907C}" srcOrd="1" destOrd="0" presId="urn:microsoft.com/office/officeart/2005/8/layout/pyramid1"/>
    <dgm:cxn modelId="{FCD655C3-65BA-4AB3-BBBA-D8951F502B40}" type="presOf" srcId="{549D85CB-4AB7-4349-93B2-3A44F5A2A4D4}" destId="{8962248A-CEFC-45B3-9370-406E68A94845}" srcOrd="1" destOrd="0" presId="urn:microsoft.com/office/officeart/2005/8/layout/pyramid1"/>
    <dgm:cxn modelId="{924E17F3-7F6E-470C-A2C5-8AD0B17D0131}" srcId="{E63AAEEE-8891-4BAA-81B1-95A89D78359F}" destId="{549D85CB-4AB7-4349-93B2-3A44F5A2A4D4}" srcOrd="0" destOrd="0" parTransId="{7CB07C19-7269-4276-8CAA-9DE811144FBF}" sibTransId="{3C1CC44D-EA90-4C4A-B14D-BF6939496C5D}"/>
    <dgm:cxn modelId="{20641940-60C0-47B2-B53D-661C7DE6DC74}" type="presOf" srcId="{C0A1F530-FB69-4FB2-9CC9-7D60E75CF02D}" destId="{19776F21-603A-4A79-A281-C649EBEACF39}" srcOrd="0" destOrd="0" presId="urn:microsoft.com/office/officeart/2005/8/layout/pyramid1"/>
    <dgm:cxn modelId="{1C027C3F-3F52-47E9-A475-0F4A19E5E37A}" type="presOf" srcId="{26165CD1-B7B0-49BE-A9AE-FECBEE470FDB}" destId="{D8707956-2D7A-4252-BF6B-B86509ECCAB0}" srcOrd="1" destOrd="0" presId="urn:microsoft.com/office/officeart/2005/8/layout/pyramid1"/>
    <dgm:cxn modelId="{0471E5A0-B208-4387-AA31-AC5C2E1E8A9B}" type="presOf" srcId="{132DB626-8D8C-4444-9D93-67B3435B9A2F}" destId="{B1E53D79-1CB1-4FC3-8853-804AD2AB18E5}" srcOrd="0" destOrd="0" presId="urn:microsoft.com/office/officeart/2005/8/layout/pyramid1"/>
    <dgm:cxn modelId="{FEDEB970-2B0B-4D24-BF30-8D553D3E25CE}" type="presParOf" srcId="{DE7A3FE3-D518-4A40-ABF6-80A8ABBCD4C1}" destId="{7FDB575A-892A-44B8-BB49-E5E8A2DCA613}" srcOrd="0" destOrd="0" presId="urn:microsoft.com/office/officeart/2005/8/layout/pyramid1"/>
    <dgm:cxn modelId="{FBF570C5-479D-49B8-8158-9053ABBFC45D}" type="presParOf" srcId="{7FDB575A-892A-44B8-BB49-E5E8A2DCA613}" destId="{DAC63929-8661-4B77-8722-A72F46CB2042}" srcOrd="0" destOrd="0" presId="urn:microsoft.com/office/officeart/2005/8/layout/pyramid1"/>
    <dgm:cxn modelId="{7C4AE962-E7E2-4C45-ADDA-FA8D0E9FD37F}" type="presParOf" srcId="{7FDB575A-892A-44B8-BB49-E5E8A2DCA613}" destId="{8962248A-CEFC-45B3-9370-406E68A94845}" srcOrd="1" destOrd="0" presId="urn:microsoft.com/office/officeart/2005/8/layout/pyramid1"/>
    <dgm:cxn modelId="{AF203EB9-0B5D-4DE7-A900-EB513CB71982}" type="presParOf" srcId="{DE7A3FE3-D518-4A40-ABF6-80A8ABBCD4C1}" destId="{EDC12705-ED1B-4DE2-A780-2C238305F70E}" srcOrd="1" destOrd="0" presId="urn:microsoft.com/office/officeart/2005/8/layout/pyramid1"/>
    <dgm:cxn modelId="{91015348-FD53-4BB6-9C99-DE089373D89D}" type="presParOf" srcId="{EDC12705-ED1B-4DE2-A780-2C238305F70E}" destId="{6918E5ED-2F5B-43DE-A575-8A9742D38FAC}" srcOrd="0" destOrd="0" presId="urn:microsoft.com/office/officeart/2005/8/layout/pyramid1"/>
    <dgm:cxn modelId="{1F64594A-71DF-482C-A240-29CA2A75BC5F}" type="presParOf" srcId="{EDC12705-ED1B-4DE2-A780-2C238305F70E}" destId="{D8707956-2D7A-4252-BF6B-B86509ECCAB0}" srcOrd="1" destOrd="0" presId="urn:microsoft.com/office/officeart/2005/8/layout/pyramid1"/>
    <dgm:cxn modelId="{B3C0A289-0755-4C23-B074-5BBC64120C05}" type="presParOf" srcId="{DE7A3FE3-D518-4A40-ABF6-80A8ABBCD4C1}" destId="{830CA662-931B-43AF-BB81-4B597144F4C6}" srcOrd="2" destOrd="0" presId="urn:microsoft.com/office/officeart/2005/8/layout/pyramid1"/>
    <dgm:cxn modelId="{18815616-8135-4BED-9508-A7C544DF1B5A}" type="presParOf" srcId="{830CA662-931B-43AF-BB81-4B597144F4C6}" destId="{19776F21-603A-4A79-A281-C649EBEACF39}" srcOrd="0" destOrd="0" presId="urn:microsoft.com/office/officeart/2005/8/layout/pyramid1"/>
    <dgm:cxn modelId="{6FB624E2-6A58-44B1-A716-3B2B2BB79F14}" type="presParOf" srcId="{830CA662-931B-43AF-BB81-4B597144F4C6}" destId="{0281E612-91BD-44FC-9621-294E5975907C}" srcOrd="1" destOrd="0" presId="urn:microsoft.com/office/officeart/2005/8/layout/pyramid1"/>
    <dgm:cxn modelId="{4B4F63EC-A5A6-4868-A383-0CB5AF84E9B2}" type="presParOf" srcId="{DE7A3FE3-D518-4A40-ABF6-80A8ABBCD4C1}" destId="{DE1CD1F4-A3C5-4B09-BCBA-38284F4037B4}" srcOrd="3" destOrd="0" presId="urn:microsoft.com/office/officeart/2005/8/layout/pyramid1"/>
    <dgm:cxn modelId="{DCF99ABF-1231-42AC-A5AA-0B8850A040F7}" type="presParOf" srcId="{DE1CD1F4-A3C5-4B09-BCBA-38284F4037B4}" destId="{B1E53D79-1CB1-4FC3-8853-804AD2AB18E5}" srcOrd="0" destOrd="0" presId="urn:microsoft.com/office/officeart/2005/8/layout/pyramid1"/>
    <dgm:cxn modelId="{34BB983D-AC0A-4CD9-A46E-3F2E6C162C0C}" type="presParOf" srcId="{DE1CD1F4-A3C5-4B09-BCBA-38284F4037B4}" destId="{778EA775-FE8E-4DAE-84DA-8748B5783FA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63929-8661-4B77-8722-A72F46CB2042}">
      <dsp:nvSpPr>
        <dsp:cNvPr id="0" name=""/>
        <dsp:cNvSpPr/>
      </dsp:nvSpPr>
      <dsp:spPr>
        <a:xfrm>
          <a:off x="2286000" y="0"/>
          <a:ext cx="1524000" cy="1016000"/>
        </a:xfrm>
        <a:prstGeom prst="trapezoid">
          <a:avLst>
            <a:gd name="adj" fmla="val 7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US" sz="4900" kern="1200" dirty="0" smtClean="0"/>
            <a:t>TSAR</a:t>
          </a:r>
          <a:endParaRPr lang="en-US" sz="4900" kern="1200" dirty="0"/>
        </a:p>
      </dsp:txBody>
      <dsp:txXfrm>
        <a:off x="2286000" y="0"/>
        <a:ext cx="1524000" cy="1016000"/>
      </dsp:txXfrm>
    </dsp:sp>
    <dsp:sp modelId="{6918E5ED-2F5B-43DE-A575-8A9742D38FAC}">
      <dsp:nvSpPr>
        <dsp:cNvPr id="0" name=""/>
        <dsp:cNvSpPr/>
      </dsp:nvSpPr>
      <dsp:spPr>
        <a:xfrm>
          <a:off x="1524000" y="1015999"/>
          <a:ext cx="3048000" cy="1016000"/>
        </a:xfrm>
        <a:prstGeom prst="trapezoid">
          <a:avLst>
            <a:gd name="adj" fmla="val 7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US" sz="4900" kern="1200" dirty="0" smtClean="0"/>
            <a:t>Boyars</a:t>
          </a:r>
          <a:endParaRPr lang="en-US" sz="4900" kern="1200" dirty="0"/>
        </a:p>
      </dsp:txBody>
      <dsp:txXfrm>
        <a:off x="2057400" y="1015999"/>
        <a:ext cx="1981200" cy="1016000"/>
      </dsp:txXfrm>
    </dsp:sp>
    <dsp:sp modelId="{19776F21-603A-4A79-A281-C649EBEACF39}">
      <dsp:nvSpPr>
        <dsp:cNvPr id="0" name=""/>
        <dsp:cNvSpPr/>
      </dsp:nvSpPr>
      <dsp:spPr>
        <a:xfrm>
          <a:off x="762000" y="2031999"/>
          <a:ext cx="4572000" cy="1016000"/>
        </a:xfrm>
        <a:prstGeom prst="trapezoid">
          <a:avLst>
            <a:gd name="adj" fmla="val 7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US" sz="4900" kern="1200" dirty="0" smtClean="0"/>
            <a:t>Nobles</a:t>
          </a:r>
          <a:endParaRPr lang="en-US" sz="4900" kern="1200" dirty="0"/>
        </a:p>
      </dsp:txBody>
      <dsp:txXfrm>
        <a:off x="1562100" y="2031999"/>
        <a:ext cx="2971800" cy="1016000"/>
      </dsp:txXfrm>
    </dsp:sp>
    <dsp:sp modelId="{B1E53D79-1CB1-4FC3-8853-804AD2AB18E5}">
      <dsp:nvSpPr>
        <dsp:cNvPr id="0" name=""/>
        <dsp:cNvSpPr/>
      </dsp:nvSpPr>
      <dsp:spPr>
        <a:xfrm>
          <a:off x="0" y="3047999"/>
          <a:ext cx="6096000" cy="1016000"/>
        </a:xfrm>
        <a:prstGeom prst="trapezoid">
          <a:avLst>
            <a:gd name="adj" fmla="val 7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US" sz="4900" kern="1200" dirty="0" smtClean="0"/>
            <a:t>Peasants</a:t>
          </a:r>
          <a:endParaRPr lang="en-US" sz="4900" kern="1200" dirty="0"/>
        </a:p>
      </dsp:txBody>
      <dsp:txXfrm>
        <a:off x="1066799" y="3047999"/>
        <a:ext cx="39624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51088-6300-4BE3-AF13-233A34EC239F}" type="datetimeFigureOut">
              <a:rPr lang="en-US" smtClean="0"/>
              <a:t>3/10/2014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7779F4-750E-42BB-B87B-60127A22FAC1}" type="slidenum">
              <a:rPr lang="en-US" smtClean="0"/>
              <a:t>‹#›</a:t>
            </a:fld>
            <a:endParaRPr lang="en-US"/>
          </a:p>
        </p:txBody>
      </p:sp>
    </p:spTree>
    <p:extLst>
      <p:ext uri="{BB962C8B-B14F-4D97-AF65-F5344CB8AC3E}">
        <p14:creationId xmlns:p14="http://schemas.microsoft.com/office/powerpoint/2010/main" val="426082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779F4-750E-42BB-B87B-60127A22FAC1}" type="slidenum">
              <a:rPr lang="en-US" smtClean="0"/>
              <a:t>10</a:t>
            </a:fld>
            <a:endParaRPr lang="en-US"/>
          </a:p>
        </p:txBody>
      </p:sp>
    </p:spTree>
    <p:extLst>
      <p:ext uri="{BB962C8B-B14F-4D97-AF65-F5344CB8AC3E}">
        <p14:creationId xmlns:p14="http://schemas.microsoft.com/office/powerpoint/2010/main" val="2025319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8C3F18-7C9F-4006-9088-C7ADC6FA27E0}"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804A0-133B-4FAD-94EE-D9556FB5923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C3F18-7C9F-4006-9088-C7ADC6FA27E0}"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804A0-133B-4FAD-94EE-D9556FB592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C3F18-7C9F-4006-9088-C7ADC6FA27E0}"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804A0-133B-4FAD-94EE-D9556FB592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8C3F18-7C9F-4006-9088-C7ADC6FA27E0}"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804A0-133B-4FAD-94EE-D9556FB5923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508C3F18-7C9F-4006-9088-C7ADC6FA27E0}"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804A0-133B-4FAD-94EE-D9556FB592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8C3F18-7C9F-4006-9088-C7ADC6FA27E0}"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804A0-133B-4FAD-94EE-D9556FB5923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8C3F18-7C9F-4006-9088-C7ADC6FA27E0}" type="datetimeFigureOut">
              <a:rPr lang="en-US" smtClean="0"/>
              <a:t>3/10/2014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3804A0-133B-4FAD-94EE-D9556FB592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8C3F18-7C9F-4006-9088-C7ADC6FA27E0}" type="datetimeFigureOut">
              <a:rPr lang="en-US" smtClean="0"/>
              <a:t>3/10/2014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3804A0-133B-4FAD-94EE-D9556FB592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C3F18-7C9F-4006-9088-C7ADC6FA27E0}" type="datetimeFigureOut">
              <a:rPr lang="en-US" smtClean="0"/>
              <a:t>3/10/2014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3804A0-133B-4FAD-94EE-D9556FB5923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508C3F18-7C9F-4006-9088-C7ADC6FA27E0}" type="datetimeFigureOut">
              <a:rPr lang="en-US" smtClean="0"/>
              <a:t>3/10/2014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13804A0-133B-4FAD-94EE-D9556FB592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C3F18-7C9F-4006-9088-C7ADC6FA27E0}"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804A0-133B-4FAD-94EE-D9556FB592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08C3F18-7C9F-4006-9088-C7ADC6FA27E0}" type="datetimeFigureOut">
              <a:rPr lang="en-US" smtClean="0"/>
              <a:t>3/10/2014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13804A0-133B-4FAD-94EE-D9556FB592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upload.wikimedia.org/wikipedia/commons/c/ca/Qing_Dynasty_1820.pn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25</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solidFill>
                  <a:schemeClr val="tx1"/>
                </a:solidFill>
              </a:rPr>
              <a:t>Land Empires in the Age of Imperialism</a:t>
            </a:r>
          </a:p>
          <a:p>
            <a:r>
              <a:rPr lang="en-US" dirty="0" smtClean="0">
                <a:solidFill>
                  <a:schemeClr val="tx1"/>
                </a:solidFill>
              </a:rPr>
              <a:t>1800-1870</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760"/>
            <a:ext cx="9525000" cy="548640"/>
          </a:xfrm>
        </p:spPr>
        <p:txBody>
          <a:bodyPr/>
          <a:lstStyle/>
          <a:p>
            <a:r>
              <a:rPr lang="en-US" dirty="0" smtClean="0"/>
              <a:t>Abdul </a:t>
            </a:r>
            <a:r>
              <a:rPr lang="en-US" dirty="0" err="1" smtClean="0"/>
              <a:t>Mejid</a:t>
            </a:r>
            <a:r>
              <a:rPr lang="en-US" dirty="0" smtClean="0"/>
              <a:t> –</a:t>
            </a:r>
            <a:r>
              <a:rPr lang="en-US" dirty="0" err="1" smtClean="0"/>
              <a:t>Tanzimat</a:t>
            </a:r>
            <a:r>
              <a:rPr lang="en-US" dirty="0" smtClean="0"/>
              <a:t> reforms –Europeans pleased</a:t>
            </a:r>
            <a:endParaRPr lang="en-US" dirty="0"/>
          </a:p>
        </p:txBody>
      </p:sp>
      <p:sp>
        <p:nvSpPr>
          <p:cNvPr id="3" name="Content Placeholder 2"/>
          <p:cNvSpPr>
            <a:spLocks noGrp="1"/>
          </p:cNvSpPr>
          <p:nvPr>
            <p:ph idx="1"/>
          </p:nvPr>
        </p:nvSpPr>
        <p:spPr>
          <a:xfrm>
            <a:off x="228600" y="914400"/>
            <a:ext cx="8915400" cy="5376372"/>
          </a:xfrm>
        </p:spPr>
        <p:txBody>
          <a:bodyPr>
            <a:normAutofit fontScale="85000" lnSpcReduction="20000"/>
          </a:bodyPr>
          <a:lstStyle/>
          <a:p>
            <a:r>
              <a:rPr lang="en-US" dirty="0" err="1" smtClean="0"/>
              <a:t>Tanzimat</a:t>
            </a:r>
            <a:r>
              <a:rPr lang="en-US" dirty="0" smtClean="0"/>
              <a:t> means reorganization.</a:t>
            </a:r>
          </a:p>
          <a:p>
            <a:r>
              <a:rPr lang="en-US" dirty="0" smtClean="0"/>
              <a:t>1. Political rights for men – for example, </a:t>
            </a:r>
          </a:p>
          <a:p>
            <a:pPr>
              <a:buFont typeface="Arial" panose="020B0604020202020204" pitchFamily="34" charset="0"/>
              <a:buChar char="•"/>
            </a:pPr>
            <a:r>
              <a:rPr lang="en-US" dirty="0" smtClean="0"/>
              <a:t>free public trials</a:t>
            </a:r>
          </a:p>
          <a:p>
            <a:pPr>
              <a:buFont typeface="Arial" panose="020B0604020202020204" pitchFamily="34" charset="0"/>
              <a:buChar char="•"/>
            </a:pPr>
            <a:r>
              <a:rPr lang="en-US" dirty="0" smtClean="0"/>
              <a:t>A limited right of privacy</a:t>
            </a:r>
          </a:p>
          <a:p>
            <a:pPr>
              <a:buFont typeface="Arial" panose="020B0604020202020204" pitchFamily="34" charset="0"/>
              <a:buChar char="•"/>
            </a:pPr>
            <a:r>
              <a:rPr lang="en-US" dirty="0" smtClean="0"/>
              <a:t>Equitable methods of tax collection</a:t>
            </a:r>
          </a:p>
          <a:p>
            <a:pPr marL="0" indent="0"/>
            <a:r>
              <a:rPr lang="en-US" dirty="0" smtClean="0"/>
              <a:t>2. Reforms to Modernize Ottoman Empire</a:t>
            </a:r>
          </a:p>
          <a:p>
            <a:pPr marL="285750" indent="-285750">
              <a:buFont typeface="Arial" panose="020B0604020202020204" pitchFamily="34" charset="0"/>
              <a:buChar char="•"/>
            </a:pPr>
            <a:r>
              <a:rPr lang="en-US" dirty="0" smtClean="0"/>
              <a:t>Strongly supported by European allies</a:t>
            </a:r>
          </a:p>
          <a:p>
            <a:pPr marL="285750" indent="-285750">
              <a:buFont typeface="Arial" panose="020B0604020202020204" pitchFamily="34" charset="0"/>
              <a:buChar char="•"/>
            </a:pPr>
            <a:r>
              <a:rPr lang="en-US" dirty="0" smtClean="0"/>
              <a:t>Military training schools modeled on Western European methods- young officers trained in Europe.</a:t>
            </a:r>
          </a:p>
          <a:p>
            <a:pPr marL="285750" indent="-285750">
              <a:buFont typeface="Arial" panose="020B0604020202020204" pitchFamily="34" charset="0"/>
              <a:buChar char="•"/>
            </a:pPr>
            <a:r>
              <a:rPr lang="en-US" dirty="0" smtClean="0"/>
              <a:t>Westerners were brought in to educate Ottoman elite. </a:t>
            </a:r>
          </a:p>
          <a:p>
            <a:pPr marL="285750" indent="-285750">
              <a:buFont typeface="Arial" panose="020B0604020202020204" pitchFamily="34" charset="0"/>
              <a:buChar char="•"/>
            </a:pPr>
            <a:r>
              <a:rPr lang="en-US" dirty="0" smtClean="0"/>
              <a:t>National preparatory schools to funnel graduates into military colleges and universities.</a:t>
            </a:r>
          </a:p>
          <a:p>
            <a:pPr marL="285750" indent="-285750">
              <a:buFont typeface="Arial" panose="020B0604020202020204" pitchFamily="34" charset="0"/>
              <a:buChar char="•"/>
            </a:pPr>
            <a:r>
              <a:rPr lang="en-US" dirty="0" smtClean="0"/>
              <a:t>French became the language of instruction.</a:t>
            </a:r>
          </a:p>
          <a:p>
            <a:pPr marL="285750" indent="-285750">
              <a:buFont typeface="Arial" panose="020B0604020202020204" pitchFamily="34" charset="0"/>
              <a:buChar char="•"/>
            </a:pPr>
            <a:r>
              <a:rPr lang="en-US" dirty="0" smtClean="0"/>
              <a:t>Young  educated men adopted Western-style of dressing.</a:t>
            </a:r>
          </a:p>
          <a:p>
            <a:pPr marL="285750" indent="-285750">
              <a:buFont typeface="Arial" panose="020B0604020202020204" pitchFamily="34" charset="0"/>
              <a:buChar char="•"/>
            </a:pPr>
            <a:r>
              <a:rPr lang="en-US" dirty="0" smtClean="0"/>
              <a:t>Prominent elite embrace the westernization of Ottoman society- – read newspapers and French, travel to Europe, supported importation of military, industrial, and communications technology.</a:t>
            </a:r>
          </a:p>
          <a:p>
            <a:pPr marL="285750" indent="-285750">
              <a:buFont typeface="Arial" panose="020B0604020202020204" pitchFamily="34" charset="0"/>
              <a:buChar char="•"/>
            </a:pPr>
            <a:r>
              <a:rPr lang="en-US" dirty="0" smtClean="0"/>
              <a:t>Tax on non-Muslims was  abolished.</a:t>
            </a:r>
          </a:p>
          <a:p>
            <a:pPr marL="285750" indent="-285750">
              <a:buFont typeface="Arial" panose="020B0604020202020204" pitchFamily="34" charset="0"/>
              <a:buChar char="•"/>
            </a:pPr>
            <a:r>
              <a:rPr lang="en-US" dirty="0" smtClean="0"/>
              <a:t>Codes specifying equal legal protection for Muslims, Jewish, and Christian subjects were passed.</a:t>
            </a:r>
          </a:p>
          <a:p>
            <a:pPr marL="285750" indent="-285750">
              <a:buFont typeface="Arial" panose="020B0604020202020204" pitchFamily="34" charset="0"/>
              <a:buChar char="•"/>
            </a:pPr>
            <a:r>
              <a:rPr lang="en-US" dirty="0" smtClean="0"/>
              <a:t>European powers were increasingly interested in the status of Christians in the Empire – missionaries flowed into Ottoman territories in the second half of the 19</a:t>
            </a:r>
            <a:r>
              <a:rPr lang="en-US" baseline="30000" dirty="0" smtClean="0"/>
              <a:t>th</a:t>
            </a:r>
            <a:r>
              <a:rPr lang="en-US" dirty="0" smtClean="0"/>
              <a:t> century.</a:t>
            </a:r>
          </a:p>
          <a:p>
            <a:pPr marL="285750" indent="-285750">
              <a:buFont typeface="Arial" panose="020B0604020202020204" pitchFamily="34" charset="0"/>
              <a:buChar char="•"/>
            </a:pPr>
            <a:r>
              <a:rPr lang="en-US" dirty="0" smtClean="0"/>
              <a:t>New tax collection practices and the tax on farming– relieved hardship for the total population.</a:t>
            </a:r>
          </a:p>
          <a:p>
            <a:pPr marL="285750" indent="-285750">
              <a:buFont typeface="Arial" panose="020B0604020202020204" pitchFamily="34" charset="0"/>
              <a:buChar char="•"/>
            </a:pPr>
            <a:r>
              <a:rPr lang="en-US" dirty="0" smtClean="0"/>
              <a:t>More legal codes replaced sharia, Islamic law</a:t>
            </a:r>
          </a:p>
          <a:p>
            <a:pPr marL="0" indent="0"/>
            <a:endParaRPr lang="en-US" dirty="0"/>
          </a:p>
        </p:txBody>
      </p:sp>
      <p:sp>
        <p:nvSpPr>
          <p:cNvPr id="4" name="TextBox 3"/>
          <p:cNvSpPr txBox="1"/>
          <p:nvPr/>
        </p:nvSpPr>
        <p:spPr>
          <a:xfrm>
            <a:off x="228600" y="6236162"/>
            <a:ext cx="8207568" cy="646331"/>
          </a:xfrm>
          <a:prstGeom prst="rect">
            <a:avLst/>
          </a:prstGeom>
          <a:noFill/>
        </p:spPr>
        <p:txBody>
          <a:bodyPr wrap="none" rtlCol="0">
            <a:spAutoFit/>
          </a:bodyPr>
          <a:lstStyle/>
          <a:p>
            <a:r>
              <a:rPr lang="en-US" dirty="0" smtClean="0">
                <a:solidFill>
                  <a:srgbClr val="FFFF00"/>
                </a:solidFill>
              </a:rPr>
              <a:t>T</a:t>
            </a:r>
            <a:r>
              <a:rPr lang="en-US" b="1" dirty="0" smtClean="0">
                <a:solidFill>
                  <a:srgbClr val="FFFF00"/>
                </a:solidFill>
              </a:rPr>
              <a:t>HE POWER OF THE </a:t>
            </a:r>
            <a:r>
              <a:rPr lang="en-US" b="1" dirty="0" err="1" smtClean="0">
                <a:solidFill>
                  <a:srgbClr val="FFFF00"/>
                </a:solidFill>
              </a:rPr>
              <a:t>Ulamas</a:t>
            </a:r>
            <a:r>
              <a:rPr lang="en-US" b="1" dirty="0" smtClean="0">
                <a:solidFill>
                  <a:srgbClr val="FFFF00"/>
                </a:solidFill>
              </a:rPr>
              <a:t> </a:t>
            </a:r>
            <a:r>
              <a:rPr lang="en-US" b="1" dirty="0" smtClean="0">
                <a:solidFill>
                  <a:srgbClr val="FFFF00"/>
                </a:solidFill>
              </a:rPr>
              <a:t>DECLINED AS DID THE </a:t>
            </a:r>
            <a:r>
              <a:rPr lang="en-US" b="1" dirty="0" smtClean="0">
                <a:solidFill>
                  <a:srgbClr val="FFFF00"/>
                </a:solidFill>
              </a:rPr>
              <a:t>lure </a:t>
            </a:r>
            <a:r>
              <a:rPr lang="en-US" b="1" dirty="0" smtClean="0">
                <a:solidFill>
                  <a:srgbClr val="FFFF00"/>
                </a:solidFill>
              </a:rPr>
              <a:t>OF RELIGIOUS </a:t>
            </a:r>
            <a:r>
              <a:rPr lang="en-US" b="1" dirty="0" smtClean="0">
                <a:solidFill>
                  <a:srgbClr val="FFFF00"/>
                </a:solidFill>
              </a:rPr>
              <a:t>EDUCATION,</a:t>
            </a:r>
            <a:endParaRPr lang="en-US" b="1" dirty="0" smtClean="0">
              <a:solidFill>
                <a:srgbClr val="FFFF00"/>
              </a:solidFill>
            </a:endParaRPr>
          </a:p>
          <a:p>
            <a:r>
              <a:rPr lang="en-US" b="1" dirty="0" smtClean="0">
                <a:solidFill>
                  <a:srgbClr val="FFFF00"/>
                </a:solidFill>
              </a:rPr>
              <a:t> FEWER </a:t>
            </a:r>
            <a:r>
              <a:rPr lang="en-US" b="1" dirty="0" smtClean="0">
                <a:solidFill>
                  <a:srgbClr val="FFFF00"/>
                </a:solidFill>
              </a:rPr>
              <a:t>STUDENTs ENTERED </a:t>
            </a:r>
            <a:r>
              <a:rPr lang="en-US" b="1" dirty="0" smtClean="0">
                <a:solidFill>
                  <a:srgbClr val="FFFF00"/>
                </a:solidFill>
              </a:rPr>
              <a:t>RELIGIOUS SCHOOLS</a:t>
            </a:r>
            <a:endParaRPr lang="en-US" b="1" dirty="0">
              <a:solidFill>
                <a:srgbClr val="FFFF00"/>
              </a:solidFill>
            </a:endParaRPr>
          </a:p>
        </p:txBody>
      </p:sp>
    </p:spTree>
    <p:extLst>
      <p:ext uri="{BB962C8B-B14F-4D97-AF65-F5344CB8AC3E}">
        <p14:creationId xmlns:p14="http://schemas.microsoft.com/office/powerpoint/2010/main" val="242324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STATUS AND </a:t>
            </a:r>
            <a:r>
              <a:rPr lang="en-US" dirty="0" err="1" smtClean="0"/>
              <a:t>Tanzimat</a:t>
            </a:r>
            <a:r>
              <a:rPr lang="en-US" dirty="0" smtClean="0"/>
              <a:t>  REFORMS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Restricted rights of women.</a:t>
            </a:r>
          </a:p>
          <a:p>
            <a:pPr>
              <a:buFont typeface="Arial" panose="020B0604020202020204" pitchFamily="34" charset="0"/>
              <a:buChar char="•"/>
            </a:pPr>
            <a:r>
              <a:rPr lang="en-US" dirty="0" smtClean="0"/>
              <a:t>No increased political participation</a:t>
            </a:r>
          </a:p>
          <a:p>
            <a:pPr>
              <a:buFont typeface="Arial" panose="020B0604020202020204" pitchFamily="34" charset="0"/>
              <a:buChar char="•"/>
            </a:pPr>
            <a:r>
              <a:rPr lang="en-US" dirty="0" smtClean="0"/>
              <a:t>Fewer or no educational opportunities</a:t>
            </a:r>
          </a:p>
          <a:p>
            <a:pPr>
              <a:buFont typeface="Arial" panose="020B0604020202020204" pitchFamily="34" charset="0"/>
              <a:buChar char="•"/>
            </a:pPr>
            <a:r>
              <a:rPr lang="en-US" dirty="0" smtClean="0"/>
              <a:t>Industrial labor and professional occupations, hallmarks of the new process of modernization, were not open to women.</a:t>
            </a:r>
          </a:p>
          <a:p>
            <a:pPr>
              <a:buFont typeface="Arial" panose="020B0604020202020204" pitchFamily="34" charset="0"/>
              <a:buChar char="•"/>
            </a:pPr>
            <a:r>
              <a:rPr lang="en-US" dirty="0" smtClean="0"/>
              <a:t>No share in the competitive cash-based economy that developed due to industrialism.</a:t>
            </a:r>
          </a:p>
          <a:p>
            <a:pPr>
              <a:buFont typeface="Arial" panose="020B0604020202020204" pitchFamily="34" charset="0"/>
              <a:buChar char="•"/>
            </a:pPr>
            <a:r>
              <a:rPr lang="en-US" dirty="0" smtClean="0"/>
              <a:t>Westernization of the court system led to a loss of powerful women.</a:t>
            </a:r>
          </a:p>
          <a:p>
            <a:pPr>
              <a:buFont typeface="Arial" panose="020B0604020202020204" pitchFamily="34" charset="0"/>
              <a:buChar char="•"/>
            </a:pPr>
            <a:r>
              <a:rPr lang="en-US" dirty="0" smtClean="0"/>
              <a:t>Lost property and inheritance rights.</a:t>
            </a:r>
            <a:endParaRPr lang="en-US" dirty="0"/>
          </a:p>
        </p:txBody>
      </p:sp>
      <p:sp>
        <p:nvSpPr>
          <p:cNvPr id="4" name="TextBox 3"/>
          <p:cNvSpPr txBox="1"/>
          <p:nvPr/>
        </p:nvSpPr>
        <p:spPr>
          <a:xfrm>
            <a:off x="228600" y="5257800"/>
            <a:ext cx="9027087" cy="923330"/>
          </a:xfrm>
          <a:prstGeom prst="rect">
            <a:avLst/>
          </a:prstGeom>
          <a:noFill/>
        </p:spPr>
        <p:txBody>
          <a:bodyPr wrap="none" rtlCol="0">
            <a:spAutoFit/>
          </a:bodyPr>
          <a:lstStyle/>
          <a:p>
            <a:r>
              <a:rPr lang="en-US" b="1" dirty="0" smtClean="0">
                <a:solidFill>
                  <a:srgbClr val="FFFF00"/>
                </a:solidFill>
              </a:rPr>
              <a:t>Despite these widespread reforms, the Ottomans still lagged behind other more developed </a:t>
            </a:r>
          </a:p>
          <a:p>
            <a:r>
              <a:rPr lang="en-US" b="1" dirty="0" smtClean="0">
                <a:solidFill>
                  <a:srgbClr val="FFFF00"/>
                </a:solidFill>
              </a:rPr>
              <a:t>European nations, a fact that would threaten the Empire repeatedly</a:t>
            </a:r>
          </a:p>
          <a:p>
            <a:r>
              <a:rPr lang="en-US" b="1" dirty="0" smtClean="0">
                <a:solidFill>
                  <a:srgbClr val="FFFF00"/>
                </a:solidFill>
              </a:rPr>
              <a:t> in the second half of the 19</a:t>
            </a:r>
            <a:r>
              <a:rPr lang="en-US" b="1" baseline="30000" dirty="0" smtClean="0">
                <a:solidFill>
                  <a:srgbClr val="FFFF00"/>
                </a:solidFill>
              </a:rPr>
              <a:t>th</a:t>
            </a:r>
            <a:r>
              <a:rPr lang="en-US" b="1" dirty="0" smtClean="0">
                <a:solidFill>
                  <a:srgbClr val="FFFF00"/>
                </a:solidFill>
              </a:rPr>
              <a:t> century</a:t>
            </a:r>
            <a:endParaRPr lang="en-US" b="1" dirty="0">
              <a:solidFill>
                <a:srgbClr val="FFFF00"/>
              </a:solidFill>
            </a:endParaRPr>
          </a:p>
        </p:txBody>
      </p:sp>
    </p:spTree>
    <p:extLst>
      <p:ext uri="{BB962C8B-B14F-4D97-AF65-F5344CB8AC3E}">
        <p14:creationId xmlns:p14="http://schemas.microsoft.com/office/powerpoint/2010/main" val="11841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86" y="460218"/>
            <a:ext cx="8429214" cy="5864382"/>
          </a:xfrm>
          <a:prstGeom prst="rect">
            <a:avLst/>
          </a:prstGeom>
        </p:spPr>
      </p:pic>
    </p:spTree>
    <p:extLst>
      <p:ext uri="{BB962C8B-B14F-4D97-AF65-F5344CB8AC3E}">
        <p14:creationId xmlns:p14="http://schemas.microsoft.com/office/powerpoint/2010/main" val="3278282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tip</a:t>
            </a:r>
            <a:endParaRPr lang="en-US" dirty="0"/>
          </a:p>
        </p:txBody>
      </p:sp>
      <p:sp>
        <p:nvSpPr>
          <p:cNvPr id="3" name="Content Placeholder 2"/>
          <p:cNvSpPr>
            <a:spLocks noGrp="1"/>
          </p:cNvSpPr>
          <p:nvPr>
            <p:ph idx="1"/>
          </p:nvPr>
        </p:nvSpPr>
        <p:spPr>
          <a:xfrm>
            <a:off x="822960" y="1100628"/>
            <a:ext cx="7520940" cy="4842972"/>
          </a:xfrm>
        </p:spPr>
        <p:txBody>
          <a:bodyPr>
            <a:normAutofit fontScale="62500" lnSpcReduction="20000"/>
          </a:bodyPr>
          <a:lstStyle/>
          <a:p>
            <a:r>
              <a:rPr lang="en-US" sz="2900" dirty="0" smtClean="0">
                <a:solidFill>
                  <a:srgbClr val="FF0000"/>
                </a:solidFill>
              </a:rPr>
              <a:t>Do industrialism and westernization give women more rights and opportunities?</a:t>
            </a:r>
          </a:p>
          <a:p>
            <a:r>
              <a:rPr lang="en-US" sz="3400" dirty="0" smtClean="0"/>
              <a:t>When students first examine this idea, they think of Western Europe and the United States and quickly think “yes”; many factory jobs open up, women leave home and demand equal treatment and P, as well as increased access to the political process. </a:t>
            </a:r>
            <a:r>
              <a:rPr lang="en-US" sz="3400" u="sng" dirty="0" smtClean="0"/>
              <a:t>Though this did happen in some societies, the process of westernization narrowed the role of some women in the Ottoman Empire</a:t>
            </a:r>
            <a:r>
              <a:rPr lang="en-US" sz="3400" dirty="0" smtClean="0"/>
              <a:t>. Industrialization </a:t>
            </a:r>
            <a:r>
              <a:rPr lang="en-US" sz="3400" dirty="0">
                <a:solidFill>
                  <a:srgbClr val="FF0000"/>
                </a:solidFill>
              </a:rPr>
              <a:t>did not lead </a:t>
            </a:r>
            <a:r>
              <a:rPr lang="en-US" sz="3400" dirty="0" smtClean="0"/>
              <a:t>to new opportunities in either the factories on the professions, which where the exclusive domain of men. In addition, the westernization of the court system led to women’s loss of power over inheritance and property and wealth by establishing trusts in the name of the sons and acting as executors. But with no standing in the new secular courts established by the </a:t>
            </a:r>
            <a:r>
              <a:rPr lang="en-US" sz="3400" dirty="0" err="1" smtClean="0"/>
              <a:t>Tanzimat</a:t>
            </a:r>
            <a:r>
              <a:rPr lang="en-US" sz="3400" dirty="0" smtClean="0"/>
              <a:t> reforms, women lost this power.</a:t>
            </a:r>
            <a:endParaRPr lang="en-US" sz="3400" dirty="0"/>
          </a:p>
        </p:txBody>
      </p:sp>
    </p:spTree>
    <p:extLst>
      <p:ext uri="{BB962C8B-B14F-4D97-AF65-F5344CB8AC3E}">
        <p14:creationId xmlns:p14="http://schemas.microsoft.com/office/powerpoint/2010/main" val="4260950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
            <a:ext cx="8153400" cy="584775"/>
          </a:xfrm>
          <a:prstGeom prst="rect">
            <a:avLst/>
          </a:prstGeom>
          <a:noFill/>
        </p:spPr>
        <p:txBody>
          <a:bodyPr wrap="square" rtlCol="0">
            <a:spAutoFit/>
          </a:bodyPr>
          <a:lstStyle/>
          <a:p>
            <a:r>
              <a:rPr lang="en-US" sz="3200" b="1" dirty="0" smtClean="0">
                <a:latin typeface="Batang" pitchFamily="18" charset="-127"/>
                <a:ea typeface="Batang" pitchFamily="18" charset="-127"/>
              </a:rPr>
              <a:t>Crimean War:1853-1856</a:t>
            </a:r>
            <a:endParaRPr lang="en-US" sz="3200" b="1" dirty="0">
              <a:latin typeface="Batang" pitchFamily="18" charset="-127"/>
              <a:ea typeface="Batang" pitchFamily="18" charset="-127"/>
            </a:endParaRPr>
          </a:p>
        </p:txBody>
      </p:sp>
      <p:sp>
        <p:nvSpPr>
          <p:cNvPr id="3" name="TextBox 2"/>
          <p:cNvSpPr txBox="1"/>
          <p:nvPr/>
        </p:nvSpPr>
        <p:spPr>
          <a:xfrm>
            <a:off x="899160" y="457200"/>
            <a:ext cx="3048000" cy="5940088"/>
          </a:xfrm>
          <a:prstGeom prst="rect">
            <a:avLst/>
          </a:prstGeom>
          <a:noFill/>
        </p:spPr>
        <p:txBody>
          <a:bodyPr wrap="square" rtlCol="0">
            <a:spAutoFit/>
          </a:bodyPr>
          <a:lstStyle/>
          <a:p>
            <a:r>
              <a:rPr lang="en-US" sz="2000" dirty="0" smtClean="0">
                <a:latin typeface="BrowalliaUPC" pitchFamily="34" charset="-34"/>
                <a:cs typeface="BrowalliaUPC" pitchFamily="34" charset="-34"/>
              </a:rPr>
              <a:t>Causes:</a:t>
            </a:r>
          </a:p>
          <a:p>
            <a:pPr>
              <a:buBlip>
                <a:blip r:embed="rId2"/>
              </a:buBlip>
            </a:pPr>
            <a:r>
              <a:rPr lang="en-US" sz="2400" dirty="0" smtClean="0">
                <a:latin typeface="BrowalliaUPC" pitchFamily="34" charset="-34"/>
                <a:cs typeface="BrowalliaUPC" pitchFamily="34" charset="-34"/>
              </a:rPr>
              <a:t>Russia’s southward expansion</a:t>
            </a:r>
          </a:p>
          <a:p>
            <a:pPr>
              <a:buBlip>
                <a:blip r:embed="rId2"/>
              </a:buBlip>
            </a:pPr>
            <a:r>
              <a:rPr lang="en-US" sz="2400" dirty="0" smtClean="0">
                <a:latin typeface="BrowalliaUPC" pitchFamily="34" charset="-34"/>
                <a:cs typeface="BrowalliaUPC" pitchFamily="34" charset="-34"/>
              </a:rPr>
              <a:t>Religious differences-protectors of Orthodox Christianity</a:t>
            </a:r>
          </a:p>
          <a:p>
            <a:pPr>
              <a:buBlip>
                <a:blip r:embed="rId2"/>
              </a:buBlip>
            </a:pPr>
            <a:r>
              <a:rPr lang="en-US" sz="2400" dirty="0" smtClean="0">
                <a:latin typeface="BrowalliaUPC" pitchFamily="34" charset="-34"/>
                <a:cs typeface="BrowalliaUPC" pitchFamily="34" charset="-34"/>
              </a:rPr>
              <a:t>Weakness of Ottoman Empire-when Egyptian forces attacked Syria, Russia came to help the sultan, pushed back </a:t>
            </a:r>
            <a:r>
              <a:rPr lang="en-US" sz="2400" dirty="0" err="1" smtClean="0">
                <a:latin typeface="BrowalliaUPC" pitchFamily="34" charset="-34"/>
                <a:cs typeface="BrowalliaUPC" pitchFamily="34" charset="-34"/>
              </a:rPr>
              <a:t>Muhamad</a:t>
            </a:r>
            <a:r>
              <a:rPr lang="en-US" sz="2400" dirty="0" smtClean="0">
                <a:latin typeface="BrowalliaUPC" pitchFamily="34" charset="-34"/>
                <a:cs typeface="BrowalliaUPC" pitchFamily="34" charset="-34"/>
              </a:rPr>
              <a:t> Ali’s forces.</a:t>
            </a:r>
          </a:p>
          <a:p>
            <a:pPr>
              <a:buBlip>
                <a:blip r:embed="rId2"/>
              </a:buBlip>
            </a:pPr>
            <a:r>
              <a:rPr lang="en-US" sz="2400" dirty="0" smtClean="0">
                <a:latin typeface="BrowalliaUPC" pitchFamily="34" charset="-34"/>
                <a:cs typeface="BrowalliaUPC" pitchFamily="34" charset="-34"/>
              </a:rPr>
              <a:t>Treaty recognized Russia as defender of the Orthodox Church.</a:t>
            </a:r>
          </a:p>
          <a:p>
            <a:pPr>
              <a:buBlip>
                <a:blip r:embed="rId2"/>
              </a:buBlip>
            </a:pPr>
            <a:r>
              <a:rPr lang="en-US" sz="2400" dirty="0" smtClean="0">
                <a:latin typeface="BrowalliaUPC" pitchFamily="34" charset="-34"/>
                <a:cs typeface="BrowalliaUPC" pitchFamily="34" charset="-34"/>
              </a:rPr>
              <a:t>Desire for a </a:t>
            </a:r>
            <a:r>
              <a:rPr lang="en-US" sz="2400" b="1" dirty="0" smtClean="0">
                <a:latin typeface="BrowalliaUPC" pitchFamily="34" charset="-34"/>
                <a:cs typeface="BrowalliaUPC" pitchFamily="34" charset="-34"/>
              </a:rPr>
              <a:t>warm water port</a:t>
            </a:r>
            <a:endParaRPr lang="en-US" sz="2400" dirty="0">
              <a:latin typeface="BrowalliaUPC" pitchFamily="34" charset="-34"/>
              <a:cs typeface="BrowalliaUPC" pitchFamily="34" charset="-34"/>
            </a:endParaRPr>
          </a:p>
        </p:txBody>
      </p:sp>
      <p:sp>
        <p:nvSpPr>
          <p:cNvPr id="9" name="Content Placeholder 8"/>
          <p:cNvSpPr>
            <a:spLocks noGrp="1"/>
          </p:cNvSpPr>
          <p:nvPr>
            <p:ph sz="half" idx="1"/>
          </p:nvPr>
        </p:nvSpPr>
        <p:spPr>
          <a:xfrm>
            <a:off x="822960" y="2088416"/>
            <a:ext cx="3200400" cy="2721328"/>
          </a:xfrm>
        </p:spPr>
        <p:txBody>
          <a:bodyPr/>
          <a:lstStyle/>
          <a:p>
            <a:endParaRPr lang="en-US" dirty="0"/>
          </a:p>
        </p:txBody>
      </p:sp>
      <p:pic>
        <p:nvPicPr>
          <p:cNvPr id="11" name="Content Placeholder 10"/>
          <p:cNvPicPr>
            <a:picLocks noGrp="1" noChangeAspect="1"/>
          </p:cNvPicPr>
          <p:nvPr>
            <p:ph sz="half" idx="2"/>
          </p:nvPr>
        </p:nvPicPr>
        <p:blipFill>
          <a:blip r:embed="rId3"/>
          <a:stretch>
            <a:fillRect/>
          </a:stretch>
        </p:blipFill>
        <p:spPr>
          <a:xfrm>
            <a:off x="4028899" y="1097280"/>
            <a:ext cx="5267501" cy="394214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7693"/>
            <a:ext cx="1524000" cy="6740307"/>
          </a:xfrm>
          <a:prstGeom prst="rect">
            <a:avLst/>
          </a:prstGeom>
          <a:noFill/>
        </p:spPr>
        <p:txBody>
          <a:bodyPr wrap="square" rtlCol="0">
            <a:spAutoFit/>
          </a:bodyPr>
          <a:lstStyle/>
          <a:p>
            <a:r>
              <a:rPr lang="en-US" sz="5400" dirty="0" smtClean="0">
                <a:latin typeface="Aharoni" pitchFamily="2" charset="-79"/>
                <a:cs typeface="Aharoni" pitchFamily="2" charset="-79"/>
              </a:rPr>
              <a:t>C</a:t>
            </a:r>
          </a:p>
          <a:p>
            <a:r>
              <a:rPr lang="en-US" sz="5400" dirty="0" smtClean="0">
                <a:latin typeface="Aharoni" pitchFamily="2" charset="-79"/>
                <a:cs typeface="Aharoni" pitchFamily="2" charset="-79"/>
              </a:rPr>
              <a:t>H</a:t>
            </a:r>
          </a:p>
          <a:p>
            <a:r>
              <a:rPr lang="en-US" sz="5400" dirty="0" smtClean="0">
                <a:latin typeface="Aharoni" pitchFamily="2" charset="-79"/>
                <a:cs typeface="Aharoni" pitchFamily="2" charset="-79"/>
              </a:rPr>
              <a:t>A</a:t>
            </a:r>
          </a:p>
          <a:p>
            <a:r>
              <a:rPr lang="en-US" sz="5400" dirty="0" smtClean="0">
                <a:latin typeface="Aharoni" pitchFamily="2" charset="-79"/>
                <a:cs typeface="Aharoni" pitchFamily="2" charset="-79"/>
              </a:rPr>
              <a:t>N</a:t>
            </a:r>
          </a:p>
          <a:p>
            <a:r>
              <a:rPr lang="en-US" sz="5400" dirty="0" smtClean="0">
                <a:latin typeface="Aharoni" pitchFamily="2" charset="-79"/>
                <a:cs typeface="Aharoni" pitchFamily="2" charset="-79"/>
              </a:rPr>
              <a:t>G</a:t>
            </a:r>
          </a:p>
          <a:p>
            <a:r>
              <a:rPr lang="en-US" sz="5400" dirty="0" smtClean="0">
                <a:latin typeface="Aharoni" pitchFamily="2" charset="-79"/>
                <a:cs typeface="Aharoni" pitchFamily="2" charset="-79"/>
              </a:rPr>
              <a:t>E</a:t>
            </a:r>
          </a:p>
          <a:p>
            <a:r>
              <a:rPr lang="en-US" sz="5400" dirty="0" smtClean="0">
                <a:latin typeface="Aharoni" pitchFamily="2" charset="-79"/>
                <a:cs typeface="Aharoni" pitchFamily="2" charset="-79"/>
              </a:rPr>
              <a:t>S</a:t>
            </a:r>
          </a:p>
          <a:p>
            <a:endParaRPr lang="en-US" sz="5400" dirty="0">
              <a:latin typeface="Aharoni" pitchFamily="2" charset="-79"/>
              <a:cs typeface="Aharoni" pitchFamily="2" charset="-79"/>
            </a:endParaRPr>
          </a:p>
        </p:txBody>
      </p:sp>
      <p:sp>
        <p:nvSpPr>
          <p:cNvPr id="3" name="TextBox 2"/>
          <p:cNvSpPr txBox="1"/>
          <p:nvPr/>
        </p:nvSpPr>
        <p:spPr>
          <a:xfrm>
            <a:off x="1295400" y="117693"/>
            <a:ext cx="7772400" cy="7478970"/>
          </a:xfrm>
          <a:prstGeom prst="rect">
            <a:avLst/>
          </a:prstGeom>
          <a:noFill/>
        </p:spPr>
        <p:txBody>
          <a:bodyPr wrap="square" rtlCol="0">
            <a:spAutoFit/>
          </a:bodyPr>
          <a:lstStyle/>
          <a:p>
            <a:pPr>
              <a:buBlip>
                <a:blip r:embed="rId2"/>
              </a:buBlip>
            </a:pPr>
            <a:r>
              <a:rPr lang="en-US" sz="2400" dirty="0" smtClean="0">
                <a:latin typeface="Comic Sans MS" pitchFamily="66" charset="0"/>
              </a:rPr>
              <a:t>Russia discredited-ottomans considered them a threat.</a:t>
            </a:r>
          </a:p>
          <a:p>
            <a:pPr>
              <a:buBlip>
                <a:blip r:embed="rId2"/>
              </a:buBlip>
            </a:pPr>
            <a:r>
              <a:rPr lang="en-US" sz="2400" dirty="0" smtClean="0">
                <a:latin typeface="Comic Sans MS" pitchFamily="66" charset="0"/>
              </a:rPr>
              <a:t>Unity between Ottomans and Europeans as allies(esp. France )- In 1852 France was name protector of the Holy Sepulcher in Jerusalem.</a:t>
            </a:r>
          </a:p>
          <a:p>
            <a:pPr>
              <a:buBlip>
                <a:blip r:embed="rId2"/>
              </a:buBlip>
            </a:pPr>
            <a:r>
              <a:rPr lang="en-US" sz="2400" dirty="0" smtClean="0">
                <a:latin typeface="Comic Sans MS" pitchFamily="66" charset="0"/>
              </a:rPr>
              <a:t>Violated previous treaty made between Russia and ottomans</a:t>
            </a:r>
          </a:p>
          <a:p>
            <a:r>
              <a:rPr lang="en-US" sz="2400" dirty="0" smtClean="0">
                <a:latin typeface="Comic Sans MS" pitchFamily="66" charset="0"/>
              </a:rPr>
              <a:t>Leads to beginning of the Crimean war-Romania is lost in 1853 to Russia</a:t>
            </a:r>
          </a:p>
          <a:p>
            <a:r>
              <a:rPr lang="en-US" sz="2400" dirty="0" smtClean="0">
                <a:latin typeface="Comic Sans MS" pitchFamily="66" charset="0"/>
              </a:rPr>
              <a:t>Britain and France</a:t>
            </a:r>
          </a:p>
          <a:p>
            <a:pPr marL="342900" indent="-342900">
              <a:buFont typeface="Arial" panose="020B0604020202020204" pitchFamily="34" charset="0"/>
              <a:buChar char="•"/>
            </a:pPr>
            <a:r>
              <a:rPr lang="en-US" sz="2400" dirty="0" smtClean="0">
                <a:latin typeface="Comic Sans MS" pitchFamily="66" charset="0"/>
              </a:rPr>
              <a:t> help Ottomans.</a:t>
            </a:r>
          </a:p>
          <a:p>
            <a:pPr marL="342900" indent="-342900">
              <a:buFont typeface="Arial" panose="020B0604020202020204" pitchFamily="34" charset="0"/>
              <a:buChar char="•"/>
            </a:pPr>
            <a:r>
              <a:rPr lang="en-US" sz="2400" dirty="0" smtClean="0">
                <a:latin typeface="Comic Sans MS" pitchFamily="66" charset="0"/>
              </a:rPr>
              <a:t>Distrusted Russians –saw its expansion as a threat to overland access to trade through Central Asia. </a:t>
            </a:r>
          </a:p>
          <a:p>
            <a:pPr marL="342900" indent="-342900">
              <a:buFont typeface="Arial" panose="020B0604020202020204" pitchFamily="34" charset="0"/>
              <a:buChar char="•"/>
            </a:pPr>
            <a:r>
              <a:rPr lang="en-US" sz="2400" dirty="0" smtClean="0">
                <a:latin typeface="Comic Sans MS" pitchFamily="66" charset="0"/>
              </a:rPr>
              <a:t>Three years of war on land and sea</a:t>
            </a:r>
          </a:p>
          <a:p>
            <a:pPr marL="342900" indent="-342900">
              <a:buFont typeface="Arial" panose="020B0604020202020204" pitchFamily="34" charset="0"/>
              <a:buChar char="•"/>
            </a:pPr>
            <a:r>
              <a:rPr lang="en-US" sz="2400" dirty="0" smtClean="0">
                <a:latin typeface="Comic Sans MS" pitchFamily="66" charset="0"/>
              </a:rPr>
              <a:t>Setback in Russia’s troops- asks for peace.</a:t>
            </a:r>
          </a:p>
          <a:p>
            <a:pPr marL="342900" indent="-342900">
              <a:buFont typeface="Arial" panose="020B0604020202020204" pitchFamily="34" charset="0"/>
              <a:buChar char="•"/>
            </a:pPr>
            <a:r>
              <a:rPr lang="en-US" sz="2400" dirty="0" smtClean="0">
                <a:latin typeface="Comic Sans MS" pitchFamily="66" charset="0"/>
              </a:rPr>
              <a:t>Ends Russian Expansion</a:t>
            </a:r>
          </a:p>
          <a:p>
            <a:pPr marL="342900" indent="-342900">
              <a:buFont typeface="Arial" panose="020B0604020202020204" pitchFamily="34" charset="0"/>
              <a:buChar char="•"/>
            </a:pPr>
            <a:r>
              <a:rPr lang="en-US" sz="2400" dirty="0">
                <a:latin typeface="Comic Sans MS" pitchFamily="66" charset="0"/>
              </a:rPr>
              <a:t> Crimean War Marked transition to modern warfare</a:t>
            </a:r>
          </a:p>
          <a:p>
            <a:pPr marL="342900" indent="-342900">
              <a:buFont typeface="Arial" panose="020B0604020202020204" pitchFamily="34" charset="0"/>
              <a:buChar char="•"/>
            </a:pPr>
            <a:endParaRPr lang="en-US" sz="2400" dirty="0" smtClean="0">
              <a:latin typeface="Comic Sans MS" pitchFamily="66" charset="0"/>
            </a:endParaRPr>
          </a:p>
          <a:p>
            <a:endParaRPr lang="en-US" sz="2400" dirty="0" smtClean="0">
              <a:latin typeface="Comic Sans MS" pitchFamily="66" charset="0"/>
            </a:endParaRPr>
          </a:p>
        </p:txBody>
      </p:sp>
      <p:sp>
        <p:nvSpPr>
          <p:cNvPr id="4" name="Striped Right Arrow 3"/>
          <p:cNvSpPr/>
          <p:nvPr/>
        </p:nvSpPr>
        <p:spPr>
          <a:xfrm>
            <a:off x="1046430" y="3276600"/>
            <a:ext cx="304800" cy="76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466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7693"/>
            <a:ext cx="1524000" cy="6740307"/>
          </a:xfrm>
          <a:prstGeom prst="rect">
            <a:avLst/>
          </a:prstGeom>
          <a:noFill/>
        </p:spPr>
        <p:txBody>
          <a:bodyPr wrap="square" rtlCol="0">
            <a:spAutoFit/>
          </a:bodyPr>
          <a:lstStyle/>
          <a:p>
            <a:r>
              <a:rPr lang="en-US" sz="5400" dirty="0" smtClean="0">
                <a:latin typeface="Aharoni" pitchFamily="2" charset="-79"/>
                <a:cs typeface="Aharoni" pitchFamily="2" charset="-79"/>
              </a:rPr>
              <a:t>C</a:t>
            </a:r>
          </a:p>
          <a:p>
            <a:r>
              <a:rPr lang="en-US" sz="5400" dirty="0" smtClean="0">
                <a:latin typeface="Aharoni" pitchFamily="2" charset="-79"/>
                <a:cs typeface="Aharoni" pitchFamily="2" charset="-79"/>
              </a:rPr>
              <a:t>H</a:t>
            </a:r>
          </a:p>
          <a:p>
            <a:r>
              <a:rPr lang="en-US" sz="5400" dirty="0" smtClean="0">
                <a:latin typeface="Aharoni" pitchFamily="2" charset="-79"/>
                <a:cs typeface="Aharoni" pitchFamily="2" charset="-79"/>
              </a:rPr>
              <a:t>A</a:t>
            </a:r>
          </a:p>
          <a:p>
            <a:r>
              <a:rPr lang="en-US" sz="5400" dirty="0" smtClean="0">
                <a:latin typeface="Aharoni" pitchFamily="2" charset="-79"/>
                <a:cs typeface="Aharoni" pitchFamily="2" charset="-79"/>
              </a:rPr>
              <a:t>N</a:t>
            </a:r>
          </a:p>
          <a:p>
            <a:r>
              <a:rPr lang="en-US" sz="5400" dirty="0" smtClean="0">
                <a:latin typeface="Aharoni" pitchFamily="2" charset="-79"/>
                <a:cs typeface="Aharoni" pitchFamily="2" charset="-79"/>
              </a:rPr>
              <a:t>G</a:t>
            </a:r>
          </a:p>
          <a:p>
            <a:r>
              <a:rPr lang="en-US" sz="5400" dirty="0" smtClean="0">
                <a:latin typeface="Aharoni" pitchFamily="2" charset="-79"/>
                <a:cs typeface="Aharoni" pitchFamily="2" charset="-79"/>
              </a:rPr>
              <a:t>E</a:t>
            </a:r>
          </a:p>
          <a:p>
            <a:r>
              <a:rPr lang="en-US" sz="5400" dirty="0" smtClean="0">
                <a:latin typeface="Aharoni" pitchFamily="2" charset="-79"/>
                <a:cs typeface="Aharoni" pitchFamily="2" charset="-79"/>
              </a:rPr>
              <a:t>S</a:t>
            </a:r>
          </a:p>
          <a:p>
            <a:endParaRPr lang="en-US" sz="5400" dirty="0">
              <a:latin typeface="Aharoni" pitchFamily="2" charset="-79"/>
              <a:cs typeface="Aharoni" pitchFamily="2" charset="-79"/>
            </a:endParaRPr>
          </a:p>
        </p:txBody>
      </p:sp>
      <p:sp>
        <p:nvSpPr>
          <p:cNvPr id="5" name="Title 4"/>
          <p:cNvSpPr>
            <a:spLocks noGrp="1"/>
          </p:cNvSpPr>
          <p:nvPr>
            <p:ph type="title"/>
          </p:nvPr>
        </p:nvSpPr>
        <p:spPr/>
        <p:txBody>
          <a:bodyPr/>
          <a:lstStyle/>
          <a:p>
            <a:r>
              <a:rPr lang="en-US" dirty="0" smtClean="0"/>
              <a:t>     The “ Sick Man of Europe” and the eastern Question</a:t>
            </a:r>
            <a:endParaRPr lang="en-US" dirty="0"/>
          </a:p>
        </p:txBody>
      </p:sp>
      <p:sp>
        <p:nvSpPr>
          <p:cNvPr id="6" name="Content Placeholder 5"/>
          <p:cNvSpPr>
            <a:spLocks noGrp="1"/>
          </p:cNvSpPr>
          <p:nvPr>
            <p:ph idx="1"/>
          </p:nvPr>
        </p:nvSpPr>
        <p:spPr>
          <a:xfrm>
            <a:off x="1441764" y="1162467"/>
            <a:ext cx="6797040" cy="3790533"/>
          </a:xfrm>
        </p:spPr>
        <p:txBody>
          <a:bodyPr>
            <a:normAutofit fontScale="92500" lnSpcReduction="10000"/>
          </a:bodyPr>
          <a:lstStyle/>
          <a:p>
            <a:pPr>
              <a:buFont typeface="Arial" panose="020B0604020202020204" pitchFamily="34" charset="0"/>
              <a:buChar char="•"/>
            </a:pPr>
            <a:r>
              <a:rPr lang="en-US" dirty="0" smtClean="0"/>
              <a:t>Tsar Nicholas</a:t>
            </a:r>
          </a:p>
          <a:p>
            <a:pPr>
              <a:buFont typeface="Arial" panose="020B0604020202020204" pitchFamily="34" charset="0"/>
              <a:buChar char="•"/>
            </a:pPr>
            <a:r>
              <a:rPr lang="en-US" dirty="0" smtClean="0"/>
              <a:t>Fell behind militarily, economically, and technologically.</a:t>
            </a:r>
          </a:p>
          <a:p>
            <a:pPr>
              <a:buFont typeface="Arial" panose="020B0604020202020204" pitchFamily="34" charset="0"/>
              <a:buChar char="•"/>
            </a:pPr>
            <a:r>
              <a:rPr lang="en-US" dirty="0" smtClean="0"/>
              <a:t>Western powers asked if the Ottoman empire should continue to exist- The eastern question- who should take control of its territory?</a:t>
            </a:r>
          </a:p>
          <a:p>
            <a:pPr marL="0" indent="0"/>
            <a:r>
              <a:rPr lang="en-US" dirty="0" smtClean="0"/>
              <a:t>Economic Problems</a:t>
            </a:r>
          </a:p>
          <a:p>
            <a:pPr marL="0" indent="0"/>
            <a:r>
              <a:rPr lang="en-US" dirty="0" smtClean="0"/>
              <a:t>-declining agriculture revenues</a:t>
            </a:r>
          </a:p>
          <a:p>
            <a:pPr marL="0" indent="0"/>
            <a:r>
              <a:rPr lang="en-US" dirty="0" smtClean="0"/>
              <a:t>-large debt to foreign nations</a:t>
            </a:r>
          </a:p>
          <a:p>
            <a:pPr marL="0" indent="0"/>
            <a:r>
              <a:rPr lang="en-US" dirty="0" smtClean="0"/>
              <a:t>-inflation</a:t>
            </a:r>
          </a:p>
          <a:p>
            <a:pPr marL="0" indent="0"/>
            <a:r>
              <a:rPr lang="en-US" dirty="0" smtClean="0"/>
              <a:t>-widespread corruption.</a:t>
            </a:r>
          </a:p>
          <a:p>
            <a:pPr marL="0" indent="0"/>
            <a:r>
              <a:rPr lang="en-US" dirty="0" smtClean="0"/>
              <a:t>Outcome</a:t>
            </a:r>
          </a:p>
          <a:p>
            <a:pPr marL="0" indent="0"/>
            <a:r>
              <a:rPr lang="en-US" dirty="0" smtClean="0"/>
              <a:t>-Significant European presence in Ottoman empire –were exempted from the law of the land</a:t>
            </a:r>
          </a:p>
          <a:p>
            <a:pPr marL="0" indent="0"/>
            <a:r>
              <a:rPr lang="en-US" dirty="0" smtClean="0"/>
              <a:t>-Young Reformers demanded action for violation of Ottoman Sovereignty,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Crimean war</a:t>
            </a:r>
          </a:p>
          <a:p>
            <a:r>
              <a:rPr lang="en-US" dirty="0" smtClean="0"/>
              <a:t>Eastern </a:t>
            </a:r>
            <a:r>
              <a:rPr lang="en-US" dirty="0" smtClean="0"/>
              <a:t>question</a:t>
            </a:r>
          </a:p>
          <a:p>
            <a:r>
              <a:rPr lang="en-US" dirty="0" smtClean="0"/>
              <a:t>Extra territoriality</a:t>
            </a:r>
          </a:p>
          <a:p>
            <a:r>
              <a:rPr lang="en-US" dirty="0" smtClean="0"/>
              <a:t>Greek </a:t>
            </a:r>
            <a:r>
              <a:rPr lang="en-US" dirty="0" smtClean="0"/>
              <a:t>independence</a:t>
            </a:r>
            <a:endParaRPr lang="en-US" dirty="0" smtClean="0"/>
          </a:p>
          <a:p>
            <a:r>
              <a:rPr lang="en-US" dirty="0" smtClean="0"/>
              <a:t>Janissaries</a:t>
            </a:r>
          </a:p>
          <a:p>
            <a:r>
              <a:rPr lang="en-US" dirty="0" smtClean="0"/>
              <a:t>Nationalism</a:t>
            </a:r>
          </a:p>
          <a:p>
            <a:endParaRPr lang="en-US" dirty="0"/>
          </a:p>
        </p:txBody>
      </p:sp>
      <p:sp>
        <p:nvSpPr>
          <p:cNvPr id="4" name="Content Placeholder 3"/>
          <p:cNvSpPr>
            <a:spLocks noGrp="1"/>
          </p:cNvSpPr>
          <p:nvPr>
            <p:ph sz="half" idx="2"/>
          </p:nvPr>
        </p:nvSpPr>
        <p:spPr/>
        <p:txBody>
          <a:bodyPr/>
          <a:lstStyle/>
          <a:p>
            <a:r>
              <a:rPr lang="en-US" dirty="0" smtClean="0"/>
              <a:t>“sick man of Europe”</a:t>
            </a:r>
          </a:p>
          <a:p>
            <a:r>
              <a:rPr lang="en-US" dirty="0" err="1" smtClean="0"/>
              <a:t>Tanzimat</a:t>
            </a:r>
            <a:endParaRPr lang="en-US" dirty="0" smtClean="0"/>
          </a:p>
          <a:p>
            <a:r>
              <a:rPr lang="en-US" dirty="0" err="1" smtClean="0"/>
              <a:t>Ulama</a:t>
            </a:r>
            <a:endParaRPr lang="en-US" dirty="0" smtClean="0"/>
          </a:p>
          <a:p>
            <a:r>
              <a:rPr lang="en-US" dirty="0" smtClean="0"/>
              <a:t>Young Ottomans</a:t>
            </a:r>
          </a:p>
          <a:p>
            <a:r>
              <a:rPr lang="en-US" dirty="0" smtClean="0"/>
              <a:t>Young Turks</a:t>
            </a:r>
            <a:endParaRPr lang="en-US" dirty="0"/>
          </a:p>
        </p:txBody>
      </p:sp>
      <p:sp>
        <p:nvSpPr>
          <p:cNvPr id="2" name="Title 1"/>
          <p:cNvSpPr>
            <a:spLocks noGrp="1"/>
          </p:cNvSpPr>
          <p:nvPr>
            <p:ph type="title"/>
          </p:nvPr>
        </p:nvSpPr>
        <p:spPr/>
        <p:txBody>
          <a:bodyPr/>
          <a:lstStyle/>
          <a:p>
            <a:r>
              <a:rPr lang="en-US" dirty="0" smtClean="0"/>
              <a:t>Key terms</a:t>
            </a:r>
            <a:endParaRPr lang="en-US" dirty="0"/>
          </a:p>
        </p:txBody>
      </p:sp>
    </p:spTree>
    <p:extLst>
      <p:ext uri="{BB962C8B-B14F-4D97-AF65-F5344CB8AC3E}">
        <p14:creationId xmlns:p14="http://schemas.microsoft.com/office/powerpoint/2010/main" val="3845063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Middle East: 1752 </a:t>
            </a:r>
            <a:r>
              <a:rPr lang="en-US" dirty="0" smtClean="0"/>
              <a:t>-1914</a:t>
            </a:r>
            <a:r>
              <a:rPr lang="en-US" dirty="0" smtClean="0"/>
              <a:t/>
            </a:r>
            <a:br>
              <a:rPr lang="en-US" dirty="0" smtClean="0"/>
            </a:br>
            <a:r>
              <a:rPr lang="en-US" dirty="0" smtClean="0"/>
              <a:t>Key Concepts</a:t>
            </a:r>
            <a:endParaRPr lang="en-US"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smtClean="0"/>
              <a:t>During the 19</a:t>
            </a:r>
            <a:r>
              <a:rPr lang="en-US" baseline="30000" dirty="0" smtClean="0"/>
              <a:t>th</a:t>
            </a:r>
            <a:r>
              <a:rPr lang="en-US" dirty="0" smtClean="0"/>
              <a:t> century the Ottoman Empire was faced with a series of political, economic, and social setbacks that led to a decline in its power.</a:t>
            </a:r>
          </a:p>
          <a:p>
            <a:pPr>
              <a:buFont typeface="Arial" panose="020B0604020202020204" pitchFamily="34" charset="0"/>
              <a:buChar char="•"/>
            </a:pPr>
            <a:r>
              <a:rPr lang="en-US" dirty="0" smtClean="0"/>
              <a:t>Throughout the 19</a:t>
            </a:r>
            <a:r>
              <a:rPr lang="en-US" baseline="30000" dirty="0" smtClean="0"/>
              <a:t>th</a:t>
            </a:r>
            <a:r>
              <a:rPr lang="en-US" dirty="0" smtClean="0"/>
              <a:t> century attempts at modernization such as the </a:t>
            </a:r>
            <a:r>
              <a:rPr lang="en-US" dirty="0" err="1" smtClean="0"/>
              <a:t>Tanzimat</a:t>
            </a:r>
            <a:r>
              <a:rPr lang="en-US" dirty="0" smtClean="0"/>
              <a:t> (“the reorganization”) and young Ottoman reforms, sought to strengthen the Empire.</a:t>
            </a:r>
          </a:p>
          <a:p>
            <a:pPr>
              <a:buFont typeface="Arial" panose="020B0604020202020204" pitchFamily="34" charset="0"/>
              <a:buChar char="•"/>
            </a:pPr>
            <a:r>
              <a:rPr lang="en-US" dirty="0" smtClean="0"/>
              <a:t>Reforms did not include women, who were unable to increase their work or educational opportunities, and certain reforms caused them to lose economic powers they previously held.</a:t>
            </a:r>
          </a:p>
          <a:p>
            <a:pPr>
              <a:buFont typeface="Arial" panose="020B0604020202020204" pitchFamily="34" charset="0"/>
              <a:buChar char="•"/>
            </a:pPr>
            <a:r>
              <a:rPr lang="en-US" dirty="0" smtClean="0"/>
              <a:t>Despite these widespread reforms, the Ottoman still lagged behind other more developed nations.</a:t>
            </a:r>
          </a:p>
          <a:p>
            <a:pPr>
              <a:buFont typeface="Arial" panose="020B0604020202020204" pitchFamily="34" charset="0"/>
              <a:buChar char="•"/>
            </a:pPr>
            <a:r>
              <a:rPr lang="en-US" dirty="0" smtClean="0"/>
              <a:t>As the 20</a:t>
            </a:r>
            <a:r>
              <a:rPr lang="en-US" baseline="30000" dirty="0" smtClean="0"/>
              <a:t>th</a:t>
            </a:r>
            <a:r>
              <a:rPr lang="en-US" dirty="0" smtClean="0"/>
              <a:t> century approached, the Ottoman Empire was labeled the “sick man of Europe,” and European leaders post the Eastern question: should the Ottoman Empire continue to exist; if not who should take over this territory?</a:t>
            </a:r>
          </a:p>
          <a:p>
            <a:pPr>
              <a:buFont typeface="Arial" panose="020B0604020202020204" pitchFamily="34" charset="0"/>
              <a:buChar char="•"/>
            </a:pPr>
            <a:r>
              <a:rPr lang="en-US" dirty="0" smtClean="0"/>
              <a:t>Nationalist or Turkish reformers call the Young Turks gained increasing influence in the Empire. They supported a crackdown on ethnic minorities and closer alignment with Germany on the eve of World War I.</a:t>
            </a:r>
            <a:endParaRPr lang="en-US" dirty="0"/>
          </a:p>
        </p:txBody>
      </p:sp>
    </p:spTree>
    <p:extLst>
      <p:ext uri="{BB962C8B-B14F-4D97-AF65-F5344CB8AC3E}">
        <p14:creationId xmlns:p14="http://schemas.microsoft.com/office/powerpoint/2010/main" val="2939400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915"/>
            <a:ext cx="7520940" cy="548640"/>
          </a:xfrm>
        </p:spPr>
        <p:txBody>
          <a:bodyPr/>
          <a:lstStyle/>
          <a:p>
            <a:r>
              <a:rPr lang="en-US" dirty="0" smtClean="0"/>
              <a:t>AP Tip</a:t>
            </a:r>
            <a:endParaRPr lang="en-US" dirty="0"/>
          </a:p>
        </p:txBody>
      </p:sp>
      <p:sp>
        <p:nvSpPr>
          <p:cNvPr id="3" name="Content Placeholder 2"/>
          <p:cNvSpPr>
            <a:spLocks noGrp="1"/>
          </p:cNvSpPr>
          <p:nvPr>
            <p:ph idx="1"/>
          </p:nvPr>
        </p:nvSpPr>
        <p:spPr>
          <a:xfrm>
            <a:off x="-304800" y="381000"/>
            <a:ext cx="9601200" cy="3579849"/>
          </a:xfrm>
        </p:spPr>
        <p:txBody>
          <a:bodyPr>
            <a:noAutofit/>
          </a:bodyPr>
          <a:lstStyle/>
          <a:p>
            <a:r>
              <a:rPr lang="en-US" sz="2200" dirty="0" smtClean="0"/>
              <a:t>   One of the most important skills in AP world history is the ability to recognize global patterns and processes such as industrialization, and analyze their effects in various regions. In many ways, attempts at reform and industrialization in the Ottoman Empire were similar to comparable efforts in the Americas, Africa, and Asia. All of these regions were forced to grapple with issues of modernization and industrialization in the 19</a:t>
            </a:r>
            <a:r>
              <a:rPr lang="en-US" sz="2200" baseline="30000" dirty="0" smtClean="0"/>
              <a:t>th</a:t>
            </a:r>
            <a:r>
              <a:rPr lang="en-US" sz="2200" dirty="0" smtClean="0"/>
              <a:t> century. Western European nations were the first to use the new technology to change and retool their economic system and military power. The Ottoman Empire and other less-developed areas were especially interested in gaining new military technology. The creation of a global industrial  market turned nations into either manufacturers of consumer goods are suppliers of raw materials for those goods. As suppliers of raw materials, the Ottomans were unable to generate enough wealth to become fully industrialized. Attempts at further industrialism had to be funded from Europe and the United States, leaving many underdeveloped nations in debt and with unwelcome European and American interests  managing parts of their economy. The Ottoman Empire’s inability to industrialize and the causes of bacteria can be compared with the experience of many other areas that went through this global process in the 19</a:t>
            </a:r>
            <a:r>
              <a:rPr lang="en-US" sz="2200" baseline="30000" dirty="0" smtClean="0"/>
              <a:t>th</a:t>
            </a:r>
            <a:r>
              <a:rPr lang="en-US" sz="2200" dirty="0" smtClean="0"/>
              <a:t> and 20</a:t>
            </a:r>
            <a:r>
              <a:rPr lang="en-US" sz="2200" baseline="30000" dirty="0" smtClean="0"/>
              <a:t>th</a:t>
            </a:r>
            <a:r>
              <a:rPr lang="en-US" sz="2200" dirty="0" smtClean="0"/>
              <a:t> centuries</a:t>
            </a:r>
            <a:endParaRPr lang="en-US" sz="2200" dirty="0"/>
          </a:p>
        </p:txBody>
      </p:sp>
    </p:spTree>
    <p:extLst>
      <p:ext uri="{BB962C8B-B14F-4D97-AF65-F5344CB8AC3E}">
        <p14:creationId xmlns:p14="http://schemas.microsoft.com/office/powerpoint/2010/main" val="1423137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Middle East: 1752 </a:t>
            </a:r>
            <a:r>
              <a:rPr lang="en-US" dirty="0" smtClean="0"/>
              <a:t>-1914</a:t>
            </a:r>
            <a:r>
              <a:rPr lang="en-US" dirty="0" smtClean="0"/>
              <a:t/>
            </a:r>
            <a:br>
              <a:rPr lang="en-US" dirty="0" smtClean="0"/>
            </a:br>
            <a:r>
              <a:rPr lang="en-US" dirty="0" smtClean="0"/>
              <a:t>Key Concepts</a:t>
            </a:r>
            <a:endParaRPr lang="en-US"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smtClean="0"/>
              <a:t>During the 19</a:t>
            </a:r>
            <a:r>
              <a:rPr lang="en-US" baseline="30000" dirty="0" smtClean="0"/>
              <a:t>th</a:t>
            </a:r>
            <a:r>
              <a:rPr lang="en-US" dirty="0" smtClean="0"/>
              <a:t> century the Ottoman Empire was faced with a series of political, economic, and social setbacks that led to a decline in its power.</a:t>
            </a:r>
          </a:p>
          <a:p>
            <a:pPr>
              <a:buFont typeface="Arial" panose="020B0604020202020204" pitchFamily="34" charset="0"/>
              <a:buChar char="•"/>
            </a:pPr>
            <a:r>
              <a:rPr lang="en-US" dirty="0" smtClean="0"/>
              <a:t>Throughout the 19</a:t>
            </a:r>
            <a:r>
              <a:rPr lang="en-US" baseline="30000" dirty="0" smtClean="0"/>
              <a:t>th</a:t>
            </a:r>
            <a:r>
              <a:rPr lang="en-US" dirty="0" smtClean="0"/>
              <a:t> century attempts at modernization such as the </a:t>
            </a:r>
            <a:r>
              <a:rPr lang="en-US" dirty="0" err="1" smtClean="0"/>
              <a:t>Tanzimat</a:t>
            </a:r>
            <a:r>
              <a:rPr lang="en-US" dirty="0" smtClean="0"/>
              <a:t> (“the reorganization”) and young Ottoman reforms, sought to strengthen the Empire.</a:t>
            </a:r>
          </a:p>
          <a:p>
            <a:pPr>
              <a:buFont typeface="Arial" panose="020B0604020202020204" pitchFamily="34" charset="0"/>
              <a:buChar char="•"/>
            </a:pPr>
            <a:r>
              <a:rPr lang="en-US" dirty="0" smtClean="0"/>
              <a:t>Reforms did not include women, who were unable to increase their work or educational opportunities, and certain reforms caused them to lose economic powers they previously held.</a:t>
            </a:r>
          </a:p>
          <a:p>
            <a:pPr>
              <a:buFont typeface="Arial" panose="020B0604020202020204" pitchFamily="34" charset="0"/>
              <a:buChar char="•"/>
            </a:pPr>
            <a:r>
              <a:rPr lang="en-US" dirty="0" smtClean="0"/>
              <a:t>Despite these widespread reforms, the Ottoman still lagged behind other more developed nations.</a:t>
            </a:r>
          </a:p>
          <a:p>
            <a:pPr>
              <a:buFont typeface="Arial" panose="020B0604020202020204" pitchFamily="34" charset="0"/>
              <a:buChar char="•"/>
            </a:pPr>
            <a:r>
              <a:rPr lang="en-US" dirty="0" smtClean="0"/>
              <a:t>As the 20</a:t>
            </a:r>
            <a:r>
              <a:rPr lang="en-US" baseline="30000" dirty="0" smtClean="0"/>
              <a:t>th</a:t>
            </a:r>
            <a:r>
              <a:rPr lang="en-US" dirty="0" smtClean="0"/>
              <a:t> century approached, the Ottoman Empire was labeled the “sick man of Europe,” and European leaders post the Eastern question: should the Ottoman Empire continue to exist; if not who should take over this territory?</a:t>
            </a:r>
          </a:p>
          <a:p>
            <a:pPr>
              <a:buFont typeface="Arial" panose="020B0604020202020204" pitchFamily="34" charset="0"/>
              <a:buChar char="•"/>
            </a:pPr>
            <a:r>
              <a:rPr lang="en-US" dirty="0" smtClean="0"/>
              <a:t>Nationalist or Turkish reformers call the Young Turks gained increasing influence in the Empire. They supported a crackdown on ethnic minorities and closer alignment with Germany on the eve of World War I.</a:t>
            </a:r>
            <a:endParaRPr lang="en-US" dirty="0"/>
          </a:p>
        </p:txBody>
      </p:sp>
    </p:spTree>
    <p:extLst>
      <p:ext uri="{BB962C8B-B14F-4D97-AF65-F5344CB8AC3E}">
        <p14:creationId xmlns:p14="http://schemas.microsoft.com/office/powerpoint/2010/main" val="3015342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1" y="1905000"/>
            <a:ext cx="8001000"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Russian Empire</a:t>
            </a:r>
            <a:endParaRPr 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8382000" cy="1015663"/>
          </a:xfrm>
          <a:prstGeom prst="rect">
            <a:avLst/>
          </a:prstGeom>
          <a:noFill/>
        </p:spPr>
        <p:txBody>
          <a:bodyPr wrap="square" rtlCol="0">
            <a:spAutoFit/>
          </a:bodyPr>
          <a:lstStyle/>
          <a:p>
            <a:pPr algn="ctr"/>
            <a:r>
              <a:rPr lang="en-US" sz="6000" i="1" dirty="0" smtClean="0"/>
              <a:t>Is Russia European??</a:t>
            </a:r>
            <a:endParaRPr lang="en-US" sz="6000" i="1" dirty="0"/>
          </a:p>
        </p:txBody>
      </p:sp>
      <p:sp>
        <p:nvSpPr>
          <p:cNvPr id="3" name="TextBox 2"/>
          <p:cNvSpPr txBox="1"/>
          <p:nvPr/>
        </p:nvSpPr>
        <p:spPr>
          <a:xfrm>
            <a:off x="1371600" y="1524000"/>
            <a:ext cx="6400800" cy="1446550"/>
          </a:xfrm>
          <a:prstGeom prst="rect">
            <a:avLst/>
          </a:prstGeom>
          <a:noFill/>
        </p:spPr>
        <p:txBody>
          <a:bodyPr wrap="square" rtlCol="0">
            <a:spAutoFit/>
          </a:bodyPr>
          <a:lstStyle/>
          <a:p>
            <a:pPr algn="ctr"/>
            <a:r>
              <a:rPr lang="en-US" sz="8800" dirty="0" smtClean="0"/>
              <a:t>Yes and No!</a:t>
            </a:r>
            <a:endParaRPr lang="en-US" sz="8800" dirty="0"/>
          </a:p>
        </p:txBody>
      </p:sp>
      <p:sp>
        <p:nvSpPr>
          <p:cNvPr id="4" name="TextBox 3"/>
          <p:cNvSpPr txBox="1"/>
          <p:nvPr/>
        </p:nvSpPr>
        <p:spPr>
          <a:xfrm>
            <a:off x="1143000" y="3352800"/>
            <a:ext cx="6934200" cy="2308324"/>
          </a:xfrm>
          <a:prstGeom prst="rect">
            <a:avLst/>
          </a:prstGeom>
          <a:noFill/>
        </p:spPr>
        <p:txBody>
          <a:bodyPr wrap="square" rtlCol="0">
            <a:spAutoFit/>
          </a:bodyPr>
          <a:lstStyle/>
          <a:p>
            <a:pPr>
              <a:buBlip>
                <a:blip r:embed="rId2"/>
              </a:buBlip>
            </a:pPr>
            <a:r>
              <a:rPr lang="en-US" sz="3600" dirty="0" smtClean="0">
                <a:solidFill>
                  <a:srgbClr val="7030A0"/>
                </a:solidFill>
              </a:rPr>
              <a:t>Only 3% lived in cities</a:t>
            </a:r>
          </a:p>
          <a:p>
            <a:pPr>
              <a:buBlip>
                <a:blip r:embed="rId2"/>
              </a:buBlip>
            </a:pPr>
            <a:r>
              <a:rPr lang="en-US" sz="3600" dirty="0" smtClean="0">
                <a:solidFill>
                  <a:srgbClr val="7030A0"/>
                </a:solidFill>
              </a:rPr>
              <a:t>Slow to industrialize</a:t>
            </a:r>
          </a:p>
          <a:p>
            <a:pPr>
              <a:buBlip>
                <a:blip r:embed="rId2"/>
              </a:buBlip>
            </a:pPr>
            <a:r>
              <a:rPr lang="en-US" sz="3600" dirty="0" smtClean="0">
                <a:solidFill>
                  <a:srgbClr val="7030A0"/>
                </a:solidFill>
              </a:rPr>
              <a:t>Fear of change prevented progress</a:t>
            </a:r>
          </a:p>
          <a:p>
            <a:pPr>
              <a:buBlip>
                <a:blip r:embed="rId2"/>
              </a:buBlip>
            </a:pPr>
            <a:r>
              <a:rPr lang="en-US" sz="3600" dirty="0" smtClean="0">
                <a:solidFill>
                  <a:srgbClr val="7030A0"/>
                </a:solidFill>
              </a:rPr>
              <a:t>European greatly feared Russia</a:t>
            </a:r>
            <a:endParaRPr lang="en-US" sz="3600" dirty="0">
              <a:solidFill>
                <a:srgbClr val="7030A0"/>
              </a:solidFill>
            </a:endParaRPr>
          </a:p>
        </p:txBody>
      </p:sp>
    </p:spTree>
    <p:extLst>
      <p:ext uri="{BB962C8B-B14F-4D97-AF65-F5344CB8AC3E}">
        <p14:creationId xmlns:p14="http://schemas.microsoft.com/office/powerpoint/2010/main" val="171386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Russian Serfdom</a:t>
            </a:r>
            <a:endParaRPr lang="en-US" dirty="0"/>
          </a:p>
        </p:txBody>
      </p:sp>
      <p:sp>
        <p:nvSpPr>
          <p:cNvPr id="3" name="Content Placeholder 2"/>
          <p:cNvSpPr>
            <a:spLocks noGrp="1"/>
          </p:cNvSpPr>
          <p:nvPr>
            <p:ph idx="1"/>
          </p:nvPr>
        </p:nvSpPr>
        <p:spPr>
          <a:xfrm>
            <a:off x="822960" y="1100628"/>
            <a:ext cx="7520940" cy="5223972"/>
          </a:xfrm>
        </p:spPr>
        <p:txBody>
          <a:bodyPr>
            <a:normAutofit/>
          </a:bodyPr>
          <a:lstStyle/>
          <a:p>
            <a:r>
              <a:rPr lang="en-US" sz="2000" dirty="0"/>
              <a:t>Since the reign of Ivan the </a:t>
            </a:r>
            <a:r>
              <a:rPr lang="en-US" sz="2000" dirty="0" smtClean="0"/>
              <a:t>Terrible (1533),  </a:t>
            </a:r>
            <a:r>
              <a:rPr lang="en-US" sz="2000" dirty="0"/>
              <a:t>the Russian Tsars had followed a fairly consistent policy of drawing more political power away from the nobility and into their own hands. This centralization of authority in the Russian state had usually been accomplished in one of two ways--either by simply taking power from the nobles and braving their opposition (Ivan the Terrible was very good at this), or by compensating the nobles for decreased power in government by giving them greater power over their land and its occupants. Serfdom, as this latter system was known, had increased steadily in Russia from the time of Ivan the Terrible, its inventor. By the time of Catherine the Great, the Russian Tsars enjoyed virtually autocratic rule over their nobles. However, they had in a sense purchased this power by granting those nobles virtually autocratic power over the serfs, who by this time had been reduced to a state closer to slavery than to peasantry. </a:t>
            </a:r>
          </a:p>
        </p:txBody>
      </p:sp>
    </p:spTree>
    <p:extLst>
      <p:ext uri="{BB962C8B-B14F-4D97-AF65-F5344CB8AC3E}">
        <p14:creationId xmlns:p14="http://schemas.microsoft.com/office/powerpoint/2010/main" val="520022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1343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 and Asia</a:t>
            </a:r>
            <a:endParaRPr lang="en-US" dirty="0"/>
          </a:p>
        </p:txBody>
      </p:sp>
      <p:sp>
        <p:nvSpPr>
          <p:cNvPr id="3" name="Content Placeholder 2"/>
          <p:cNvSpPr>
            <a:spLocks noGrp="1"/>
          </p:cNvSpPr>
          <p:nvPr>
            <p:ph idx="1"/>
          </p:nvPr>
        </p:nvSpPr>
        <p:spPr/>
        <p:txBody>
          <a:bodyPr>
            <a:noAutofit/>
          </a:bodyPr>
          <a:lstStyle/>
          <a:p>
            <a:pPr marL="457200" indent="-457200">
              <a:buFont typeface="Arial" pitchFamily="34" charset="0"/>
              <a:buChar char="•"/>
            </a:pPr>
            <a:r>
              <a:rPr lang="en-US" sz="3200" dirty="0"/>
              <a:t>by end of 18</a:t>
            </a:r>
            <a:r>
              <a:rPr lang="en-US" sz="3200" baseline="30000" dirty="0"/>
              <a:t>th</a:t>
            </a:r>
            <a:r>
              <a:rPr lang="en-US" sz="3200" dirty="0"/>
              <a:t> century, the Russian Empire had reached the Pacific and borders of China</a:t>
            </a:r>
          </a:p>
          <a:p>
            <a:pPr marL="457200" indent="-457200">
              <a:buFont typeface="Arial" pitchFamily="34" charset="0"/>
              <a:buChar char="•"/>
            </a:pPr>
            <a:r>
              <a:rPr lang="en-US" sz="3200" dirty="0"/>
              <a:t>19</a:t>
            </a:r>
            <a:r>
              <a:rPr lang="en-US" sz="3200" baseline="30000" dirty="0"/>
              <a:t>th</a:t>
            </a:r>
            <a:r>
              <a:rPr lang="en-US" sz="3200" dirty="0"/>
              <a:t> century: expansion continued south</a:t>
            </a:r>
          </a:p>
          <a:p>
            <a:pPr marL="457200" indent="-457200">
              <a:buFont typeface="Arial" pitchFamily="34" charset="0"/>
              <a:buChar char="•"/>
            </a:pPr>
            <a:r>
              <a:rPr lang="en-US" sz="3200" dirty="0"/>
              <a:t>conflict with China, Japan, Iran and Ottoman Empire</a:t>
            </a:r>
          </a:p>
          <a:p>
            <a:pPr marL="457200" indent="-457200">
              <a:buFont typeface="Arial" pitchFamily="34" charset="0"/>
              <a:buChar char="•"/>
            </a:pPr>
            <a:r>
              <a:rPr lang="en-US" sz="3200" dirty="0"/>
              <a:t>Britain attempted to halt expansion before Russia gained full control of all of Central Asia</a:t>
            </a:r>
          </a:p>
          <a:p>
            <a:endParaRPr lang="en-US" sz="3200" dirty="0"/>
          </a:p>
        </p:txBody>
      </p:sp>
    </p:spTree>
    <p:extLst>
      <p:ext uri="{BB962C8B-B14F-4D97-AF65-F5344CB8AC3E}">
        <p14:creationId xmlns:p14="http://schemas.microsoft.com/office/powerpoint/2010/main" val="2660788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28600"/>
            <a:ext cx="8001000" cy="646331"/>
          </a:xfrm>
          <a:prstGeom prst="rect">
            <a:avLst/>
          </a:prstGeom>
          <a:noFill/>
        </p:spPr>
        <p:txBody>
          <a:bodyPr wrap="square" rtlCol="0">
            <a:spAutoFit/>
          </a:bodyPr>
          <a:lstStyle/>
          <a:p>
            <a:r>
              <a:rPr lang="en-US" sz="3600" dirty="0" smtClean="0">
                <a:latin typeface="Elephant" pitchFamily="18" charset="0"/>
              </a:rPr>
              <a:t>Russian Changes and Expansion</a:t>
            </a:r>
            <a:endParaRPr lang="en-US" sz="3600" dirty="0">
              <a:latin typeface="Elephant" pitchFamily="18" charset="0"/>
            </a:endParaRPr>
          </a:p>
        </p:txBody>
      </p:sp>
      <p:sp>
        <p:nvSpPr>
          <p:cNvPr id="3" name="TextBox 2"/>
          <p:cNvSpPr txBox="1"/>
          <p:nvPr/>
        </p:nvSpPr>
        <p:spPr>
          <a:xfrm>
            <a:off x="685800" y="1066800"/>
            <a:ext cx="7696200" cy="5632311"/>
          </a:xfrm>
          <a:prstGeom prst="rect">
            <a:avLst/>
          </a:prstGeom>
          <a:noFill/>
        </p:spPr>
        <p:txBody>
          <a:bodyPr wrap="square" rtlCol="0">
            <a:spAutoFit/>
          </a:bodyPr>
          <a:lstStyle/>
          <a:p>
            <a:pPr>
              <a:buBlip>
                <a:blip r:embed="rId2"/>
              </a:buBlip>
            </a:pPr>
            <a:r>
              <a:rPr lang="en-US" sz="3600" dirty="0" smtClean="0">
                <a:latin typeface="Aharoni" pitchFamily="2" charset="-79"/>
                <a:cs typeface="Aharoni" pitchFamily="2" charset="-79"/>
              </a:rPr>
              <a:t>Tsars assumed absolute power</a:t>
            </a:r>
          </a:p>
          <a:p>
            <a:pPr>
              <a:buBlip>
                <a:blip r:embed="rId2"/>
              </a:buBlip>
            </a:pPr>
            <a:r>
              <a:rPr lang="en-US" sz="3600" dirty="0" smtClean="0">
                <a:latin typeface="Aharoni" pitchFamily="2" charset="-79"/>
                <a:cs typeface="Aharoni" pitchFamily="2" charset="-79"/>
              </a:rPr>
              <a:t>Eventually emancipated the serfs (Alexander II)</a:t>
            </a:r>
          </a:p>
          <a:p>
            <a:pPr lvl="1">
              <a:buBlip>
                <a:blip r:embed="rId2"/>
              </a:buBlip>
            </a:pPr>
            <a:r>
              <a:rPr lang="en-US" sz="3600" dirty="0" smtClean="0">
                <a:latin typeface="Aharoni" pitchFamily="2" charset="-79"/>
                <a:cs typeface="Aharoni" pitchFamily="2" charset="-79"/>
              </a:rPr>
              <a:t>No plan after emancipation, caused unrest</a:t>
            </a:r>
          </a:p>
          <a:p>
            <a:pPr>
              <a:buBlip>
                <a:blip r:embed="rId2"/>
              </a:buBlip>
            </a:pPr>
            <a:r>
              <a:rPr lang="en-US" sz="3600" dirty="0" smtClean="0">
                <a:latin typeface="Aharoni" pitchFamily="2" charset="-79"/>
                <a:cs typeface="Aharoni" pitchFamily="2" charset="-79"/>
              </a:rPr>
              <a:t>Attempts to westernize not supported</a:t>
            </a:r>
          </a:p>
          <a:p>
            <a:pPr>
              <a:buBlip>
                <a:blip r:embed="rId2"/>
              </a:buBlip>
            </a:pPr>
            <a:r>
              <a:rPr lang="en-US" sz="3600" dirty="0" smtClean="0">
                <a:latin typeface="Aharoni" pitchFamily="2" charset="-79"/>
                <a:cs typeface="Aharoni" pitchFamily="2" charset="-79"/>
              </a:rPr>
              <a:t>Pan-Slavism caused riffs in Russian culture and society</a:t>
            </a:r>
          </a:p>
          <a:p>
            <a:pPr>
              <a:buBlip>
                <a:blip r:embed="rId2"/>
              </a:buBlip>
            </a:pPr>
            <a:endParaRPr lang="en-US" sz="3600" dirty="0">
              <a:latin typeface="Aharoni" pitchFamily="2" charset="-79"/>
              <a:cs typeface="Aharoni" pitchFamily="2" charset="-79"/>
            </a:endParaRPr>
          </a:p>
        </p:txBody>
      </p:sp>
    </p:spTree>
    <p:extLst>
      <p:ext uri="{BB962C8B-B14F-4D97-AF65-F5344CB8AC3E}">
        <p14:creationId xmlns:p14="http://schemas.microsoft.com/office/powerpoint/2010/main" val="3033001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0"/>
            <a:ext cx="7696200" cy="1015663"/>
          </a:xfrm>
          <a:prstGeom prst="rect">
            <a:avLst/>
          </a:prstGeom>
          <a:noFill/>
        </p:spPr>
        <p:txBody>
          <a:bodyPr wrap="square" rtlCol="0">
            <a:spAutoFit/>
          </a:bodyPr>
          <a:lstStyle/>
          <a:p>
            <a:r>
              <a:rPr lang="en-US" sz="6000" dirty="0" smtClean="0">
                <a:latin typeface="Lucida Handwriting" pitchFamily="66" charset="0"/>
              </a:rPr>
              <a:t>The Qing Empire</a:t>
            </a:r>
            <a:endParaRPr lang="en-US" sz="6000" dirty="0">
              <a:latin typeface="Lucida Handwriting" pitchFamily="66" charset="0"/>
            </a:endParaRPr>
          </a:p>
        </p:txBody>
      </p:sp>
      <p:pic>
        <p:nvPicPr>
          <p:cNvPr id="21506" name="Picture 2" descr="File:Qing Dynasty 1820.png">
            <a:hlinkClick r:id="rId2"/>
          </p:cNvPr>
          <p:cNvPicPr>
            <a:picLocks noChangeAspect="1" noChangeArrowheads="1"/>
          </p:cNvPicPr>
          <p:nvPr/>
        </p:nvPicPr>
        <p:blipFill>
          <a:blip r:embed="rId3"/>
          <a:srcRect/>
          <a:stretch>
            <a:fillRect/>
          </a:stretch>
        </p:blipFill>
        <p:spPr bwMode="auto">
          <a:xfrm>
            <a:off x="762000" y="990600"/>
            <a:ext cx="7620000" cy="5648325"/>
          </a:xfrm>
          <a:prstGeom prst="rect">
            <a:avLst/>
          </a:prstGeom>
          <a:noFill/>
        </p:spPr>
      </p:pic>
      <p:sp>
        <p:nvSpPr>
          <p:cNvPr id="3" name="Oval 2"/>
          <p:cNvSpPr/>
          <p:nvPr/>
        </p:nvSpPr>
        <p:spPr>
          <a:xfrm>
            <a:off x="5257800" y="5715000"/>
            <a:ext cx="9906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6248400" y="5867400"/>
            <a:ext cx="6858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34200" y="5736771"/>
            <a:ext cx="876907" cy="369332"/>
          </a:xfrm>
          <a:prstGeom prst="rect">
            <a:avLst/>
          </a:prstGeom>
          <a:noFill/>
        </p:spPr>
        <p:txBody>
          <a:bodyPr wrap="none" rtlCol="0">
            <a:spAutoFit/>
          </a:bodyPr>
          <a:lstStyle/>
          <a:p>
            <a:r>
              <a:rPr lang="en-US" dirty="0" smtClean="0"/>
              <a:t>Canton</a:t>
            </a:r>
            <a:endParaRPr lang="en-US" dirty="0"/>
          </a:p>
        </p:txBody>
      </p:sp>
    </p:spTree>
    <p:extLst>
      <p:ext uri="{BB962C8B-B14F-4D97-AF65-F5344CB8AC3E}">
        <p14:creationId xmlns:p14="http://schemas.microsoft.com/office/powerpoint/2010/main" val="2619103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6500" y="304800"/>
            <a:ext cx="488770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Problems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Rectangle 3"/>
          <p:cNvSpPr/>
          <p:nvPr/>
        </p:nvSpPr>
        <p:spPr>
          <a:xfrm>
            <a:off x="457201" y="1371600"/>
            <a:ext cx="5562600" cy="707886"/>
          </a:xfrm>
          <a:prstGeom prst="rect">
            <a:avLst/>
          </a:prstGeom>
          <a:noFill/>
        </p:spPr>
        <p:txBody>
          <a:bodyPr wrap="square" lIns="91440" tIns="45720" rIns="91440" bIns="45720">
            <a:spAutoFit/>
          </a:bodyPr>
          <a:lstStyle/>
          <a:p>
            <a:pPr algn="ctr"/>
            <a:r>
              <a:rPr lang="en-U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Agricultural economy</a:t>
            </a:r>
            <a:endParaRPr 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Rectangle 5"/>
          <p:cNvSpPr/>
          <p:nvPr/>
        </p:nvSpPr>
        <p:spPr>
          <a:xfrm>
            <a:off x="3581400" y="2057400"/>
            <a:ext cx="5216877" cy="830997"/>
          </a:xfrm>
          <a:prstGeom prst="rect">
            <a:avLst/>
          </a:prstGeom>
          <a:noFill/>
        </p:spPr>
        <p:txBody>
          <a:bodyPr wrap="none" lIns="91440" tIns="45720" rIns="91440" bIns="45720">
            <a:spAutoFit/>
          </a:bodyPr>
          <a:lstStyle/>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Population doubled</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Rectangle 6"/>
          <p:cNvSpPr/>
          <p:nvPr/>
        </p:nvSpPr>
        <p:spPr>
          <a:xfrm>
            <a:off x="381001" y="2967335"/>
            <a:ext cx="8848076"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Environmental damage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Rectangle 7"/>
          <p:cNvSpPr/>
          <p:nvPr/>
        </p:nvSpPr>
        <p:spPr>
          <a:xfrm>
            <a:off x="609600" y="3962400"/>
            <a:ext cx="7831888" cy="830997"/>
          </a:xfrm>
          <a:prstGeom prst="rect">
            <a:avLst/>
          </a:prstGeom>
          <a:noFill/>
        </p:spPr>
        <p:txBody>
          <a:bodyPr wrap="none" lIns="91440" tIns="45720" rIns="91440" bIns="45720">
            <a:spAutoFit/>
          </a:bodyPr>
          <a:lstStyle/>
          <a:p>
            <a:pPr algn="ctr"/>
            <a:r>
              <a:rPr lang="en-US" sz="4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Weak government/corruption</a:t>
            </a:r>
            <a:endParaRPr lang="en-US" sz="4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9" name="Rectangle 8"/>
          <p:cNvSpPr/>
          <p:nvPr/>
        </p:nvSpPr>
        <p:spPr>
          <a:xfrm>
            <a:off x="1981200" y="5029200"/>
            <a:ext cx="6119432"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Foreign influence</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948104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5562600" cy="110799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Opium War</a:t>
            </a:r>
            <a:endParaRPr lang="en-US" sz="6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762000" y="1447800"/>
            <a:ext cx="3962400" cy="3539430"/>
          </a:xfrm>
          <a:prstGeom prst="rect">
            <a:avLst/>
          </a:prstGeom>
          <a:noFill/>
        </p:spPr>
        <p:txBody>
          <a:bodyPr wrap="square" rtlCol="0">
            <a:spAutoFit/>
          </a:bodyPr>
          <a:lstStyle/>
          <a:p>
            <a:pPr algn="ctr"/>
            <a:r>
              <a:rPr lang="en-US" sz="2800" dirty="0" smtClean="0"/>
              <a:t>Causes:</a:t>
            </a:r>
          </a:p>
          <a:p>
            <a:pPr>
              <a:buBlip>
                <a:blip r:embed="rId2"/>
              </a:buBlip>
            </a:pPr>
            <a:r>
              <a:rPr lang="en-US" sz="2800" dirty="0" smtClean="0"/>
              <a:t>Chinese believed Europeans were inferior</a:t>
            </a:r>
          </a:p>
          <a:p>
            <a:pPr>
              <a:buBlip>
                <a:blip r:embed="rId2"/>
              </a:buBlip>
            </a:pPr>
            <a:r>
              <a:rPr lang="en-US" sz="2800" dirty="0" smtClean="0"/>
              <a:t>Ignored opium trade</a:t>
            </a:r>
          </a:p>
          <a:p>
            <a:pPr>
              <a:buBlip>
                <a:blip r:embed="rId2"/>
              </a:buBlip>
            </a:pPr>
            <a:r>
              <a:rPr lang="en-US" sz="2800" dirty="0" smtClean="0"/>
              <a:t>British demand for Chinese goods</a:t>
            </a:r>
          </a:p>
          <a:p>
            <a:pPr>
              <a:buBlip>
                <a:blip r:embed="rId2"/>
              </a:buBlip>
            </a:pPr>
            <a:r>
              <a:rPr lang="en-US" sz="2800" dirty="0" smtClean="0"/>
              <a:t>Demand for Chinese goods in Europe</a:t>
            </a:r>
            <a:endParaRPr lang="en-US" sz="2800" dirty="0"/>
          </a:p>
        </p:txBody>
      </p:sp>
      <p:sp>
        <p:nvSpPr>
          <p:cNvPr id="4" name="TextBox 3"/>
          <p:cNvSpPr txBox="1"/>
          <p:nvPr/>
        </p:nvSpPr>
        <p:spPr>
          <a:xfrm>
            <a:off x="4724400" y="1752600"/>
            <a:ext cx="4114800" cy="3693319"/>
          </a:xfrm>
          <a:prstGeom prst="rect">
            <a:avLst/>
          </a:prstGeom>
          <a:noFill/>
        </p:spPr>
        <p:txBody>
          <a:bodyPr wrap="square" rtlCol="0">
            <a:spAutoFit/>
          </a:bodyPr>
          <a:lstStyle/>
          <a:p>
            <a:pPr algn="ctr"/>
            <a:r>
              <a:rPr lang="en-US" dirty="0" smtClean="0">
                <a:latin typeface="Arial Black" pitchFamily="34" charset="0"/>
                <a:ea typeface="Batang" pitchFamily="18" charset="-127"/>
              </a:rPr>
              <a:t>Aftermath</a:t>
            </a:r>
          </a:p>
          <a:p>
            <a:pPr>
              <a:buBlip>
                <a:blip r:embed="rId3"/>
              </a:buBlip>
            </a:pPr>
            <a:r>
              <a:rPr lang="en-US" dirty="0" smtClean="0">
                <a:latin typeface="Arial Black" pitchFamily="34" charset="0"/>
                <a:ea typeface="Batang" pitchFamily="18" charset="-127"/>
              </a:rPr>
              <a:t>Ban on opium</a:t>
            </a:r>
          </a:p>
          <a:p>
            <a:pPr>
              <a:buBlip>
                <a:blip r:embed="rId3"/>
              </a:buBlip>
            </a:pPr>
            <a:r>
              <a:rPr lang="en-US" dirty="0" smtClean="0">
                <a:latin typeface="Arial Black" pitchFamily="34" charset="0"/>
                <a:ea typeface="Batang" pitchFamily="18" charset="-127"/>
              </a:rPr>
              <a:t>War: 1839-1842</a:t>
            </a:r>
          </a:p>
          <a:p>
            <a:pPr>
              <a:buBlip>
                <a:blip r:embed="rId3"/>
              </a:buBlip>
            </a:pPr>
            <a:r>
              <a:rPr lang="en-US" dirty="0" smtClean="0">
                <a:latin typeface="Arial Black" pitchFamily="34" charset="0"/>
                <a:ea typeface="Batang" pitchFamily="18" charset="-127"/>
              </a:rPr>
              <a:t>British were better equipped/better weapons</a:t>
            </a:r>
          </a:p>
          <a:p>
            <a:pPr>
              <a:buBlip>
                <a:blip r:embed="rId3"/>
              </a:buBlip>
            </a:pPr>
            <a:r>
              <a:rPr lang="en-US" dirty="0" smtClean="0">
                <a:latin typeface="Arial Black" pitchFamily="34" charset="0"/>
                <a:ea typeface="Batang" pitchFamily="18" charset="-127"/>
              </a:rPr>
              <a:t>Forced to sign </a:t>
            </a:r>
            <a:r>
              <a:rPr lang="en-US" b="1" dirty="0" smtClean="0">
                <a:latin typeface="Arial Black" pitchFamily="34" charset="0"/>
                <a:ea typeface="Batang" pitchFamily="18" charset="-127"/>
              </a:rPr>
              <a:t>Treaty of </a:t>
            </a:r>
            <a:r>
              <a:rPr lang="en-US" b="1" dirty="0">
                <a:latin typeface="Arial Black" pitchFamily="34" charset="0"/>
                <a:ea typeface="Batang" pitchFamily="18" charset="-127"/>
              </a:rPr>
              <a:t>N</a:t>
            </a:r>
            <a:r>
              <a:rPr lang="en-US" b="1" dirty="0" smtClean="0">
                <a:latin typeface="Arial Black" pitchFamily="34" charset="0"/>
                <a:ea typeface="Batang" pitchFamily="18" charset="-127"/>
              </a:rPr>
              <a:t>anking</a:t>
            </a:r>
            <a:r>
              <a:rPr lang="en-US" b="1" dirty="0" smtClean="0">
                <a:latin typeface="Arial Black" pitchFamily="34" charset="0"/>
              </a:rPr>
              <a:t> </a:t>
            </a:r>
          </a:p>
          <a:p>
            <a:pPr lvl="1">
              <a:buBlip>
                <a:blip r:embed="rId3"/>
              </a:buBlip>
            </a:pPr>
            <a:r>
              <a:rPr lang="en-US" dirty="0" smtClean="0">
                <a:latin typeface="Arial Black" pitchFamily="34" charset="0"/>
              </a:rPr>
              <a:t>demanded reparation payments, allowed unrestricted European access to Chinese ports, and ceded the island of Hong Kong to Great Britain)</a:t>
            </a:r>
            <a:endParaRPr lang="en-US" b="1" dirty="0" smtClean="0">
              <a:latin typeface="Arial Black" pitchFamily="34" charset="0"/>
              <a:ea typeface="Batang" pitchFamily="18" charset="-127"/>
            </a:endParaRPr>
          </a:p>
        </p:txBody>
      </p:sp>
    </p:spTree>
    <p:extLst>
      <p:ext uri="{BB962C8B-B14F-4D97-AF65-F5344CB8AC3E}">
        <p14:creationId xmlns:p14="http://schemas.microsoft.com/office/powerpoint/2010/main" val="1240479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5086649" cy="923330"/>
          </a:xfrm>
          <a:prstGeom prst="rect">
            <a:avLst/>
          </a:prstGeom>
          <a:noFill/>
        </p:spPr>
        <p:txBody>
          <a:bodyPr wrap="none" lIns="91440" tIns="45720" rIns="91440" bIns="45720">
            <a:spAutoFit/>
          </a:bodyPr>
          <a:lstStyle/>
          <a:p>
            <a:pPr algn="ct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Taiping</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Rebellion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0"/>
            <a:ext cx="332422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996" y="107990"/>
            <a:ext cx="4584764"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43996" y="4794290"/>
            <a:ext cx="4295204" cy="369332"/>
          </a:xfrm>
          <a:prstGeom prst="rect">
            <a:avLst/>
          </a:prstGeom>
          <a:noFill/>
        </p:spPr>
        <p:txBody>
          <a:bodyPr wrap="square" rtlCol="0">
            <a:spAutoFit/>
          </a:bodyPr>
          <a:lstStyle/>
          <a:p>
            <a:r>
              <a:rPr lang="en-US" dirty="0" smtClean="0"/>
              <a:t>Royal Seal of </a:t>
            </a:r>
            <a:r>
              <a:rPr lang="en-US" dirty="0" err="1" smtClean="0"/>
              <a:t>TaiPing</a:t>
            </a:r>
            <a:r>
              <a:rPr lang="en-US" dirty="0" smtClean="0"/>
              <a:t> Revolution</a:t>
            </a:r>
            <a:endParaRPr lang="en-US" dirty="0"/>
          </a:p>
        </p:txBody>
      </p:sp>
      <p:sp>
        <p:nvSpPr>
          <p:cNvPr id="4" name="TextBox 3"/>
          <p:cNvSpPr txBox="1"/>
          <p:nvPr/>
        </p:nvSpPr>
        <p:spPr>
          <a:xfrm>
            <a:off x="76200" y="3771900"/>
            <a:ext cx="3124200" cy="369332"/>
          </a:xfrm>
          <a:prstGeom prst="rect">
            <a:avLst/>
          </a:prstGeom>
          <a:noFill/>
        </p:spPr>
        <p:txBody>
          <a:bodyPr wrap="square" rtlCol="0">
            <a:spAutoFit/>
          </a:bodyPr>
          <a:lstStyle/>
          <a:p>
            <a:r>
              <a:rPr lang="en-US" dirty="0" smtClean="0"/>
              <a:t>Hong </a:t>
            </a:r>
            <a:r>
              <a:rPr lang="en-US" dirty="0" err="1" smtClean="0"/>
              <a:t>Xiuquan</a:t>
            </a:r>
            <a:endParaRPr lang="en-US" dirty="0"/>
          </a:p>
        </p:txBody>
      </p:sp>
    </p:spTree>
    <p:extLst>
      <p:ext uri="{BB962C8B-B14F-4D97-AF65-F5344CB8AC3E}">
        <p14:creationId xmlns:p14="http://schemas.microsoft.com/office/powerpoint/2010/main" val="3037996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Crimean war</a:t>
            </a:r>
          </a:p>
          <a:p>
            <a:r>
              <a:rPr lang="en-US" dirty="0" smtClean="0"/>
              <a:t>Eastern </a:t>
            </a:r>
            <a:r>
              <a:rPr lang="en-US" dirty="0" smtClean="0"/>
              <a:t>question</a:t>
            </a:r>
          </a:p>
          <a:p>
            <a:r>
              <a:rPr lang="en-US" dirty="0" smtClean="0"/>
              <a:t>Extra territoriality</a:t>
            </a:r>
          </a:p>
          <a:p>
            <a:r>
              <a:rPr lang="en-US" dirty="0" smtClean="0"/>
              <a:t>Greek </a:t>
            </a:r>
            <a:r>
              <a:rPr lang="en-US" dirty="0" smtClean="0"/>
              <a:t>independence</a:t>
            </a:r>
            <a:endParaRPr lang="en-US" dirty="0" smtClean="0"/>
          </a:p>
          <a:p>
            <a:r>
              <a:rPr lang="en-US" dirty="0" smtClean="0"/>
              <a:t>Janissaries</a:t>
            </a:r>
          </a:p>
          <a:p>
            <a:r>
              <a:rPr lang="en-US" dirty="0" smtClean="0"/>
              <a:t>Nationalism</a:t>
            </a:r>
          </a:p>
          <a:p>
            <a:endParaRPr lang="en-US" dirty="0"/>
          </a:p>
        </p:txBody>
      </p:sp>
      <p:sp>
        <p:nvSpPr>
          <p:cNvPr id="4" name="Content Placeholder 3"/>
          <p:cNvSpPr>
            <a:spLocks noGrp="1"/>
          </p:cNvSpPr>
          <p:nvPr>
            <p:ph sz="half" idx="2"/>
          </p:nvPr>
        </p:nvSpPr>
        <p:spPr/>
        <p:txBody>
          <a:bodyPr/>
          <a:lstStyle/>
          <a:p>
            <a:r>
              <a:rPr lang="en-US" dirty="0" smtClean="0"/>
              <a:t>“sick man of Europe”</a:t>
            </a:r>
          </a:p>
          <a:p>
            <a:r>
              <a:rPr lang="en-US" dirty="0" err="1" smtClean="0"/>
              <a:t>Tanzimat</a:t>
            </a:r>
            <a:endParaRPr lang="en-US" dirty="0" smtClean="0"/>
          </a:p>
          <a:p>
            <a:r>
              <a:rPr lang="en-US" dirty="0" err="1" smtClean="0"/>
              <a:t>Ulama</a:t>
            </a:r>
            <a:endParaRPr lang="en-US" dirty="0" smtClean="0"/>
          </a:p>
          <a:p>
            <a:r>
              <a:rPr lang="en-US" dirty="0" smtClean="0"/>
              <a:t>Young Ottomans</a:t>
            </a:r>
          </a:p>
          <a:p>
            <a:r>
              <a:rPr lang="en-US" dirty="0" smtClean="0"/>
              <a:t>Young Turks</a:t>
            </a:r>
            <a:endParaRPr lang="en-US" dirty="0"/>
          </a:p>
        </p:txBody>
      </p:sp>
      <p:sp>
        <p:nvSpPr>
          <p:cNvPr id="2" name="Title 1"/>
          <p:cNvSpPr>
            <a:spLocks noGrp="1"/>
          </p:cNvSpPr>
          <p:nvPr>
            <p:ph type="title"/>
          </p:nvPr>
        </p:nvSpPr>
        <p:spPr/>
        <p:txBody>
          <a:bodyPr/>
          <a:lstStyle/>
          <a:p>
            <a:r>
              <a:rPr lang="en-US" dirty="0" smtClean="0"/>
              <a:t>Key terms</a:t>
            </a:r>
            <a:endParaRPr lang="en-US" dirty="0"/>
          </a:p>
        </p:txBody>
      </p:sp>
    </p:spTree>
    <p:extLst>
      <p:ext uri="{BB962C8B-B14F-4D97-AF65-F5344CB8AC3E}">
        <p14:creationId xmlns:p14="http://schemas.microsoft.com/office/powerpoint/2010/main" val="2505918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0000"/>
                </a:solidFill>
                <a:latin typeface="Arial Black" pitchFamily="34" charset="0"/>
              </a:rPr>
              <a:t>Taiping Rebellion</a:t>
            </a:r>
            <a:endParaRPr lang="en-US" dirty="0">
              <a:solidFill>
                <a:srgbClr val="FF0000"/>
              </a:solidFill>
              <a:latin typeface="Arial Black" pitchFamily="34" charset="0"/>
            </a:endParaRPr>
          </a:p>
        </p:txBody>
      </p:sp>
      <p:sp>
        <p:nvSpPr>
          <p:cNvPr id="3" name="Content Placeholder 2"/>
          <p:cNvSpPr>
            <a:spLocks noGrp="1"/>
          </p:cNvSpPr>
          <p:nvPr>
            <p:ph idx="1"/>
          </p:nvPr>
        </p:nvSpPr>
        <p:spPr>
          <a:xfrm>
            <a:off x="457200" y="1066800"/>
            <a:ext cx="8229600" cy="5486400"/>
          </a:xfrm>
        </p:spPr>
        <p:txBody>
          <a:bodyPr>
            <a:normAutofit/>
          </a:bodyPr>
          <a:lstStyle/>
          <a:p>
            <a:pPr lvl="2">
              <a:spcBef>
                <a:spcPts val="0"/>
              </a:spcBef>
              <a:buFont typeface="+mj-lt"/>
              <a:buAutoNum type="arabicPeriod"/>
              <a:tabLst>
                <a:tab pos="1485900" algn="l"/>
              </a:tabLst>
            </a:pPr>
            <a:r>
              <a:rPr lang="en-US" dirty="0">
                <a:latin typeface="Arial"/>
                <a:ea typeface="Times New Roman"/>
              </a:rPr>
              <a:t>poor farmland, endemic poverty and economic distress led to Hakka </a:t>
            </a:r>
            <a:r>
              <a:rPr lang="en-US" dirty="0" smtClean="0">
                <a:latin typeface="Arial"/>
                <a:ea typeface="Times New Roman"/>
              </a:rPr>
              <a:t>(Han) peoples </a:t>
            </a:r>
            <a:r>
              <a:rPr lang="en-US" dirty="0">
                <a:latin typeface="Arial"/>
                <a:ea typeface="Times New Roman"/>
              </a:rPr>
              <a:t>to lowliest trades</a:t>
            </a:r>
          </a:p>
          <a:p>
            <a:pPr lvl="2">
              <a:spcBef>
                <a:spcPts val="0"/>
              </a:spcBef>
              <a:buFont typeface="+mj-lt"/>
              <a:buAutoNum type="arabicPeriod"/>
              <a:tabLst>
                <a:tab pos="1485900" algn="l"/>
              </a:tabLst>
            </a:pPr>
            <a:r>
              <a:rPr lang="en-US" dirty="0">
                <a:latin typeface="Arial"/>
                <a:ea typeface="Times New Roman"/>
              </a:rPr>
              <a:t>Hong </a:t>
            </a:r>
            <a:r>
              <a:rPr lang="en-US" dirty="0" err="1">
                <a:latin typeface="Arial"/>
                <a:ea typeface="Times New Roman"/>
              </a:rPr>
              <a:t>Xiuquan</a:t>
            </a:r>
            <a:r>
              <a:rPr lang="en-US" dirty="0">
                <a:latin typeface="Arial"/>
                <a:ea typeface="Times New Roman"/>
              </a:rPr>
              <a:t>: could not </a:t>
            </a:r>
            <a:r>
              <a:rPr lang="en-US" dirty="0" smtClean="0">
                <a:latin typeface="Arial"/>
                <a:ea typeface="Times New Roman"/>
              </a:rPr>
              <a:t>pass administrative </a:t>
            </a:r>
            <a:r>
              <a:rPr lang="en-US" dirty="0">
                <a:latin typeface="Arial"/>
                <a:ea typeface="Times New Roman"/>
              </a:rPr>
              <a:t>exam </a:t>
            </a:r>
          </a:p>
          <a:p>
            <a:pPr lvl="3">
              <a:spcBef>
                <a:spcPts val="0"/>
              </a:spcBef>
              <a:buFont typeface="+mj-lt"/>
              <a:buAutoNum type="arabicPeriod"/>
              <a:tabLst>
                <a:tab pos="1485900" algn="l"/>
              </a:tabLst>
            </a:pPr>
            <a:r>
              <a:rPr lang="en-US" dirty="0">
                <a:latin typeface="Arial"/>
                <a:ea typeface="Times New Roman"/>
              </a:rPr>
              <a:t>began reading bible for answers</a:t>
            </a:r>
          </a:p>
          <a:p>
            <a:pPr lvl="3">
              <a:spcBef>
                <a:spcPts val="0"/>
              </a:spcBef>
              <a:buFont typeface="+mj-lt"/>
              <a:buAutoNum type="arabicPeriod"/>
              <a:tabLst>
                <a:tab pos="1485900" algn="l"/>
              </a:tabLst>
            </a:pPr>
            <a:r>
              <a:rPr lang="en-US" dirty="0">
                <a:latin typeface="Arial"/>
                <a:ea typeface="Times New Roman"/>
              </a:rPr>
              <a:t>declared himself younger brother of Jesus Christ</a:t>
            </a:r>
          </a:p>
          <a:p>
            <a:pPr lvl="3">
              <a:spcBef>
                <a:spcPts val="0"/>
              </a:spcBef>
              <a:buFont typeface="+mj-lt"/>
              <a:buAutoNum type="arabicPeriod"/>
              <a:tabLst>
                <a:tab pos="1485900" algn="l"/>
              </a:tabLst>
            </a:pPr>
            <a:r>
              <a:rPr lang="en-US" dirty="0">
                <a:latin typeface="Arial"/>
                <a:ea typeface="Times New Roman"/>
              </a:rPr>
              <a:t>established “Heavenly Kingdom of Great Peace” or Taiping</a:t>
            </a:r>
          </a:p>
          <a:p>
            <a:pPr lvl="2">
              <a:spcBef>
                <a:spcPts val="0"/>
              </a:spcBef>
              <a:buFont typeface="+mj-lt"/>
              <a:buAutoNum type="arabicPeriod"/>
              <a:tabLst>
                <a:tab pos="1485900" algn="l"/>
              </a:tabLst>
            </a:pPr>
            <a:r>
              <a:rPr lang="en-US" dirty="0" smtClean="0">
                <a:latin typeface="Arial"/>
                <a:ea typeface="Times New Roman"/>
              </a:rPr>
              <a:t>initially </a:t>
            </a:r>
            <a:r>
              <a:rPr lang="en-US" dirty="0">
                <a:latin typeface="Arial"/>
                <a:ea typeface="Times New Roman"/>
              </a:rPr>
              <a:t>defeated imperial troops</a:t>
            </a:r>
          </a:p>
          <a:p>
            <a:pPr lvl="3">
              <a:spcBef>
                <a:spcPts val="0"/>
              </a:spcBef>
              <a:buFont typeface="+mj-lt"/>
              <a:buAutoNum type="arabicPeriod"/>
              <a:tabLst>
                <a:tab pos="1485900" algn="l"/>
              </a:tabLst>
            </a:pPr>
            <a:r>
              <a:rPr lang="en-US" dirty="0" smtClean="0">
                <a:latin typeface="Arial"/>
                <a:ea typeface="Times New Roman"/>
              </a:rPr>
              <a:t>captured </a:t>
            </a:r>
            <a:r>
              <a:rPr lang="en-US" dirty="0">
                <a:latin typeface="Arial"/>
                <a:ea typeface="Times New Roman"/>
              </a:rPr>
              <a:t>Nanjing made capital of Kingdom</a:t>
            </a:r>
          </a:p>
          <a:p>
            <a:pPr lvl="2">
              <a:spcBef>
                <a:spcPts val="0"/>
              </a:spcBef>
              <a:buFont typeface="+mj-lt"/>
              <a:buAutoNum type="arabicPeriod"/>
              <a:tabLst>
                <a:tab pos="1485900" algn="l"/>
              </a:tabLst>
            </a:pPr>
            <a:r>
              <a:rPr lang="en-US" dirty="0">
                <a:latin typeface="Arial"/>
                <a:ea typeface="Times New Roman"/>
              </a:rPr>
              <a:t>Qing able to defeat Taiping with combined forces of provincial governors and French and British forces</a:t>
            </a:r>
          </a:p>
          <a:p>
            <a:pPr lvl="2">
              <a:spcBef>
                <a:spcPts val="0"/>
              </a:spcBef>
              <a:buFont typeface="+mj-lt"/>
              <a:buAutoNum type="arabicPeriod"/>
              <a:tabLst>
                <a:tab pos="1485900" algn="l"/>
              </a:tabLst>
            </a:pPr>
            <a:r>
              <a:rPr lang="en-US" dirty="0">
                <a:latin typeface="Arial"/>
                <a:ea typeface="Times New Roman"/>
              </a:rPr>
              <a:t>one of the world’s bloodiest civil wars</a:t>
            </a:r>
          </a:p>
          <a:p>
            <a:pPr lvl="3">
              <a:spcBef>
                <a:spcPts val="0"/>
              </a:spcBef>
              <a:buFont typeface="+mj-lt"/>
              <a:buAutoNum type="arabicPeriod"/>
              <a:tabLst>
                <a:tab pos="1485900" algn="l"/>
              </a:tabLst>
            </a:pPr>
            <a:r>
              <a:rPr lang="en-US" dirty="0">
                <a:latin typeface="Arial"/>
                <a:ea typeface="Times New Roman"/>
              </a:rPr>
              <a:t>20-30 million deaths</a:t>
            </a:r>
          </a:p>
          <a:p>
            <a:pPr lvl="3">
              <a:spcBef>
                <a:spcPts val="0"/>
              </a:spcBef>
              <a:buFont typeface="+mj-lt"/>
              <a:buAutoNum type="arabicPeriod"/>
              <a:tabLst>
                <a:tab pos="1485900" algn="l"/>
              </a:tabLst>
            </a:pPr>
            <a:r>
              <a:rPr lang="en-US" dirty="0">
                <a:latin typeface="Arial"/>
                <a:ea typeface="Times New Roman"/>
              </a:rPr>
              <a:t>depopulation</a:t>
            </a:r>
          </a:p>
          <a:p>
            <a:pPr lvl="3">
              <a:spcBef>
                <a:spcPts val="0"/>
              </a:spcBef>
              <a:buFont typeface="+mj-lt"/>
              <a:buAutoNum type="arabicPeriod"/>
              <a:tabLst>
                <a:tab pos="1485900" algn="l"/>
              </a:tabLst>
            </a:pPr>
            <a:r>
              <a:rPr lang="en-US" dirty="0">
                <a:latin typeface="Arial"/>
                <a:ea typeface="Times New Roman"/>
              </a:rPr>
              <a:t>destruction of rich agricultural lands in central and eastern China</a:t>
            </a:r>
          </a:p>
          <a:p>
            <a:endParaRPr lang="en-US" dirty="0"/>
          </a:p>
        </p:txBody>
      </p:sp>
    </p:spTree>
    <p:extLst>
      <p:ext uri="{BB962C8B-B14F-4D97-AF65-F5344CB8AC3E}">
        <p14:creationId xmlns:p14="http://schemas.microsoft.com/office/powerpoint/2010/main" val="190949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rial Black" pitchFamily="34" charset="0"/>
              </a:rPr>
              <a:t>Decentralization</a:t>
            </a:r>
            <a:endParaRPr lang="en-US" dirty="0">
              <a:solidFill>
                <a:srgbClr val="FF0000"/>
              </a:solidFill>
              <a:latin typeface="Arial Black" pitchFamily="34" charset="0"/>
            </a:endParaRPr>
          </a:p>
        </p:txBody>
      </p:sp>
      <p:sp>
        <p:nvSpPr>
          <p:cNvPr id="3" name="Content Placeholder 2"/>
          <p:cNvSpPr>
            <a:spLocks noGrp="1"/>
          </p:cNvSpPr>
          <p:nvPr>
            <p:ph idx="1"/>
          </p:nvPr>
        </p:nvSpPr>
        <p:spPr/>
        <p:txBody>
          <a:bodyPr>
            <a:normAutofit/>
          </a:bodyPr>
          <a:lstStyle/>
          <a:p>
            <a:pPr lvl="2">
              <a:spcBef>
                <a:spcPts val="0"/>
              </a:spcBef>
              <a:buFont typeface="+mj-lt"/>
              <a:buAutoNum type="arabicPeriod"/>
              <a:tabLst>
                <a:tab pos="1485900" algn="l"/>
              </a:tabLst>
            </a:pPr>
            <a:r>
              <a:rPr lang="en-US" dirty="0">
                <a:latin typeface="Arial"/>
                <a:ea typeface="Times New Roman"/>
              </a:rPr>
              <a:t>after the 1850s the expenses of wars and the burden of protection costs to Western governments made it impossible for the Qing to get out of debt</a:t>
            </a:r>
          </a:p>
          <a:p>
            <a:pPr lvl="2">
              <a:spcBef>
                <a:spcPts val="0"/>
              </a:spcBef>
              <a:buFont typeface="+mj-lt"/>
              <a:buAutoNum type="arabicPeriod"/>
              <a:tabLst>
                <a:tab pos="1485900" algn="l"/>
              </a:tabLst>
            </a:pPr>
            <a:r>
              <a:rPr lang="en-US" dirty="0">
                <a:solidFill>
                  <a:srgbClr val="FF0000"/>
                </a:solidFill>
                <a:latin typeface="Arial"/>
                <a:ea typeface="Times New Roman"/>
              </a:rPr>
              <a:t>Tongs Restoration</a:t>
            </a:r>
            <a:r>
              <a:rPr lang="en-US" dirty="0">
                <a:latin typeface="Arial"/>
                <a:ea typeface="Times New Roman"/>
              </a:rPr>
              <a:t>: Britain and France helped to financially stabilize Chinese economy</a:t>
            </a:r>
          </a:p>
          <a:p>
            <a:pPr lvl="3">
              <a:spcBef>
                <a:spcPts val="0"/>
              </a:spcBef>
              <a:buFont typeface="+mj-lt"/>
              <a:buAutoNum type="arabicPeriod"/>
              <a:tabLst>
                <a:tab pos="1485900" algn="l"/>
              </a:tabLst>
            </a:pPr>
            <a:r>
              <a:rPr lang="en-US" dirty="0">
                <a:latin typeface="Arial"/>
                <a:ea typeface="Times New Roman"/>
              </a:rPr>
              <a:t>restore agriculture</a:t>
            </a:r>
          </a:p>
          <a:p>
            <a:pPr lvl="3">
              <a:spcBef>
                <a:spcPts val="0"/>
              </a:spcBef>
              <a:buFont typeface="+mj-lt"/>
              <a:buAutoNum type="arabicPeriod"/>
              <a:tabLst>
                <a:tab pos="1485900" algn="l"/>
              </a:tabLst>
            </a:pPr>
            <a:r>
              <a:rPr lang="en-US" dirty="0">
                <a:latin typeface="Arial"/>
                <a:ea typeface="Times New Roman"/>
              </a:rPr>
              <a:t>reform military</a:t>
            </a:r>
          </a:p>
          <a:p>
            <a:pPr lvl="3">
              <a:spcBef>
                <a:spcPts val="0"/>
              </a:spcBef>
              <a:buFont typeface="+mj-lt"/>
              <a:buAutoNum type="arabicPeriod"/>
              <a:tabLst>
                <a:tab pos="1485900" algn="l"/>
              </a:tabLst>
            </a:pPr>
            <a:r>
              <a:rPr lang="en-US" dirty="0">
                <a:latin typeface="Arial"/>
                <a:ea typeface="Times New Roman"/>
              </a:rPr>
              <a:t>industrialize manufacturing</a:t>
            </a:r>
          </a:p>
          <a:p>
            <a:pPr lvl="2">
              <a:spcBef>
                <a:spcPts val="0"/>
              </a:spcBef>
              <a:buFont typeface="+mj-lt"/>
              <a:buAutoNum type="arabicPeriod"/>
              <a:tabLst>
                <a:tab pos="1485900" algn="l"/>
              </a:tabLst>
            </a:pPr>
            <a:r>
              <a:rPr lang="en-US" dirty="0">
                <a:latin typeface="Arial"/>
                <a:ea typeface="Times New Roman"/>
              </a:rPr>
              <a:t>eventually disintegrated into a set of large power zones</a:t>
            </a:r>
          </a:p>
          <a:p>
            <a:pPr lvl="2">
              <a:spcBef>
                <a:spcPts val="0"/>
              </a:spcBef>
              <a:buFont typeface="+mj-lt"/>
              <a:buAutoNum type="arabicPeriod"/>
              <a:tabLst>
                <a:tab pos="1485900" algn="l"/>
              </a:tabLst>
            </a:pPr>
            <a:r>
              <a:rPr lang="en-US" dirty="0">
                <a:latin typeface="Arial"/>
                <a:ea typeface="Times New Roman"/>
              </a:rPr>
              <a:t>provincial governors exercised most political power</a:t>
            </a:r>
          </a:p>
          <a:p>
            <a:endParaRPr lang="en-US" dirty="0"/>
          </a:p>
        </p:txBody>
      </p:sp>
    </p:spTree>
    <p:extLst>
      <p:ext uri="{BB962C8B-B14F-4D97-AF65-F5344CB8AC3E}">
        <p14:creationId xmlns:p14="http://schemas.microsoft.com/office/powerpoint/2010/main" val="3186445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Boxer rebellion</a:t>
            </a:r>
            <a:endParaRPr lang="en-US" dirty="0"/>
          </a:p>
        </p:txBody>
      </p:sp>
      <p:sp>
        <p:nvSpPr>
          <p:cNvPr id="3" name="Content Placeholder 2"/>
          <p:cNvSpPr>
            <a:spLocks noGrp="1"/>
          </p:cNvSpPr>
          <p:nvPr>
            <p:ph idx="1"/>
          </p:nvPr>
        </p:nvSpPr>
        <p:spPr/>
        <p:txBody>
          <a:bodyPr>
            <a:normAutofit lnSpcReduction="10000"/>
          </a:bodyPr>
          <a:lstStyle/>
          <a:p>
            <a:r>
              <a:rPr lang="en-US" dirty="0" smtClean="0"/>
              <a:t>Weakness of Qing Dynasty was clearly felt after the defeat in the Sino-Japanese war. </a:t>
            </a:r>
          </a:p>
          <a:p>
            <a:pPr>
              <a:buFontTx/>
              <a:buChar char="-"/>
            </a:pPr>
            <a:r>
              <a:rPr lang="en-US" dirty="0" smtClean="0"/>
              <a:t>Empress </a:t>
            </a:r>
            <a:r>
              <a:rPr lang="en-US" dirty="0" err="1" smtClean="0"/>
              <a:t>Doweger</a:t>
            </a:r>
            <a:r>
              <a:rPr lang="en-US" dirty="0" smtClean="0"/>
              <a:t> </a:t>
            </a:r>
            <a:r>
              <a:rPr lang="en-US" dirty="0" err="1" smtClean="0"/>
              <a:t>Cixi</a:t>
            </a:r>
            <a:r>
              <a:rPr lang="en-US" dirty="0" smtClean="0"/>
              <a:t> seized power in a palace coup. </a:t>
            </a:r>
          </a:p>
          <a:p>
            <a:pPr>
              <a:buFontTx/>
              <a:buChar char="-"/>
            </a:pPr>
            <a:r>
              <a:rPr lang="en-US" dirty="0" smtClean="0"/>
              <a:t>Supported the secret society known as the Righteous fist, or Boxers.</a:t>
            </a:r>
          </a:p>
          <a:p>
            <a:pPr>
              <a:buFontTx/>
              <a:buChar char="-"/>
            </a:pPr>
            <a:r>
              <a:rPr lang="en-US" dirty="0" smtClean="0"/>
              <a:t>Goal</a:t>
            </a:r>
          </a:p>
          <a:p>
            <a:pPr>
              <a:buFontTx/>
              <a:buChar char="-"/>
            </a:pPr>
            <a:r>
              <a:rPr lang="en-US" dirty="0" smtClean="0"/>
              <a:t>Get rid of all foreigners from China, including Christian missionaries.</a:t>
            </a:r>
          </a:p>
          <a:p>
            <a:pPr>
              <a:buFontTx/>
              <a:buChar char="-"/>
            </a:pPr>
            <a:r>
              <a:rPr lang="en-US" dirty="0" smtClean="0"/>
              <a:t>Western powers and Japan put down Boxer rebellion </a:t>
            </a:r>
          </a:p>
          <a:p>
            <a:pPr>
              <a:buFontTx/>
              <a:buChar char="-"/>
            </a:pPr>
            <a:endParaRPr lang="en-US" dirty="0"/>
          </a:p>
          <a:p>
            <a:pPr marL="0" indent="0"/>
            <a:r>
              <a:rPr lang="en-US" dirty="0" smtClean="0"/>
              <a:t>Revolutionary Movement</a:t>
            </a:r>
          </a:p>
          <a:p>
            <a:pPr marL="0" indent="0"/>
            <a:r>
              <a:rPr lang="en-US" dirty="0" smtClean="0"/>
              <a:t>Sun </a:t>
            </a:r>
            <a:r>
              <a:rPr lang="en-US" dirty="0" err="1" smtClean="0"/>
              <a:t>Yat</a:t>
            </a:r>
            <a:r>
              <a:rPr lang="en-US" dirty="0" smtClean="0"/>
              <a:t> </a:t>
            </a:r>
            <a:r>
              <a:rPr lang="en-US" dirty="0" err="1" smtClean="0"/>
              <a:t>sen</a:t>
            </a:r>
            <a:r>
              <a:rPr lang="en-US" dirty="0" smtClean="0"/>
              <a:t> –Goal- to overthrow Qing </a:t>
            </a:r>
            <a:r>
              <a:rPr lang="en-US" dirty="0" err="1" smtClean="0"/>
              <a:t>Dynasy</a:t>
            </a:r>
            <a:r>
              <a:rPr lang="en-US" dirty="0" smtClean="0"/>
              <a:t> and establish socialist government with traditional Confucius philosophy</a:t>
            </a:r>
          </a:p>
          <a:p>
            <a:pPr marL="0" indent="0"/>
            <a:r>
              <a:rPr lang="en-US" dirty="0" smtClean="0"/>
              <a:t>Sun became the president of New Chinese Republic in 1911</a:t>
            </a:r>
            <a:endParaRPr lang="en-US" dirty="0"/>
          </a:p>
        </p:txBody>
      </p:sp>
    </p:spTree>
    <p:extLst>
      <p:ext uri="{BB962C8B-B14F-4D97-AF65-F5344CB8AC3E}">
        <p14:creationId xmlns:p14="http://schemas.microsoft.com/office/powerpoint/2010/main" val="1394031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gerian" pitchFamily="82" charset="0"/>
              </a:rPr>
              <a:t>Ottoman Empire</a:t>
            </a:r>
            <a:br>
              <a:rPr lang="en-US" dirty="0">
                <a:latin typeface="Algerian" pitchFamily="82" charset="0"/>
              </a:rPr>
            </a:br>
            <a:endParaRPr lang="en-US" dirty="0"/>
          </a:p>
        </p:txBody>
      </p:sp>
      <p:pic>
        <p:nvPicPr>
          <p:cNvPr id="5" name="Content Placeholder 4"/>
          <p:cNvPicPr>
            <a:picLocks noGrp="1" noChangeAspect="1"/>
          </p:cNvPicPr>
          <p:nvPr>
            <p:ph sz="half" idx="1"/>
          </p:nvPr>
        </p:nvPicPr>
        <p:blipFill>
          <a:blip r:embed="rId2"/>
          <a:stretch>
            <a:fillRect/>
          </a:stretch>
        </p:blipFill>
        <p:spPr>
          <a:xfrm>
            <a:off x="76200" y="1097280"/>
            <a:ext cx="4953000" cy="5684520"/>
          </a:xfrm>
          <a:prstGeom prst="rect">
            <a:avLst/>
          </a:prstGeom>
        </p:spPr>
      </p:pic>
      <p:sp>
        <p:nvSpPr>
          <p:cNvPr id="4" name="Content Placeholder 3"/>
          <p:cNvSpPr>
            <a:spLocks noGrp="1"/>
          </p:cNvSpPr>
          <p:nvPr>
            <p:ph sz="half" idx="2"/>
          </p:nvPr>
        </p:nvSpPr>
        <p:spPr/>
        <p:txBody>
          <a:bodyPr>
            <a:normAutofit fontScale="62500" lnSpcReduction="20000"/>
          </a:bodyPr>
          <a:lstStyle/>
          <a:p>
            <a:pPr algn="ctr"/>
            <a:r>
              <a:rPr lang="en-US" dirty="0" smtClean="0">
                <a:latin typeface="Arial Black" pitchFamily="34" charset="0"/>
              </a:rPr>
              <a:t>BEFORE (since1450)</a:t>
            </a:r>
            <a:endParaRPr lang="en-US" dirty="0">
              <a:latin typeface="Arial Black" pitchFamily="34" charset="0"/>
            </a:endParaRPr>
          </a:p>
          <a:p>
            <a:pPr>
              <a:buFont typeface="Arial" pitchFamily="34" charset="0"/>
              <a:buChar char="•"/>
            </a:pPr>
            <a:r>
              <a:rPr lang="en-US" dirty="0">
                <a:latin typeface="Baskerville Old Face" pitchFamily="18" charset="0"/>
              </a:rPr>
              <a:t>CONTROLLED MOST OF MIDDLE EAST</a:t>
            </a:r>
          </a:p>
          <a:p>
            <a:pPr>
              <a:buFont typeface="Arial" pitchFamily="34" charset="0"/>
              <a:buChar char="•"/>
            </a:pPr>
            <a:r>
              <a:rPr lang="en-US" dirty="0">
                <a:latin typeface="Baskerville Old Face" pitchFamily="18" charset="0"/>
              </a:rPr>
              <a:t>STRONG CENTRAL AUTHORITY</a:t>
            </a:r>
          </a:p>
          <a:p>
            <a:pPr>
              <a:buFont typeface="Arial" pitchFamily="34" charset="0"/>
              <a:buChar char="•"/>
            </a:pPr>
            <a:r>
              <a:rPr lang="en-US" dirty="0">
                <a:latin typeface="Baskerville Old Face" pitchFamily="18" charset="0"/>
              </a:rPr>
              <a:t>RELIGION WAS BASIS FOR MOST LAW</a:t>
            </a:r>
          </a:p>
          <a:p>
            <a:pPr>
              <a:buFont typeface="Arial" pitchFamily="34" charset="0"/>
              <a:buChar char="•"/>
            </a:pPr>
            <a:r>
              <a:rPr lang="en-US" dirty="0">
                <a:latin typeface="Baskerville Old Face" pitchFamily="18" charset="0"/>
              </a:rPr>
              <a:t>CONTROLLED TRADE THROUGHOUT THE MIDDLE EAST</a:t>
            </a:r>
          </a:p>
          <a:p>
            <a:pPr>
              <a:buFont typeface="Arial" pitchFamily="34" charset="0"/>
              <a:buChar char="•"/>
            </a:pPr>
            <a:r>
              <a:rPr lang="en-US" dirty="0">
                <a:latin typeface="Baskerville Old Face" pitchFamily="18" charset="0"/>
              </a:rPr>
              <a:t>USED JANISSARIES </a:t>
            </a:r>
            <a:r>
              <a:rPr lang="en-US" dirty="0" smtClean="0">
                <a:latin typeface="Baskerville Old Face" pitchFamily="18" charset="0"/>
              </a:rPr>
              <a:t>IN  MILITARY            </a:t>
            </a:r>
            <a:endParaRPr lang="en-US" dirty="0">
              <a:latin typeface="Baskerville Old Face" pitchFamily="18" charset="0"/>
            </a:endParaRPr>
          </a:p>
          <a:p>
            <a:endParaRPr lang="en-US" dirty="0"/>
          </a:p>
        </p:txBody>
      </p:sp>
      <p:sp>
        <p:nvSpPr>
          <p:cNvPr id="6" name="TextBox 5"/>
          <p:cNvSpPr txBox="1"/>
          <p:nvPr/>
        </p:nvSpPr>
        <p:spPr>
          <a:xfrm>
            <a:off x="5334000" y="5334000"/>
            <a:ext cx="3954096" cy="923330"/>
          </a:xfrm>
          <a:prstGeom prst="rect">
            <a:avLst/>
          </a:prstGeom>
          <a:noFill/>
        </p:spPr>
        <p:txBody>
          <a:bodyPr wrap="square" rtlCol="0">
            <a:spAutoFit/>
          </a:bodyPr>
          <a:lstStyle/>
          <a:p>
            <a:r>
              <a:rPr lang="en-US" dirty="0" smtClean="0"/>
              <a:t>Young Christian boys taken from</a:t>
            </a:r>
          </a:p>
          <a:p>
            <a:r>
              <a:rPr lang="en-US" dirty="0" smtClean="0"/>
              <a:t> Balkans, converted to </a:t>
            </a:r>
            <a:r>
              <a:rPr lang="en-US" dirty="0" err="1" smtClean="0"/>
              <a:t>islam</a:t>
            </a:r>
            <a:r>
              <a:rPr lang="en-US" dirty="0" smtClean="0"/>
              <a:t> and </a:t>
            </a:r>
          </a:p>
          <a:p>
            <a:r>
              <a:rPr lang="en-US" dirty="0" smtClean="0"/>
              <a:t>trained as elite military guard of Sultan</a:t>
            </a:r>
            <a:endParaRPr lang="en-US" dirty="0"/>
          </a:p>
        </p:txBody>
      </p:sp>
      <p:sp>
        <p:nvSpPr>
          <p:cNvPr id="3" name="Action Button: Help 2">
            <a:hlinkClick r:id="" action="ppaction://noaction" highlightClick="1"/>
          </p:cNvPr>
          <p:cNvSpPr/>
          <p:nvPr/>
        </p:nvSpPr>
        <p:spPr>
          <a:xfrm>
            <a:off x="7772400" y="3962400"/>
            <a:ext cx="381000" cy="3810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83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descr="http://www.allaboutturkey.com/img/ottoman-empire-1580.gif"/>
          <p:cNvPicPr>
            <a:picLocks noChangeAspect="1" noChangeArrowheads="1"/>
          </p:cNvPicPr>
          <p:nvPr/>
        </p:nvPicPr>
        <p:blipFill>
          <a:blip r:embed="rId2"/>
          <a:srcRect/>
          <a:stretch>
            <a:fillRect/>
          </a:stretch>
        </p:blipFill>
        <p:spPr bwMode="auto">
          <a:xfrm>
            <a:off x="-1" y="7418"/>
            <a:ext cx="9125415" cy="6850582"/>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039" y="76998"/>
            <a:ext cx="7520940" cy="548640"/>
          </a:xfrm>
        </p:spPr>
        <p:txBody>
          <a:bodyPr/>
          <a:lstStyle/>
          <a:p>
            <a:r>
              <a:rPr lang="en-US" dirty="0" smtClean="0"/>
              <a:t>Ottoman Empire at the start of the 19</a:t>
            </a:r>
            <a:r>
              <a:rPr lang="en-US" baseline="30000" dirty="0" smtClean="0"/>
              <a:t>th</a:t>
            </a:r>
            <a:r>
              <a:rPr lang="en-US" dirty="0" smtClean="0"/>
              <a:t> century</a:t>
            </a:r>
            <a:endParaRPr lang="en-US" dirty="0"/>
          </a:p>
        </p:txBody>
      </p:sp>
      <p:pic>
        <p:nvPicPr>
          <p:cNvPr id="5" name="Content Placeholder 4"/>
          <p:cNvPicPr>
            <a:picLocks noGrp="1" noChangeAspect="1"/>
          </p:cNvPicPr>
          <p:nvPr>
            <p:ph sz="half" idx="1"/>
          </p:nvPr>
        </p:nvPicPr>
        <p:blipFill>
          <a:blip r:embed="rId2"/>
          <a:stretch>
            <a:fillRect/>
          </a:stretch>
        </p:blipFill>
        <p:spPr>
          <a:xfrm>
            <a:off x="2077996" y="651607"/>
            <a:ext cx="4527346" cy="3398520"/>
          </a:xfrm>
          <a:prstGeom prst="rect">
            <a:avLst/>
          </a:prstGeom>
        </p:spPr>
      </p:pic>
      <p:sp>
        <p:nvSpPr>
          <p:cNvPr id="6" name="Rectangle 5"/>
          <p:cNvSpPr/>
          <p:nvPr/>
        </p:nvSpPr>
        <p:spPr>
          <a:xfrm>
            <a:off x="-64770" y="5181600"/>
            <a:ext cx="9296400" cy="1569660"/>
          </a:xfrm>
          <a:prstGeom prst="rect">
            <a:avLst/>
          </a:prstGeom>
        </p:spPr>
        <p:txBody>
          <a:bodyPr wrap="square">
            <a:spAutoFit/>
          </a:bodyPr>
          <a:lstStyle/>
          <a:p>
            <a:pPr>
              <a:buFont typeface="Arial" panose="020B0604020202020204" pitchFamily="34" charset="0"/>
              <a:buChar char="•"/>
            </a:pPr>
            <a:r>
              <a:rPr lang="en-US" sz="3200" b="1" dirty="0"/>
              <a:t>During the 19</a:t>
            </a:r>
            <a:r>
              <a:rPr lang="en-US" sz="3200" b="1" baseline="30000" dirty="0"/>
              <a:t>th</a:t>
            </a:r>
            <a:r>
              <a:rPr lang="en-US" sz="3200" b="1" dirty="0"/>
              <a:t> century the Ottoman Empire was faced with a series of political, economic, and social setbacks that led to a decline in its power.</a:t>
            </a:r>
          </a:p>
        </p:txBody>
      </p:sp>
      <p:sp>
        <p:nvSpPr>
          <p:cNvPr id="7" name="Rectangle 6"/>
          <p:cNvSpPr/>
          <p:nvPr/>
        </p:nvSpPr>
        <p:spPr>
          <a:xfrm>
            <a:off x="100300" y="3895538"/>
            <a:ext cx="2059203" cy="992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Stagnant economy and slow technological changes</a:t>
            </a:r>
            <a:endParaRPr lang="en-US" dirty="0"/>
          </a:p>
        </p:txBody>
      </p:sp>
      <p:pic>
        <p:nvPicPr>
          <p:cNvPr id="8" name="Picture 7"/>
          <p:cNvPicPr>
            <a:picLocks noChangeAspect="1"/>
          </p:cNvPicPr>
          <p:nvPr/>
        </p:nvPicPr>
        <p:blipFill>
          <a:blip r:embed="rId3"/>
          <a:stretch>
            <a:fillRect/>
          </a:stretch>
        </p:blipFill>
        <p:spPr>
          <a:xfrm>
            <a:off x="2222671" y="4089423"/>
            <a:ext cx="1999661" cy="829128"/>
          </a:xfrm>
          <a:prstGeom prst="rect">
            <a:avLst/>
          </a:prstGeom>
        </p:spPr>
      </p:pic>
      <p:sp>
        <p:nvSpPr>
          <p:cNvPr id="9" name="Content Placeholder 8"/>
          <p:cNvSpPr>
            <a:spLocks noGrp="1"/>
          </p:cNvSpPr>
          <p:nvPr>
            <p:ph sz="half" idx="2"/>
          </p:nvPr>
        </p:nvSpPr>
        <p:spPr>
          <a:xfrm>
            <a:off x="100300" y="1954522"/>
            <a:ext cx="1916777" cy="1550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endParaRPr lang="en-US" sz="2000" dirty="0" smtClean="0"/>
          </a:p>
          <a:p>
            <a:r>
              <a:rPr lang="en-US" sz="2000" dirty="0" smtClean="0"/>
              <a:t>The Janissaries resisted adoption of new western ideas</a:t>
            </a:r>
          </a:p>
          <a:p>
            <a:endParaRPr lang="en-US" sz="2000" dirty="0"/>
          </a:p>
        </p:txBody>
      </p:sp>
      <p:pic>
        <p:nvPicPr>
          <p:cNvPr id="13" name="Picture 12"/>
          <p:cNvPicPr>
            <a:picLocks noChangeAspect="1"/>
          </p:cNvPicPr>
          <p:nvPr/>
        </p:nvPicPr>
        <p:blipFill>
          <a:blip r:embed="rId4"/>
          <a:stretch>
            <a:fillRect/>
          </a:stretch>
        </p:blipFill>
        <p:spPr>
          <a:xfrm>
            <a:off x="6789420" y="1052237"/>
            <a:ext cx="1896020" cy="902286"/>
          </a:xfrm>
          <a:prstGeom prst="rect">
            <a:avLst/>
          </a:prstGeom>
        </p:spPr>
      </p:pic>
      <p:pic>
        <p:nvPicPr>
          <p:cNvPr id="14" name="Picture 13"/>
          <p:cNvPicPr>
            <a:picLocks noChangeAspect="1"/>
          </p:cNvPicPr>
          <p:nvPr/>
        </p:nvPicPr>
        <p:blipFill>
          <a:blip r:embed="rId4"/>
          <a:stretch>
            <a:fillRect/>
          </a:stretch>
        </p:blipFill>
        <p:spPr>
          <a:xfrm>
            <a:off x="6808279" y="2184454"/>
            <a:ext cx="1896020" cy="902286"/>
          </a:xfrm>
          <a:prstGeom prst="rect">
            <a:avLst/>
          </a:prstGeom>
        </p:spPr>
      </p:pic>
      <p:pic>
        <p:nvPicPr>
          <p:cNvPr id="15" name="Picture 14"/>
          <p:cNvPicPr>
            <a:picLocks noChangeAspect="1"/>
          </p:cNvPicPr>
          <p:nvPr/>
        </p:nvPicPr>
        <p:blipFill>
          <a:blip r:embed="rId4"/>
          <a:stretch>
            <a:fillRect/>
          </a:stretch>
        </p:blipFill>
        <p:spPr>
          <a:xfrm>
            <a:off x="105546" y="871269"/>
            <a:ext cx="2165277" cy="972389"/>
          </a:xfrm>
          <a:prstGeom prst="rect">
            <a:avLst/>
          </a:prstGeom>
        </p:spPr>
      </p:pic>
      <p:pic>
        <p:nvPicPr>
          <p:cNvPr id="18" name="Picture 17"/>
          <p:cNvPicPr>
            <a:picLocks noChangeAspect="1"/>
          </p:cNvPicPr>
          <p:nvPr/>
        </p:nvPicPr>
        <p:blipFill>
          <a:blip r:embed="rId4"/>
          <a:stretch>
            <a:fillRect/>
          </a:stretch>
        </p:blipFill>
        <p:spPr>
          <a:xfrm>
            <a:off x="6789420" y="3412998"/>
            <a:ext cx="1896020" cy="902286"/>
          </a:xfrm>
          <a:prstGeom prst="rect">
            <a:avLst/>
          </a:prstGeom>
        </p:spPr>
      </p:pic>
      <p:pic>
        <p:nvPicPr>
          <p:cNvPr id="19" name="Picture 18"/>
          <p:cNvPicPr>
            <a:picLocks noChangeAspect="1"/>
          </p:cNvPicPr>
          <p:nvPr/>
        </p:nvPicPr>
        <p:blipFill>
          <a:blip r:embed="rId4"/>
          <a:stretch>
            <a:fillRect/>
          </a:stretch>
        </p:blipFill>
        <p:spPr>
          <a:xfrm>
            <a:off x="4343400" y="4076096"/>
            <a:ext cx="1896020" cy="902286"/>
          </a:xfrm>
          <a:prstGeom prst="rect">
            <a:avLst/>
          </a:prstGeom>
        </p:spPr>
      </p:pic>
      <p:sp>
        <p:nvSpPr>
          <p:cNvPr id="21" name="TextBox 20"/>
          <p:cNvSpPr txBox="1"/>
          <p:nvPr/>
        </p:nvSpPr>
        <p:spPr>
          <a:xfrm>
            <a:off x="2524450" y="4034518"/>
            <a:ext cx="1778387" cy="923330"/>
          </a:xfrm>
          <a:prstGeom prst="rect">
            <a:avLst/>
          </a:prstGeom>
          <a:noFill/>
        </p:spPr>
        <p:txBody>
          <a:bodyPr wrap="square" rtlCol="0">
            <a:spAutoFit/>
          </a:bodyPr>
          <a:lstStyle/>
          <a:p>
            <a:r>
              <a:rPr lang="en-US" dirty="0" smtClean="0">
                <a:solidFill>
                  <a:schemeClr val="bg1"/>
                </a:solidFill>
              </a:rPr>
              <a:t>Steeped in centuries</a:t>
            </a:r>
          </a:p>
          <a:p>
            <a:r>
              <a:rPr lang="en-US" dirty="0" smtClean="0">
                <a:solidFill>
                  <a:schemeClr val="bg1"/>
                </a:solidFill>
              </a:rPr>
              <a:t> of tradition</a:t>
            </a:r>
            <a:endParaRPr lang="en-US" dirty="0">
              <a:solidFill>
                <a:schemeClr val="bg1"/>
              </a:solidFill>
            </a:endParaRPr>
          </a:p>
        </p:txBody>
      </p:sp>
      <p:sp>
        <p:nvSpPr>
          <p:cNvPr id="22" name="TextBox 21"/>
          <p:cNvSpPr txBox="1"/>
          <p:nvPr/>
        </p:nvSpPr>
        <p:spPr>
          <a:xfrm>
            <a:off x="100300" y="780324"/>
            <a:ext cx="2584929" cy="1200329"/>
          </a:xfrm>
          <a:prstGeom prst="rect">
            <a:avLst/>
          </a:prstGeom>
          <a:noFill/>
        </p:spPr>
        <p:txBody>
          <a:bodyPr wrap="square" rtlCol="0">
            <a:spAutoFit/>
          </a:bodyPr>
          <a:lstStyle/>
          <a:p>
            <a:r>
              <a:rPr lang="en-US" dirty="0" smtClean="0">
                <a:solidFill>
                  <a:schemeClr val="bg1"/>
                </a:solidFill>
              </a:rPr>
              <a:t>Weak </a:t>
            </a:r>
            <a:r>
              <a:rPr lang="en-US" dirty="0" err="1" smtClean="0">
                <a:solidFill>
                  <a:schemeClr val="bg1"/>
                </a:solidFill>
              </a:rPr>
              <a:t>govt</a:t>
            </a:r>
            <a:r>
              <a:rPr lang="en-US" dirty="0">
                <a:solidFill>
                  <a:schemeClr val="bg1"/>
                </a:solidFill>
              </a:rPr>
              <a:t> </a:t>
            </a:r>
            <a:r>
              <a:rPr lang="en-US" dirty="0" smtClean="0">
                <a:solidFill>
                  <a:schemeClr val="bg1"/>
                </a:solidFill>
              </a:rPr>
              <a:t>led to regional powers-Arabia and </a:t>
            </a:r>
            <a:r>
              <a:rPr lang="en-US" dirty="0" smtClean="0">
                <a:solidFill>
                  <a:schemeClr val="bg1"/>
                </a:solidFill>
              </a:rPr>
              <a:t>Egypt(</a:t>
            </a:r>
            <a:r>
              <a:rPr lang="en-US" dirty="0" err="1" smtClean="0">
                <a:solidFill>
                  <a:schemeClr val="bg1"/>
                </a:solidFill>
              </a:rPr>
              <a:t>Napolean</a:t>
            </a:r>
            <a:r>
              <a:rPr lang="en-US" dirty="0" smtClean="0">
                <a:solidFill>
                  <a:schemeClr val="bg1"/>
                </a:solidFill>
              </a:rPr>
              <a:t> 1801)</a:t>
            </a:r>
            <a:endParaRPr lang="en-US" dirty="0">
              <a:solidFill>
                <a:schemeClr val="bg1"/>
              </a:solidFill>
            </a:endParaRPr>
          </a:p>
        </p:txBody>
      </p:sp>
      <p:sp>
        <p:nvSpPr>
          <p:cNvPr id="23" name="TextBox 22"/>
          <p:cNvSpPr txBox="1"/>
          <p:nvPr/>
        </p:nvSpPr>
        <p:spPr>
          <a:xfrm>
            <a:off x="4282481" y="4076096"/>
            <a:ext cx="1941557" cy="923330"/>
          </a:xfrm>
          <a:prstGeom prst="rect">
            <a:avLst/>
          </a:prstGeom>
          <a:noFill/>
        </p:spPr>
        <p:txBody>
          <a:bodyPr wrap="none" rtlCol="0">
            <a:spAutoFit/>
          </a:bodyPr>
          <a:lstStyle/>
          <a:p>
            <a:r>
              <a:rPr lang="en-US" dirty="0" smtClean="0">
                <a:solidFill>
                  <a:schemeClr val="bg1"/>
                </a:solidFill>
              </a:rPr>
              <a:t>The </a:t>
            </a:r>
            <a:r>
              <a:rPr lang="en-US" dirty="0" err="1" smtClean="0">
                <a:solidFill>
                  <a:schemeClr val="bg1"/>
                </a:solidFill>
              </a:rPr>
              <a:t>Ulama</a:t>
            </a:r>
            <a:r>
              <a:rPr lang="en-US" dirty="0" smtClean="0">
                <a:solidFill>
                  <a:schemeClr val="bg1"/>
                </a:solidFill>
              </a:rPr>
              <a:t> saw</a:t>
            </a:r>
          </a:p>
          <a:p>
            <a:r>
              <a:rPr lang="en-US" dirty="0" smtClean="0">
                <a:solidFill>
                  <a:schemeClr val="bg1"/>
                </a:solidFill>
              </a:rPr>
              <a:t> modernization an</a:t>
            </a:r>
          </a:p>
          <a:p>
            <a:r>
              <a:rPr lang="en-US" dirty="0" smtClean="0">
                <a:solidFill>
                  <a:schemeClr val="bg1"/>
                </a:solidFill>
              </a:rPr>
              <a:t> attack on Islam</a:t>
            </a:r>
            <a:endParaRPr lang="en-US" dirty="0">
              <a:solidFill>
                <a:schemeClr val="bg1"/>
              </a:solidFill>
            </a:endParaRPr>
          </a:p>
        </p:txBody>
      </p:sp>
      <p:pic>
        <p:nvPicPr>
          <p:cNvPr id="25" name="Picture 24"/>
          <p:cNvPicPr>
            <a:picLocks noChangeAspect="1"/>
          </p:cNvPicPr>
          <p:nvPr/>
        </p:nvPicPr>
        <p:blipFill>
          <a:blip r:embed="rId5"/>
          <a:stretch>
            <a:fillRect/>
          </a:stretch>
        </p:blipFill>
        <p:spPr>
          <a:xfrm>
            <a:off x="6666261" y="720459"/>
            <a:ext cx="2477740" cy="4238625"/>
          </a:xfrm>
          <a:prstGeom prst="rect">
            <a:avLst/>
          </a:prstGeom>
        </p:spPr>
      </p:pic>
      <p:sp>
        <p:nvSpPr>
          <p:cNvPr id="26" name="TextBox 25"/>
          <p:cNvSpPr txBox="1"/>
          <p:nvPr/>
        </p:nvSpPr>
        <p:spPr>
          <a:xfrm>
            <a:off x="8146386" y="4246532"/>
            <a:ext cx="962123" cy="369332"/>
          </a:xfrm>
          <a:prstGeom prst="rect">
            <a:avLst/>
          </a:prstGeom>
          <a:noFill/>
        </p:spPr>
        <p:txBody>
          <a:bodyPr wrap="none" rtlCol="0">
            <a:spAutoFit/>
          </a:bodyPr>
          <a:lstStyle/>
          <a:p>
            <a:r>
              <a:rPr lang="en-US" dirty="0" smtClean="0">
                <a:solidFill>
                  <a:schemeClr val="bg1"/>
                </a:solidFill>
              </a:rPr>
              <a:t>Salim III</a:t>
            </a:r>
            <a:endParaRPr lang="en-US" dirty="0">
              <a:solidFill>
                <a:schemeClr val="bg1"/>
              </a:solidFill>
            </a:endParaRPr>
          </a:p>
        </p:txBody>
      </p:sp>
    </p:spTree>
    <p:extLst>
      <p:ext uri="{BB962C8B-B14F-4D97-AF65-F5344CB8AC3E}">
        <p14:creationId xmlns:p14="http://schemas.microsoft.com/office/powerpoint/2010/main" val="418664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bg/>
                                          </p:spTgt>
                                        </p:tgtEl>
                                        <p:attrNameLst>
                                          <p:attrName>style.visibility</p:attrName>
                                        </p:attrNameLst>
                                      </p:cBhvr>
                                      <p:to>
                                        <p:strVal val="visible"/>
                                      </p:to>
                                    </p:set>
                                    <p:animEffect transition="in" filter="fade">
                                      <p:cBhvr>
                                        <p:cTn id="21" dur="1000"/>
                                        <p:tgtEl>
                                          <p:spTgt spid="9">
                                            <p:bg/>
                                          </p:spTgt>
                                        </p:tgtEl>
                                      </p:cBhvr>
                                    </p:animEffect>
                                    <p:anim calcmode="lin" valueType="num">
                                      <p:cBhvr>
                                        <p:cTn id="22" dur="1000" fill="hold"/>
                                        <p:tgtEl>
                                          <p:spTgt spid="9">
                                            <p:bg/>
                                          </p:spTgt>
                                        </p:tgtEl>
                                        <p:attrNameLst>
                                          <p:attrName>ppt_x</p:attrName>
                                        </p:attrNameLst>
                                      </p:cBhvr>
                                      <p:tavLst>
                                        <p:tav tm="0">
                                          <p:val>
                                            <p:strVal val="#ppt_x"/>
                                          </p:val>
                                        </p:tav>
                                        <p:tav tm="100000">
                                          <p:val>
                                            <p:strVal val="#ppt_x"/>
                                          </p:val>
                                        </p:tav>
                                      </p:tavLst>
                                    </p:anim>
                                    <p:anim calcmode="lin" valueType="num">
                                      <p:cBhvr>
                                        <p:cTn id="23"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1000"/>
                                        <p:tgtEl>
                                          <p:spTgt spid="9">
                                            <p:txEl>
                                              <p:pRg st="1" end="1"/>
                                            </p:txEl>
                                          </p:spTgt>
                                        </p:tgtEl>
                                      </p:cBhvr>
                                    </p:animEffect>
                                    <p:anim calcmode="lin" valueType="num">
                                      <p:cBhvr>
                                        <p:cTn id="2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build="p" animBg="1"/>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7645047" cy="749873"/>
          </a:xfrm>
          <a:prstGeom prst="rect">
            <a:avLst/>
          </a:prstGeom>
        </p:spPr>
      </p:pic>
      <p:sp>
        <p:nvSpPr>
          <p:cNvPr id="5" name="Title 4"/>
          <p:cNvSpPr>
            <a:spLocks noGrp="1"/>
          </p:cNvSpPr>
          <p:nvPr>
            <p:ph type="title"/>
          </p:nvPr>
        </p:nvSpPr>
        <p:spPr>
          <a:xfrm>
            <a:off x="152400" y="76200"/>
            <a:ext cx="8191500" cy="533400"/>
          </a:xfrm>
        </p:spPr>
        <p:txBody>
          <a:bodyPr/>
          <a:lstStyle/>
          <a:p>
            <a:endParaRPr lang="en-US" dirty="0"/>
          </a:p>
        </p:txBody>
      </p:sp>
      <p:sp>
        <p:nvSpPr>
          <p:cNvPr id="6" name="Content Placeholder 5"/>
          <p:cNvSpPr>
            <a:spLocks noGrp="1"/>
          </p:cNvSpPr>
          <p:nvPr>
            <p:ph idx="1"/>
          </p:nvPr>
        </p:nvSpPr>
        <p:spPr>
          <a:xfrm>
            <a:off x="152400" y="826074"/>
            <a:ext cx="8191500" cy="3854404"/>
          </a:xfrm>
        </p:spPr>
        <p:txBody>
          <a:bodyPr>
            <a:normAutofit fontScale="85000" lnSpcReduction="20000"/>
          </a:bodyPr>
          <a:lstStyle/>
          <a:p>
            <a:r>
              <a:rPr lang="en-US" dirty="0" smtClean="0"/>
              <a:t>Sultan </a:t>
            </a:r>
            <a:r>
              <a:rPr lang="en-US" dirty="0" err="1" smtClean="0"/>
              <a:t>Selim</a:t>
            </a:r>
            <a:r>
              <a:rPr lang="en-US" dirty="0" smtClean="0"/>
              <a:t> III</a:t>
            </a:r>
          </a:p>
          <a:p>
            <a:r>
              <a:rPr lang="en-US" dirty="0" smtClean="0"/>
              <a:t>1. Interested in the technological and military changes that were taking place in Western Europe</a:t>
            </a:r>
          </a:p>
          <a:p>
            <a:pPr>
              <a:buFont typeface="Arial" panose="020B0604020202020204" pitchFamily="34" charset="0"/>
              <a:buChar char="•"/>
            </a:pPr>
            <a:r>
              <a:rPr lang="en-US" dirty="0" smtClean="0"/>
              <a:t>European-style military</a:t>
            </a:r>
          </a:p>
          <a:p>
            <a:pPr>
              <a:buFont typeface="Arial" panose="020B0604020202020204" pitchFamily="34" charset="0"/>
              <a:buChar char="•"/>
            </a:pPr>
            <a:r>
              <a:rPr lang="en-US" dirty="0" smtClean="0"/>
              <a:t>Standardized taxation</a:t>
            </a:r>
          </a:p>
          <a:p>
            <a:pPr>
              <a:buFont typeface="Arial" panose="020B0604020202020204" pitchFamily="34" charset="0"/>
              <a:buChar char="•"/>
            </a:pPr>
            <a:r>
              <a:rPr lang="en-US" dirty="0" smtClean="0"/>
              <a:t>Reinstitution of Ottoman control over provincial governors.</a:t>
            </a:r>
            <a:endParaRPr lang="en-US" dirty="0"/>
          </a:p>
          <a:p>
            <a:pPr marL="0" indent="0"/>
            <a:r>
              <a:rPr lang="en-US" dirty="0" smtClean="0"/>
              <a:t>2. In Serbia (part of Ottoman Empire)</a:t>
            </a:r>
          </a:p>
          <a:p>
            <a:pPr marL="285750" indent="-285750">
              <a:buFont typeface="Arial" panose="020B0604020202020204" pitchFamily="34" charset="0"/>
              <a:buChar char="•"/>
            </a:pPr>
            <a:r>
              <a:rPr lang="en-US" dirty="0" smtClean="0"/>
              <a:t>Janissaries acted as provincial governors and military forces disliked reforms on Serbian Orthodox Christian population. </a:t>
            </a:r>
          </a:p>
          <a:p>
            <a:pPr marL="285750" indent="-285750">
              <a:buFont typeface="Arial" panose="020B0604020202020204" pitchFamily="34" charset="0"/>
              <a:buChar char="•"/>
            </a:pPr>
            <a:r>
              <a:rPr lang="en-US" dirty="0" smtClean="0"/>
              <a:t>Sultan takes the help of Bosnia to crush  Uprising</a:t>
            </a:r>
          </a:p>
          <a:p>
            <a:pPr marL="0" indent="0"/>
            <a:r>
              <a:rPr lang="en-US" dirty="0"/>
              <a:t>a</a:t>
            </a:r>
            <a:r>
              <a:rPr lang="en-US" dirty="0" smtClean="0"/>
              <a:t>nd defeat the Janissaries. </a:t>
            </a:r>
          </a:p>
          <a:p>
            <a:pPr marL="0" indent="0"/>
            <a:r>
              <a:rPr lang="en-US" dirty="0" smtClean="0"/>
              <a:t>Serbia becomes independent- shows weakness of </a:t>
            </a:r>
          </a:p>
          <a:p>
            <a:pPr marL="0" indent="0"/>
            <a:r>
              <a:rPr lang="en-US" dirty="0" smtClean="0"/>
              <a:t>Sultan </a:t>
            </a:r>
            <a:r>
              <a:rPr lang="en-US" dirty="0" err="1" smtClean="0"/>
              <a:t>Selim</a:t>
            </a:r>
            <a:r>
              <a:rPr lang="en-US" dirty="0" smtClean="0"/>
              <a:t> III-janissaries and </a:t>
            </a:r>
            <a:r>
              <a:rPr lang="en-US" dirty="0" err="1" smtClean="0"/>
              <a:t>Ulama</a:t>
            </a:r>
            <a:r>
              <a:rPr lang="en-US" dirty="0" smtClean="0"/>
              <a:t> forced him to end</a:t>
            </a:r>
          </a:p>
          <a:p>
            <a:pPr marL="0" indent="0"/>
            <a:r>
              <a:rPr lang="en-US" dirty="0" smtClean="0"/>
              <a:t> his reform program in 1806</a:t>
            </a:r>
          </a:p>
          <a:p>
            <a:pPr marL="0" indent="0"/>
            <a:r>
              <a:rPr lang="en-US" dirty="0" smtClean="0"/>
              <a:t>He was imprisoned and later killed.</a:t>
            </a:r>
            <a:endParaRPr lang="en-US" dirty="0"/>
          </a:p>
        </p:txBody>
      </p:sp>
      <p:sp>
        <p:nvSpPr>
          <p:cNvPr id="8" name="Right Brace 7"/>
          <p:cNvSpPr/>
          <p:nvPr/>
        </p:nvSpPr>
        <p:spPr>
          <a:xfrm>
            <a:off x="5638800" y="1600200"/>
            <a:ext cx="304800"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p:cNvPicPr>
            <a:picLocks noChangeAspect="1"/>
          </p:cNvPicPr>
          <p:nvPr/>
        </p:nvPicPr>
        <p:blipFill>
          <a:blip r:embed="rId3"/>
          <a:stretch>
            <a:fillRect/>
          </a:stretch>
        </p:blipFill>
        <p:spPr>
          <a:xfrm>
            <a:off x="6143919" y="1676400"/>
            <a:ext cx="1765257" cy="829128"/>
          </a:xfrm>
          <a:prstGeom prst="rect">
            <a:avLst/>
          </a:prstGeom>
        </p:spPr>
      </p:pic>
      <p:sp>
        <p:nvSpPr>
          <p:cNvPr id="10" name="TextBox 9"/>
          <p:cNvSpPr txBox="1"/>
          <p:nvPr/>
        </p:nvSpPr>
        <p:spPr>
          <a:xfrm>
            <a:off x="6248400" y="1649240"/>
            <a:ext cx="1660776" cy="923330"/>
          </a:xfrm>
          <a:prstGeom prst="rect">
            <a:avLst/>
          </a:prstGeom>
          <a:noFill/>
        </p:spPr>
        <p:txBody>
          <a:bodyPr wrap="none" rtlCol="0">
            <a:spAutoFit/>
          </a:bodyPr>
          <a:lstStyle/>
          <a:p>
            <a:r>
              <a:rPr lang="en-US" b="1" dirty="0" smtClean="0">
                <a:solidFill>
                  <a:schemeClr val="bg1"/>
                </a:solidFill>
              </a:rPr>
              <a:t>Funding-excise</a:t>
            </a:r>
          </a:p>
          <a:p>
            <a:r>
              <a:rPr lang="en-US" b="1" dirty="0" smtClean="0">
                <a:solidFill>
                  <a:schemeClr val="bg1"/>
                </a:solidFill>
              </a:rPr>
              <a:t> tax on tobacco</a:t>
            </a:r>
          </a:p>
          <a:p>
            <a:r>
              <a:rPr lang="en-US" b="1" dirty="0" smtClean="0">
                <a:solidFill>
                  <a:schemeClr val="bg1"/>
                </a:solidFill>
              </a:rPr>
              <a:t> and coffee</a:t>
            </a:r>
            <a:endParaRPr lang="en-US" b="1" dirty="0">
              <a:solidFill>
                <a:schemeClr val="bg1"/>
              </a:solidFill>
            </a:endParaRPr>
          </a:p>
        </p:txBody>
      </p:sp>
      <p:cxnSp>
        <p:nvCxnSpPr>
          <p:cNvPr id="12" name="Straight Arrow Connector 11"/>
          <p:cNvCxnSpPr/>
          <p:nvPr/>
        </p:nvCxnSpPr>
        <p:spPr>
          <a:xfrm>
            <a:off x="7909176" y="2057400"/>
            <a:ext cx="200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109495" y="1828800"/>
            <a:ext cx="1034505" cy="738664"/>
          </a:xfrm>
          <a:prstGeom prst="rect">
            <a:avLst/>
          </a:prstGeom>
          <a:noFill/>
        </p:spPr>
        <p:txBody>
          <a:bodyPr wrap="square" rtlCol="0">
            <a:spAutoFit/>
          </a:bodyPr>
          <a:lstStyle/>
          <a:p>
            <a:r>
              <a:rPr lang="en-US" sz="1400" dirty="0" smtClean="0"/>
              <a:t>Opposition-Janissaries And </a:t>
            </a:r>
            <a:r>
              <a:rPr lang="en-US" sz="1400" dirty="0" err="1" smtClean="0"/>
              <a:t>Ulama</a:t>
            </a:r>
            <a:endParaRPr lang="en-US" sz="1400" dirty="0"/>
          </a:p>
        </p:txBody>
      </p:sp>
      <p:pic>
        <p:nvPicPr>
          <p:cNvPr id="15" name="Picture 14"/>
          <p:cNvPicPr>
            <a:picLocks noChangeAspect="1"/>
          </p:cNvPicPr>
          <p:nvPr/>
        </p:nvPicPr>
        <p:blipFill>
          <a:blip r:embed="rId4"/>
          <a:stretch>
            <a:fillRect/>
          </a:stretch>
        </p:blipFill>
        <p:spPr>
          <a:xfrm>
            <a:off x="4724400" y="3428521"/>
            <a:ext cx="4158558" cy="3429479"/>
          </a:xfrm>
          <a:prstGeom prst="rect">
            <a:avLst/>
          </a:prstGeom>
        </p:spPr>
      </p:pic>
      <p:sp>
        <p:nvSpPr>
          <p:cNvPr id="16" name="TextBox 15"/>
          <p:cNvSpPr txBox="1"/>
          <p:nvPr/>
        </p:nvSpPr>
        <p:spPr>
          <a:xfrm>
            <a:off x="6858000" y="4681508"/>
            <a:ext cx="609600" cy="215444"/>
          </a:xfrm>
          <a:prstGeom prst="rect">
            <a:avLst/>
          </a:prstGeom>
          <a:solidFill>
            <a:schemeClr val="accent2"/>
          </a:solidFill>
        </p:spPr>
        <p:txBody>
          <a:bodyPr wrap="square" rtlCol="0">
            <a:spAutoFit/>
          </a:bodyPr>
          <a:lstStyle/>
          <a:p>
            <a:r>
              <a:rPr lang="en-US" sz="800" b="1" dirty="0" smtClean="0">
                <a:ln w="9525">
                  <a:solidFill>
                    <a:schemeClr val="bg1"/>
                  </a:solidFill>
                  <a:prstDash val="solid"/>
                </a:ln>
                <a:effectLst>
                  <a:outerShdw blurRad="12700" dist="38100" dir="2700000" algn="tl" rotWithShape="0">
                    <a:schemeClr val="bg1">
                      <a:lumMod val="50000"/>
                    </a:schemeClr>
                  </a:outerShdw>
                </a:effectLst>
              </a:rPr>
              <a:t>SERBIA</a:t>
            </a:r>
            <a:endParaRPr lang="en-US" sz="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833130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Mahmud II 1808-1839</a:t>
            </a:r>
            <a:endParaRPr lang="en-US" dirty="0"/>
          </a:p>
        </p:txBody>
      </p:sp>
      <p:sp>
        <p:nvSpPr>
          <p:cNvPr id="3" name="Content Placeholder 2"/>
          <p:cNvSpPr>
            <a:spLocks noGrp="1"/>
          </p:cNvSpPr>
          <p:nvPr>
            <p:ph idx="1"/>
          </p:nvPr>
        </p:nvSpPr>
        <p:spPr>
          <a:xfrm>
            <a:off x="685800" y="894784"/>
            <a:ext cx="7520940" cy="3579849"/>
          </a:xfrm>
        </p:spPr>
        <p:txBody>
          <a:bodyPr>
            <a:normAutofit lnSpcReduction="10000"/>
          </a:bodyPr>
          <a:lstStyle/>
          <a:p>
            <a:pPr>
              <a:buFont typeface="Arial" panose="020B0604020202020204" pitchFamily="34" charset="0"/>
              <a:buChar char="•"/>
            </a:pPr>
            <a:r>
              <a:rPr lang="en-US" dirty="0" smtClean="0"/>
              <a:t>Gain the support of the </a:t>
            </a:r>
            <a:r>
              <a:rPr lang="en-US" dirty="0" err="1" smtClean="0"/>
              <a:t>Ulama</a:t>
            </a:r>
            <a:r>
              <a:rPr lang="en-US" dirty="0" smtClean="0"/>
              <a:t> and janissary forces in Istanbul.</a:t>
            </a:r>
          </a:p>
          <a:p>
            <a:pPr>
              <a:buFont typeface="Arial" panose="020B0604020202020204" pitchFamily="34" charset="0"/>
              <a:buChar char="•"/>
            </a:pPr>
            <a:r>
              <a:rPr lang="en-US" dirty="0" smtClean="0"/>
              <a:t>Limited reforms –slow change needed– </a:t>
            </a:r>
            <a:r>
              <a:rPr lang="en-US" dirty="0" smtClean="0"/>
              <a:t>to </a:t>
            </a:r>
            <a:r>
              <a:rPr lang="en-US" dirty="0" smtClean="0"/>
              <a:t>solidify his power.</a:t>
            </a:r>
          </a:p>
          <a:p>
            <a:pPr marL="0" indent="0"/>
            <a:r>
              <a:rPr lang="en-US" dirty="0" smtClean="0"/>
              <a:t>Greece</a:t>
            </a:r>
          </a:p>
          <a:p>
            <a:pPr marL="285750" indent="-285750">
              <a:buFont typeface="Arial" panose="020B0604020202020204" pitchFamily="34" charset="0"/>
              <a:buChar char="•"/>
            </a:pPr>
            <a:r>
              <a:rPr lang="en-US" dirty="0" smtClean="0"/>
              <a:t>Increase local groups were organizing against Ottoman controlled throughout the 1820s</a:t>
            </a:r>
          </a:p>
          <a:p>
            <a:pPr marL="285750" indent="-285750">
              <a:buFont typeface="Arial" panose="020B0604020202020204" pitchFamily="34" charset="0"/>
              <a:buChar char="•"/>
            </a:pPr>
            <a:r>
              <a:rPr lang="en-US" dirty="0" smtClean="0"/>
              <a:t>European nations eager to reclaim the Greek and Roman traditions that had been identified as the source of Western civilization, aided  grease to liberate from Ottoman control.</a:t>
            </a:r>
          </a:p>
          <a:p>
            <a:pPr marL="285750" indent="-285750">
              <a:buFont typeface="Arial" panose="020B0604020202020204" pitchFamily="34" charset="0"/>
              <a:buChar char="•"/>
            </a:pPr>
            <a:r>
              <a:rPr lang="en-US" dirty="0" smtClean="0"/>
              <a:t>Mahmud sought Egypt’s Muhammad </a:t>
            </a:r>
            <a:r>
              <a:rPr lang="en-US" dirty="0"/>
              <a:t>A</a:t>
            </a:r>
            <a:r>
              <a:rPr lang="en-US" dirty="0" smtClean="0"/>
              <a:t>li’s help to defend the empire from European attack.</a:t>
            </a:r>
          </a:p>
          <a:p>
            <a:pPr marL="285750" indent="-285750">
              <a:buFont typeface="Arial" panose="020B0604020202020204" pitchFamily="34" charset="0"/>
              <a:buChar char="•"/>
            </a:pPr>
            <a:r>
              <a:rPr lang="en-US" dirty="0" smtClean="0"/>
              <a:t>In the battle of </a:t>
            </a:r>
            <a:r>
              <a:rPr lang="en-US" dirty="0" err="1" smtClean="0"/>
              <a:t>Navarino</a:t>
            </a:r>
            <a:r>
              <a:rPr lang="en-US" dirty="0" smtClean="0"/>
              <a:t>, in 1829 the bulk of Ottoman naval fleet was destroyed by European powers </a:t>
            </a:r>
            <a:r>
              <a:rPr lang="en-US" dirty="0" smtClean="0"/>
              <a:t>who </a:t>
            </a:r>
            <a:r>
              <a:rPr lang="en-US" dirty="0" smtClean="0"/>
              <a:t>were determined to see an independent Greece</a:t>
            </a:r>
            <a:endParaRPr lang="en-US" dirty="0"/>
          </a:p>
        </p:txBody>
      </p:sp>
      <p:pic>
        <p:nvPicPr>
          <p:cNvPr id="4" name="Picture 3"/>
          <p:cNvPicPr>
            <a:picLocks noChangeAspect="1"/>
          </p:cNvPicPr>
          <p:nvPr/>
        </p:nvPicPr>
        <p:blipFill>
          <a:blip r:embed="rId2"/>
          <a:stretch>
            <a:fillRect/>
          </a:stretch>
        </p:blipFill>
        <p:spPr>
          <a:xfrm>
            <a:off x="5791200" y="4245965"/>
            <a:ext cx="3352800" cy="2767780"/>
          </a:xfrm>
          <a:prstGeom prst="rect">
            <a:avLst/>
          </a:prstGeom>
        </p:spPr>
      </p:pic>
      <p:sp>
        <p:nvSpPr>
          <p:cNvPr id="5" name="TextBox 4"/>
          <p:cNvSpPr txBox="1"/>
          <p:nvPr/>
        </p:nvSpPr>
        <p:spPr>
          <a:xfrm>
            <a:off x="7162800" y="5181600"/>
            <a:ext cx="609462" cy="261610"/>
          </a:xfrm>
          <a:prstGeom prst="rect">
            <a:avLst/>
          </a:prstGeom>
          <a:solidFill>
            <a:schemeClr val="accent1">
              <a:lumMod val="20000"/>
              <a:lumOff val="80000"/>
            </a:schemeClr>
          </a:solidFill>
        </p:spPr>
        <p:txBody>
          <a:bodyPr wrap="none" rtlCol="0">
            <a:spAutoFit/>
          </a:bodyPr>
          <a:lstStyle/>
          <a:p>
            <a:r>
              <a:rPr lang="en-US" sz="1100" b="1" dirty="0" smtClean="0">
                <a:solidFill>
                  <a:srgbClr val="7030A0"/>
                </a:solidFill>
              </a:rPr>
              <a:t>Greece</a:t>
            </a:r>
            <a:endParaRPr lang="en-US" sz="1100" b="1" dirty="0">
              <a:solidFill>
                <a:srgbClr val="7030A0"/>
              </a:solidFill>
            </a:endParaRPr>
          </a:p>
        </p:txBody>
      </p:sp>
    </p:spTree>
    <p:extLst>
      <p:ext uri="{BB962C8B-B14F-4D97-AF65-F5344CB8AC3E}">
        <p14:creationId xmlns:p14="http://schemas.microsoft.com/office/powerpoint/2010/main" val="2666880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Mahmud modernizes ottoman military</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smtClean="0"/>
              <a:t>Greece lost/Admired Egyptian military</a:t>
            </a:r>
          </a:p>
          <a:p>
            <a:pPr>
              <a:buFont typeface="Arial" panose="020B0604020202020204" pitchFamily="34" charset="0"/>
              <a:buChar char="•"/>
            </a:pPr>
            <a:r>
              <a:rPr lang="en-US" dirty="0" smtClean="0"/>
              <a:t>Egypt attack Syria –succeed the Ottomans as dominant power in M.E</a:t>
            </a:r>
          </a:p>
          <a:p>
            <a:pPr marL="0" indent="0"/>
            <a:r>
              <a:rPr lang="en-US" dirty="0" smtClean="0"/>
              <a:t>IT WAS TIME FOR DRASTIC MILITARY REFORMS</a:t>
            </a:r>
          </a:p>
          <a:p>
            <a:pPr marL="0" indent="0"/>
            <a:r>
              <a:rPr lang="en-US" dirty="0" smtClean="0"/>
              <a:t>Steps</a:t>
            </a:r>
          </a:p>
          <a:p>
            <a:pPr marL="285750" indent="-285750">
              <a:buFont typeface="Arial" panose="020B0604020202020204" pitchFamily="34" charset="0"/>
              <a:buChar char="•"/>
            </a:pPr>
            <a:r>
              <a:rPr lang="en-US" dirty="0" smtClean="0"/>
              <a:t>Dissolves the Janissary Corps</a:t>
            </a:r>
          </a:p>
          <a:p>
            <a:pPr marL="285750" indent="-285750">
              <a:buFont typeface="Arial" panose="020B0604020202020204" pitchFamily="34" charset="0"/>
              <a:buChar char="•"/>
            </a:pPr>
            <a:r>
              <a:rPr lang="en-US" dirty="0" smtClean="0"/>
              <a:t>Limited the power of the </a:t>
            </a:r>
            <a:r>
              <a:rPr lang="en-US" dirty="0" err="1" smtClean="0"/>
              <a:t>Ulama</a:t>
            </a:r>
            <a:endParaRPr lang="en-US" dirty="0" smtClean="0"/>
          </a:p>
          <a:p>
            <a:pPr marL="0" indent="0"/>
            <a:r>
              <a:rPr lang="en-US" dirty="0" smtClean="0"/>
              <a:t>The turning point to the downfall of Mahmud-</a:t>
            </a:r>
          </a:p>
          <a:p>
            <a:pPr marL="285750" indent="-285750">
              <a:buFont typeface="Arial" panose="020B0604020202020204" pitchFamily="34" charset="0"/>
              <a:buChar char="•"/>
            </a:pPr>
            <a:r>
              <a:rPr lang="en-US" dirty="0" smtClean="0"/>
              <a:t>His own rebuilt naval force, sided with Egyptian troops who attacked Anatolia (Modern turkey) and headed towards Istanbul, the capital.</a:t>
            </a:r>
          </a:p>
          <a:p>
            <a:pPr marL="285750" indent="-285750">
              <a:buFont typeface="Arial" panose="020B0604020202020204" pitchFamily="34" charset="0"/>
              <a:buChar char="•"/>
            </a:pPr>
            <a:r>
              <a:rPr lang="en-US" dirty="0" smtClean="0"/>
              <a:t>Sought British and French help, who helped defend the capital and used financial threats to force Egyptian withdrawal from Ottoman Territory</a:t>
            </a:r>
          </a:p>
          <a:p>
            <a:pPr marL="0" indent="0"/>
            <a:endParaRPr lang="en-US" dirty="0"/>
          </a:p>
          <a:p>
            <a:pPr marL="0" indent="0"/>
            <a:endParaRPr lang="en-US" dirty="0" smtClean="0"/>
          </a:p>
        </p:txBody>
      </p:sp>
      <p:sp>
        <p:nvSpPr>
          <p:cNvPr id="4" name="TextBox 3"/>
          <p:cNvSpPr txBox="1"/>
          <p:nvPr/>
        </p:nvSpPr>
        <p:spPr>
          <a:xfrm>
            <a:off x="2309" y="5181600"/>
            <a:ext cx="12252239" cy="1323439"/>
          </a:xfrm>
          <a:prstGeom prst="rect">
            <a:avLst/>
          </a:prstGeom>
          <a:noFill/>
        </p:spPr>
        <p:txBody>
          <a:bodyPr wrap="square" rtlCol="0">
            <a:spAutoFit/>
          </a:bodyPr>
          <a:lstStyle/>
          <a:p>
            <a:r>
              <a:rPr lang="en-US" sz="4000" dirty="0" smtClean="0">
                <a:solidFill>
                  <a:schemeClr val="bg1"/>
                </a:solidFill>
              </a:rPr>
              <a:t>The survival of Ottoman Empire now solely</a:t>
            </a:r>
          </a:p>
          <a:p>
            <a:r>
              <a:rPr lang="en-US" sz="4000" dirty="0" smtClean="0">
                <a:solidFill>
                  <a:schemeClr val="bg1"/>
                </a:solidFill>
              </a:rPr>
              <a:t> depended on European Aid</a:t>
            </a:r>
            <a:endParaRPr lang="en-US" sz="4000" dirty="0">
              <a:solidFill>
                <a:schemeClr val="bg1"/>
              </a:solidFill>
            </a:endParaRPr>
          </a:p>
        </p:txBody>
      </p:sp>
    </p:spTree>
    <p:extLst>
      <p:ext uri="{BB962C8B-B14F-4D97-AF65-F5344CB8AC3E}">
        <p14:creationId xmlns:p14="http://schemas.microsoft.com/office/powerpoint/2010/main" val="301435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b6845f8e967bd22e156d970de88f733ed447"/>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716</TotalTime>
  <Words>2492</Words>
  <Application>Microsoft Office PowerPoint</Application>
  <PresentationFormat>On-screen Show (4:3)</PresentationFormat>
  <Paragraphs>263</Paragraphs>
  <Slides>32</Slides>
  <Notes>1</Notes>
  <HiddenSlides>1</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32</vt:i4>
      </vt:variant>
    </vt:vector>
  </HeadingPairs>
  <TitlesOfParts>
    <vt:vector size="49" baseType="lpstr">
      <vt:lpstr>Batang</vt:lpstr>
      <vt:lpstr>Aharoni</vt:lpstr>
      <vt:lpstr>Algerian</vt:lpstr>
      <vt:lpstr>Arial</vt:lpstr>
      <vt:lpstr>Arial Black</vt:lpstr>
      <vt:lpstr>Baskerville Old Face</vt:lpstr>
      <vt:lpstr>BrowalliaUPC</vt:lpstr>
      <vt:lpstr>Calibri</vt:lpstr>
      <vt:lpstr>Comic Sans MS</vt:lpstr>
      <vt:lpstr>Elephant</vt:lpstr>
      <vt:lpstr>Franklin Gothic Book</vt:lpstr>
      <vt:lpstr>Franklin Gothic Medium</vt:lpstr>
      <vt:lpstr>Lucida Handwriting</vt:lpstr>
      <vt:lpstr>Times New Roman</vt:lpstr>
      <vt:lpstr>Tunga</vt:lpstr>
      <vt:lpstr>Wingdings</vt:lpstr>
      <vt:lpstr>Angles</vt:lpstr>
      <vt:lpstr>Chapter 25</vt:lpstr>
      <vt:lpstr>The Middle East: 1752 -1914 Key Concepts</vt:lpstr>
      <vt:lpstr>Key terms</vt:lpstr>
      <vt:lpstr>Ottoman Empire </vt:lpstr>
      <vt:lpstr>PowerPoint Presentation</vt:lpstr>
      <vt:lpstr>Ottoman Empire at the start of the 19th century</vt:lpstr>
      <vt:lpstr>PowerPoint Presentation</vt:lpstr>
      <vt:lpstr>Mahmud II 1808-1839</vt:lpstr>
      <vt:lpstr>Mahmud modernizes ottoman military</vt:lpstr>
      <vt:lpstr>Abdul Mejid –Tanzimat reforms –Europeans pleased</vt:lpstr>
      <vt:lpstr>WOMEN STATUS AND Tanzimat  REFORMS</vt:lpstr>
      <vt:lpstr>PowerPoint Presentation</vt:lpstr>
      <vt:lpstr>AP tip</vt:lpstr>
      <vt:lpstr>PowerPoint Presentation</vt:lpstr>
      <vt:lpstr>PowerPoint Presentation</vt:lpstr>
      <vt:lpstr>     The “ Sick Man of Europe” and the eastern Question</vt:lpstr>
      <vt:lpstr>Key terms</vt:lpstr>
      <vt:lpstr>The Middle East: 1752 -1914 Key Concepts</vt:lpstr>
      <vt:lpstr>AP Tip</vt:lpstr>
      <vt:lpstr>PowerPoint Presentation</vt:lpstr>
      <vt:lpstr>PowerPoint Presentation</vt:lpstr>
      <vt:lpstr>Russian Serfdom</vt:lpstr>
      <vt:lpstr>PowerPoint Presentation</vt:lpstr>
      <vt:lpstr>Russia and Asia</vt:lpstr>
      <vt:lpstr>PowerPoint Presentation</vt:lpstr>
      <vt:lpstr>PowerPoint Presentation</vt:lpstr>
      <vt:lpstr>PowerPoint Presentation</vt:lpstr>
      <vt:lpstr>PowerPoint Presentation</vt:lpstr>
      <vt:lpstr>PowerPoint Presentation</vt:lpstr>
      <vt:lpstr>Taiping Rebellion</vt:lpstr>
      <vt:lpstr>Decentralization</vt:lpstr>
      <vt:lpstr>Boxer rebellion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25</dc:title>
  <dc:creator>Tech</dc:creator>
  <cp:lastModifiedBy>Noor Khan</cp:lastModifiedBy>
  <cp:revision>74</cp:revision>
  <dcterms:created xsi:type="dcterms:W3CDTF">2010-02-19T19:44:31Z</dcterms:created>
  <dcterms:modified xsi:type="dcterms:W3CDTF">2014-03-11T05:22:57Z</dcterms:modified>
</cp:coreProperties>
</file>