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76" r:id="rId4"/>
    <p:sldId id="260" r:id="rId5"/>
    <p:sldId id="258" r:id="rId6"/>
    <p:sldId id="261" r:id="rId7"/>
    <p:sldId id="262" r:id="rId8"/>
    <p:sldId id="263" r:id="rId9"/>
    <p:sldId id="266" r:id="rId10"/>
    <p:sldId id="264" r:id="rId11"/>
    <p:sldId id="274" r:id="rId12"/>
    <p:sldId id="265" r:id="rId13"/>
    <p:sldId id="269" r:id="rId14"/>
    <p:sldId id="267" r:id="rId15"/>
    <p:sldId id="271" r:id="rId16"/>
    <p:sldId id="268" r:id="rId17"/>
    <p:sldId id="273" r:id="rId18"/>
    <p:sldId id="275" r:id="rId19"/>
    <p:sldId id="277" r:id="rId20"/>
  </p:sldIdLst>
  <p:sldSz cx="9144000" cy="6858000" type="screen4x3"/>
  <p:notesSz cx="6858000" cy="9144000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110" d="100"/>
          <a:sy n="110" d="100"/>
        </p:scale>
        <p:origin x="165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0C470-32DF-433A-84D7-D3478B0E1BCD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5D9A-EDB3-400E-83B4-99111FBA6E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0C470-32DF-433A-84D7-D3478B0E1BCD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5D9A-EDB3-400E-83B4-99111FBA6E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0C470-32DF-433A-84D7-D3478B0E1BCD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5D9A-EDB3-400E-83B4-99111FBA6E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0C470-32DF-433A-84D7-D3478B0E1BCD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5D9A-EDB3-400E-83B4-99111FBA6E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0C470-32DF-433A-84D7-D3478B0E1BCD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5D9A-EDB3-400E-83B4-99111FBA6E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0C470-32DF-433A-84D7-D3478B0E1BCD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5D9A-EDB3-400E-83B4-99111FBA6E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0C470-32DF-433A-84D7-D3478B0E1BCD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5D9A-EDB3-400E-83B4-99111FBA6E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0C470-32DF-433A-84D7-D3478B0E1BCD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5D9A-EDB3-400E-83B4-99111FBA6E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0C470-32DF-433A-84D7-D3478B0E1BCD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5D9A-EDB3-400E-83B4-99111FBA6E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0C470-32DF-433A-84D7-D3478B0E1BCD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5D9A-EDB3-400E-83B4-99111FBA6E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0C470-32DF-433A-84D7-D3478B0E1BCD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5D9A-EDB3-400E-83B4-99111FBA6E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0C470-32DF-433A-84D7-D3478B0E1BCD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15D9A-EDB3-400E-83B4-99111FBA6EB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upload.wikimedia.org/wikipedia/commons/3/34/Michel_de_Montaigne_1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Lecture 20: The Scientific Revolution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dirty="0"/>
              <a:t>What are the historical origins of the Scientific Revolution?</a:t>
            </a:r>
          </a:p>
          <a:p>
            <a:pPr>
              <a:defRPr/>
            </a:pPr>
            <a:r>
              <a:rPr lang="en-US" dirty="0"/>
              <a:t>How does scientific and technological innovation alter the course of human existence?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534400" cy="5897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u="sng" dirty="0" smtClean="0"/>
              <a:t>Scientific Issues with the Ptolemaic model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Retrograde motion (appearance of planets moving backward) because of the different speeds of planets – the model didn’t work.</a:t>
            </a:r>
          </a:p>
          <a:p>
            <a:pPr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00"/>
            <a:ext cx="8229600" cy="1143000"/>
          </a:xfrm>
        </p:spPr>
        <p:txBody>
          <a:bodyPr/>
          <a:lstStyle/>
          <a:p>
            <a:r>
              <a:rPr lang="en-US" dirty="0" smtClean="0"/>
              <a:t>Heliocentric model</a:t>
            </a:r>
            <a:endParaRPr lang="en-US" dirty="0"/>
          </a:p>
        </p:txBody>
      </p:sp>
      <p:pic>
        <p:nvPicPr>
          <p:cNvPr id="4" name="il_fi" descr="http://upload.wikimedia.org/wikipedia/commons/thumb/5/57/Heliocentric.jpg/250px-Heliocentric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28600"/>
            <a:ext cx="67056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Galileo </a:t>
            </a:r>
            <a:r>
              <a:rPr lang="en-US" u="sng" dirty="0" err="1" smtClean="0"/>
              <a:t>Galilei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1609 - Turned an advanced Dutch telescope towards the heavens</a:t>
            </a:r>
          </a:p>
          <a:p>
            <a:r>
              <a:rPr lang="en-US" dirty="0" smtClean="0"/>
              <a:t>Saw all sorts of wonders (sun spots, moon mountains, moons orbiting planets, etc.)</a:t>
            </a:r>
          </a:p>
          <a:p>
            <a:r>
              <a:rPr lang="en-US" dirty="0" smtClean="0"/>
              <a:t>Argued that these proved Copernican model (see Copernican universe on website)</a:t>
            </a:r>
          </a:p>
          <a:p>
            <a:r>
              <a:rPr lang="en-US" dirty="0" smtClean="0"/>
              <a:t>Court mathematician, astronomer, philosopher. Very self-promoting (would have loved Twitter)</a:t>
            </a:r>
          </a:p>
          <a:p>
            <a:r>
              <a:rPr lang="en-US" u="sng" dirty="0" smtClean="0"/>
              <a:t>Argued that universe was subject to rational mathematical laws</a:t>
            </a:r>
          </a:p>
          <a:p>
            <a:r>
              <a:rPr lang="en-US" dirty="0" smtClean="0"/>
              <a:t>He was condemned by the </a:t>
            </a:r>
            <a:r>
              <a:rPr lang="en-US" dirty="0"/>
              <a:t>C</a:t>
            </a:r>
            <a:r>
              <a:rPr lang="en-US" dirty="0" smtClean="0"/>
              <a:t>atholic Church, investigated by the Inquisition, his books placed on the </a:t>
            </a:r>
            <a:r>
              <a:rPr lang="en-US" i="1" dirty="0" smtClean="0"/>
              <a:t>Index of Prohibited Books</a:t>
            </a:r>
            <a:r>
              <a:rPr lang="en-US" dirty="0" smtClean="0"/>
              <a:t>, and held under house arrest for years (see Galileo to the Grande Duchess </a:t>
            </a:r>
            <a:r>
              <a:rPr lang="en-US" smtClean="0"/>
              <a:t>on webpage)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il_fi" descr="http://quotationsbook.com/assets/shared/img/2707/650px-Galileo-sustermans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0"/>
            <a:ext cx="152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1" name="Picture 7" descr="Galileo_facing_the_Roman_Inquisiti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77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1. Get into Groups of 6</a:t>
            </a:r>
          </a:p>
          <a:p>
            <a:pPr>
              <a:buNone/>
            </a:pPr>
            <a:r>
              <a:rPr lang="en-US" dirty="0" smtClean="0"/>
              <a:t>2. Each person chooses a philosopher (scientist) from the following – Copernicus, Brahe, </a:t>
            </a:r>
            <a:r>
              <a:rPr lang="en-US" dirty="0" err="1" smtClean="0"/>
              <a:t>Kepler</a:t>
            </a:r>
            <a:r>
              <a:rPr lang="en-US" dirty="0" smtClean="0"/>
              <a:t>, Galileo, Newton, Bacon</a:t>
            </a:r>
          </a:p>
          <a:p>
            <a:pPr>
              <a:buNone/>
            </a:pPr>
            <a:r>
              <a:rPr lang="en-US" dirty="0" smtClean="0"/>
              <a:t>3. Fill out your chart</a:t>
            </a:r>
          </a:p>
          <a:p>
            <a:pPr>
              <a:buNone/>
            </a:pPr>
            <a:r>
              <a:rPr lang="en-US" dirty="0" smtClean="0"/>
              <a:t>4. Share with the group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b="1" u="sng" dirty="0" smtClean="0">
                <a:latin typeface="Times New Roman" pitchFamily="18" charset="0"/>
              </a:rPr>
              <a:t>New Directions in Astronomy and Physics </a:t>
            </a:r>
            <a:r>
              <a:rPr lang="en-US" b="1" u="sng" dirty="0" smtClean="0">
                <a:latin typeface="Times New Roman" pitchFamily="18" charset="0"/>
              </a:rPr>
              <a:t/>
            </a:r>
            <a:br>
              <a:rPr lang="en-US" b="1" u="sng" dirty="0" smtClean="0">
                <a:latin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dirty="0" smtClean="0"/>
              <a:t>Important question: how do the planets and heavens move in such an orderly way?</a:t>
            </a:r>
          </a:p>
          <a:p>
            <a:r>
              <a:rPr lang="en-US" dirty="0" smtClean="0"/>
              <a:t>Isaac Newton 1687 - </a:t>
            </a:r>
            <a:r>
              <a:rPr lang="en-US" i="1" dirty="0" smtClean="0"/>
              <a:t>Mathematical Principles of Natural Philosophy </a:t>
            </a:r>
            <a:r>
              <a:rPr lang="en-US" dirty="0" smtClean="0"/>
              <a:t>(the </a:t>
            </a:r>
            <a:r>
              <a:rPr lang="en-US" i="1" dirty="0" smtClean="0"/>
              <a:t>Principia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Picture 9" descr="sirisaacnewt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3429000"/>
            <a:ext cx="2562947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http://www.oxford-royale.co.uk/images/6a0133f117279e970b0148c6eb14ea970c-800w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3810000"/>
            <a:ext cx="4267200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Planets and other bodies moved through gravity (mutual attraction) according to the rules of mathematics</a:t>
            </a:r>
          </a:p>
          <a:p>
            <a:r>
              <a:rPr lang="en-US" dirty="0" smtClean="0"/>
              <a:t>Formed the basis of modern physics until Einstein</a:t>
            </a:r>
          </a:p>
          <a:p>
            <a:r>
              <a:rPr lang="en-US" dirty="0" smtClean="0"/>
              <a:t>Also responsible for modern calculus </a:t>
            </a:r>
          </a:p>
          <a:p>
            <a:r>
              <a:rPr lang="en-US" dirty="0" smtClean="0"/>
              <a:t>Newton’s Three </a:t>
            </a:r>
            <a:r>
              <a:rPr lang="en-US" dirty="0"/>
              <a:t>L</a:t>
            </a:r>
            <a:r>
              <a:rPr lang="en-US" dirty="0" smtClean="0"/>
              <a:t>aws of Motion:</a:t>
            </a:r>
          </a:p>
          <a:p>
            <a:pPr>
              <a:buNone/>
            </a:pPr>
            <a:endParaRPr lang="en-US" dirty="0" smtClean="0"/>
          </a:p>
          <a:p>
            <a:pPr>
              <a:lnSpc>
                <a:spcPct val="90000"/>
              </a:lnSpc>
              <a:buNone/>
              <a:defRPr/>
            </a:pPr>
            <a:r>
              <a:rPr lang="en-US" dirty="0" smtClean="0"/>
              <a:t>1. An </a:t>
            </a:r>
            <a:r>
              <a:rPr lang="en-US" dirty="0"/>
              <a:t>object in motion will remain in motion unless acted upon by a </a:t>
            </a:r>
            <a:r>
              <a:rPr lang="en-US" dirty="0" smtClean="0"/>
              <a:t>net </a:t>
            </a:r>
            <a:r>
              <a:rPr lang="en-US" dirty="0"/>
              <a:t>force, and an object at rest will remain at rest unless acted upon by a net force; this is also known as inertia.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 smtClean="0"/>
              <a:t>2. Force </a:t>
            </a:r>
            <a:r>
              <a:rPr lang="en-US" dirty="0"/>
              <a:t>equals mass multiplied by acceleration.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 smtClean="0"/>
              <a:t>3. For </a:t>
            </a:r>
            <a:r>
              <a:rPr lang="en-US" dirty="0"/>
              <a:t>every action there is an equal and opposite reaction.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The “Other” </a:t>
            </a:r>
            <a:r>
              <a:rPr lang="en-US" u="sng" dirty="0"/>
              <a:t>S</a:t>
            </a:r>
            <a:r>
              <a:rPr lang="en-US" u="sng" dirty="0" smtClean="0"/>
              <a:t>ciences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 fontScale="62500" lnSpcReduction="20000"/>
          </a:bodyPr>
          <a:lstStyle/>
          <a:p>
            <a:r>
              <a:rPr lang="en-US" u="sng" dirty="0" smtClean="0"/>
              <a:t>Rationalism</a:t>
            </a:r>
            <a:r>
              <a:rPr lang="en-US" dirty="0" smtClean="0"/>
              <a:t> of math and physics influences other sciences</a:t>
            </a:r>
          </a:p>
          <a:p>
            <a:r>
              <a:rPr lang="en-US" dirty="0" smtClean="0"/>
              <a:t>Use of the microscope (mid 17</a:t>
            </a:r>
            <a:r>
              <a:rPr lang="en-US" baseline="30000" dirty="0" smtClean="0"/>
              <a:t>th</a:t>
            </a:r>
            <a:r>
              <a:rPr lang="en-US" dirty="0" smtClean="0"/>
              <a:t> century) opens up new avenues for discovery</a:t>
            </a:r>
          </a:p>
          <a:p>
            <a:pPr>
              <a:buNone/>
            </a:pPr>
            <a:endParaRPr lang="en-US" b="1" u="sng" dirty="0" smtClean="0"/>
          </a:p>
          <a:p>
            <a:pPr>
              <a:buNone/>
            </a:pPr>
            <a:r>
              <a:rPr lang="en-US" b="1" u="sng" dirty="0" smtClean="0"/>
              <a:t>Biology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Santorio</a:t>
            </a:r>
            <a:r>
              <a:rPr lang="en-US" dirty="0" smtClean="0"/>
              <a:t> </a:t>
            </a:r>
            <a:r>
              <a:rPr lang="en-US" dirty="0" err="1" smtClean="0"/>
              <a:t>Santorio</a:t>
            </a:r>
            <a:r>
              <a:rPr lang="en-US" dirty="0" smtClean="0"/>
              <a:t> – begins examining chemical processes in human body</a:t>
            </a:r>
          </a:p>
          <a:p>
            <a:r>
              <a:rPr lang="en-US" dirty="0" smtClean="0"/>
              <a:t>William Harvey – discovers blood circulation</a:t>
            </a:r>
          </a:p>
          <a:p>
            <a:r>
              <a:rPr lang="en-US" dirty="0" smtClean="0"/>
              <a:t>Giovanni Alfonso Borelli – mechanisms of muscular motion</a:t>
            </a:r>
          </a:p>
          <a:p>
            <a:r>
              <a:rPr lang="en-US" dirty="0" err="1" smtClean="0"/>
              <a:t>Edme</a:t>
            </a:r>
            <a:r>
              <a:rPr lang="en-US" dirty="0" smtClean="0"/>
              <a:t> </a:t>
            </a:r>
            <a:r>
              <a:rPr lang="en-US" dirty="0" err="1" smtClean="0"/>
              <a:t>Mariotte</a:t>
            </a:r>
            <a:r>
              <a:rPr lang="en-US" dirty="0" smtClean="0"/>
              <a:t> – plants and sap</a:t>
            </a:r>
          </a:p>
          <a:p>
            <a:r>
              <a:rPr lang="en-US" dirty="0" smtClean="0"/>
              <a:t>Linnaeus – systematic classification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u="sng" dirty="0" smtClean="0"/>
              <a:t>Chemistry</a:t>
            </a:r>
          </a:p>
          <a:p>
            <a:pPr>
              <a:buNone/>
            </a:pPr>
            <a:endParaRPr lang="en-US" b="1" u="sng" dirty="0" smtClean="0"/>
          </a:p>
          <a:p>
            <a:r>
              <a:rPr lang="en-US" dirty="0" smtClean="0"/>
              <a:t>Antoine Lavoisier – explains oxidation</a:t>
            </a:r>
          </a:p>
          <a:p>
            <a:r>
              <a:rPr lang="en-US" dirty="0" smtClean="0"/>
              <a:t>Henry Cavendish  - isolates hydrogen</a:t>
            </a:r>
          </a:p>
          <a:p>
            <a:r>
              <a:rPr lang="en-US" dirty="0" smtClean="0"/>
              <a:t>Joseph Priestly -  discovers oxygen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err="1" smtClean="0"/>
              <a:t>Novum</a:t>
            </a:r>
            <a:r>
              <a:rPr lang="en-US" sz="4000" dirty="0" smtClean="0"/>
              <a:t> </a:t>
            </a:r>
            <a:r>
              <a:rPr lang="en-US" sz="4000" dirty="0" err="1" smtClean="0"/>
              <a:t>Organum</a:t>
            </a:r>
            <a:r>
              <a:rPr lang="en-US" sz="4000" dirty="0" smtClean="0"/>
              <a:t>: New Instruments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  <a:buClr>
                <a:schemeClr val="hlink"/>
              </a:buClr>
              <a:defRPr/>
            </a:pPr>
            <a:r>
              <a:rPr lang="en-US" dirty="0" smtClean="0"/>
              <a:t>"Printing, gunpowder and the compass: These three have changed the whole face and state of things throughout the world; the first in literature, the second in warfare, the third in navigation; whence have followed innumerable changes, in so much that no empire, no sect, no star seems to have exerted greater power and influence in human affairs than these mechanical discoveries.“</a:t>
            </a:r>
          </a:p>
          <a:p>
            <a:pPr marL="457200" lvl="1" indent="0" eaLnBrk="1" hangingPunct="1">
              <a:lnSpc>
                <a:spcPct val="90000"/>
              </a:lnSpc>
              <a:buClr>
                <a:schemeClr val="hlink"/>
              </a:buClr>
              <a:buNone/>
              <a:defRPr/>
            </a:pPr>
            <a:r>
              <a:rPr lang="en-US" dirty="0" smtClean="0"/>
              <a:t> </a:t>
            </a:r>
          </a:p>
          <a:p>
            <a:pPr lvl="1" eaLnBrk="1" hangingPunct="1">
              <a:lnSpc>
                <a:spcPct val="90000"/>
              </a:lnSpc>
              <a:buClr>
                <a:schemeClr val="hlink"/>
              </a:buClr>
              <a:defRPr/>
            </a:pPr>
            <a:r>
              <a:rPr lang="en-US" dirty="0" smtClean="0"/>
              <a:t>What three innovations have changed our modern world?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935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67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DO the Vertical </a:t>
            </a:r>
            <a:r>
              <a:rPr lang="en-US" smtClean="0"/>
              <a:t>surfaces assignment</a:t>
            </a:r>
            <a:endParaRPr lang="en-US" dirty="0" smtClean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180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u="sng" dirty="0" smtClean="0"/>
              <a:t>Introduction: Essential Understandings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371600"/>
            <a:ext cx="5486400" cy="50292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“Scientific Revolution” coined in the 18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century (overly positivistic?)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As much a revolution in ways of “thinking about” and “doing” science as the actual scientific advancements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LONG time frame and geographic scope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Social, economic, political, cultural  changes as well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Scientific and technological innovations of the 17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, 18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, and 19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centuries dramatically altered the course of human existence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Helped lay the foundations of the modern “scientific” world</a:t>
            </a:r>
          </a:p>
          <a:p>
            <a:pPr eaLnBrk="1" hangingPunct="1">
              <a:lnSpc>
                <a:spcPct val="80000"/>
              </a:lnSpc>
              <a:buNone/>
              <a:defRPr/>
            </a:pPr>
            <a:endParaRPr lang="en-US" sz="2400" dirty="0" smtClean="0"/>
          </a:p>
          <a:p>
            <a:pPr algn="ctr" eaLnBrk="1" hangingPunct="1">
              <a:lnSpc>
                <a:spcPct val="80000"/>
              </a:lnSpc>
              <a:buNone/>
              <a:defRPr/>
            </a:pPr>
            <a:r>
              <a:rPr lang="en-US" sz="2400" b="1" dirty="0" smtClean="0"/>
              <a:t>“From a closed world to an infinite universe”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791200" y="1600200"/>
            <a:ext cx="2895600" cy="4525963"/>
          </a:xfrm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  <p:pic>
        <p:nvPicPr>
          <p:cNvPr id="4101" name="Picture 5" descr="eye_of_go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1295400"/>
            <a:ext cx="31242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8" descr="god-creator29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4343400"/>
            <a:ext cx="3124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62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u="sng" dirty="0" smtClean="0"/>
              <a:t>Introduction: The Question that Transcends The Centuries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  <a:defRPr/>
            </a:pPr>
            <a:r>
              <a:rPr lang="en-US" dirty="0"/>
              <a:t>Religion, politics, science often in overlapping spheres - creates both conflict and cooperation within </a:t>
            </a:r>
            <a:r>
              <a:rPr lang="en-US" dirty="0" smtClean="0"/>
              <a:t>society (see closer look: sciences and arts on webpage)</a:t>
            </a:r>
            <a:endParaRPr lang="en-US" dirty="0"/>
          </a:p>
          <a:p>
            <a:pPr algn="ctr" eaLnBrk="1" hangingPunct="1">
              <a:buNone/>
              <a:defRPr/>
            </a:pPr>
            <a:endParaRPr lang="en-US" b="1" u="sng" dirty="0" smtClean="0"/>
          </a:p>
          <a:p>
            <a:pPr algn="ctr" eaLnBrk="1" hangingPunct="1">
              <a:buNone/>
              <a:defRPr/>
            </a:pPr>
            <a:r>
              <a:rPr lang="en-US" b="1" u="sng" dirty="0" smtClean="0"/>
              <a:t>Can Religion and Science co-exist?</a:t>
            </a:r>
          </a:p>
          <a:p>
            <a:pPr eaLnBrk="1" hangingPunct="1"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Why does this question still dominate intellectual and spiritual authorities?</a:t>
            </a:r>
          </a:p>
          <a:p>
            <a:pPr eaLnBrk="1" hangingPunct="1">
              <a:defRPr/>
            </a:pPr>
            <a:r>
              <a:rPr lang="en-US" dirty="0" smtClean="0"/>
              <a:t>What, in your opinion, are the historical origins of this debate?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u="sng" dirty="0" smtClean="0"/>
              <a:t>Creation of a New Worldview</a:t>
            </a:r>
            <a:endParaRPr lang="en-US" u="sng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4343400" cy="4830763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2800" u="sng" dirty="0" smtClean="0"/>
              <a:t>First the “old” worldview:</a:t>
            </a:r>
          </a:p>
          <a:p>
            <a:pPr>
              <a:lnSpc>
                <a:spcPct val="90000"/>
              </a:lnSpc>
              <a:buNone/>
            </a:pPr>
            <a:endParaRPr lang="en-US" sz="2800" u="sng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Scholasticism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Start with pre-determined </a:t>
            </a:r>
            <a:r>
              <a:rPr lang="en-US" sz="2400" dirty="0" smtClean="0"/>
              <a:t>sources and outcomes</a:t>
            </a:r>
            <a:endParaRPr lang="en-US" sz="2400" dirty="0"/>
          </a:p>
          <a:p>
            <a:pPr lvl="2">
              <a:lnSpc>
                <a:spcPct val="90000"/>
              </a:lnSpc>
            </a:pPr>
            <a:r>
              <a:rPr lang="en-US" sz="2000" dirty="0"/>
              <a:t>The Bible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Classical antiquity</a:t>
            </a:r>
          </a:p>
          <a:p>
            <a:pPr lvl="3">
              <a:lnSpc>
                <a:spcPct val="90000"/>
              </a:lnSpc>
            </a:pPr>
            <a:r>
              <a:rPr lang="en-US" sz="1800" dirty="0"/>
              <a:t>Aristotle (384-322 BCE)</a:t>
            </a:r>
          </a:p>
          <a:p>
            <a:pPr lvl="3">
              <a:lnSpc>
                <a:spcPct val="90000"/>
              </a:lnSpc>
            </a:pPr>
            <a:r>
              <a:rPr lang="en-US" sz="1800" dirty="0"/>
              <a:t>Ptolemy (83-161 CE</a:t>
            </a:r>
            <a:r>
              <a:rPr lang="en-US" sz="1800" dirty="0" smtClean="0"/>
              <a:t>)</a:t>
            </a:r>
          </a:p>
          <a:p>
            <a:pPr lvl="3">
              <a:lnSpc>
                <a:spcPct val="90000"/>
              </a:lnSpc>
            </a:pPr>
            <a:r>
              <a:rPr lang="en-US" sz="1800" dirty="0" smtClean="0"/>
              <a:t>Galen (129-200 CE)</a:t>
            </a:r>
            <a:endParaRPr lang="en-US" sz="18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The great </a:t>
            </a:r>
            <a:r>
              <a:rPr lang="ja-JP" altLang="en-US" sz="2400" dirty="0">
                <a:latin typeface="Arial"/>
              </a:rPr>
              <a:t>“</a:t>
            </a:r>
            <a:r>
              <a:rPr lang="en-US" sz="2400" dirty="0"/>
              <a:t>Chain of Being</a:t>
            </a:r>
            <a:r>
              <a:rPr lang="ja-JP" altLang="en-US" sz="2400" dirty="0">
                <a:latin typeface="Arial"/>
              </a:rPr>
              <a:t>”</a:t>
            </a:r>
            <a:endParaRPr lang="en-US" sz="2400" dirty="0"/>
          </a:p>
          <a:p>
            <a:pPr>
              <a:lnSpc>
                <a:spcPct val="90000"/>
              </a:lnSpc>
              <a:buNone/>
            </a:pPr>
            <a:endParaRPr lang="en-US" sz="2800" dirty="0"/>
          </a:p>
          <a:p>
            <a:pPr>
              <a:lnSpc>
                <a:spcPct val="90000"/>
              </a:lnSpc>
              <a:buFontTx/>
              <a:buNone/>
            </a:pPr>
            <a:endParaRPr lang="en-US" sz="2800" dirty="0"/>
          </a:p>
        </p:txBody>
      </p:sp>
      <p:pic>
        <p:nvPicPr>
          <p:cNvPr id="4101" name="Picture 5" descr="Great_Chain_of_Being_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76800" y="1371600"/>
            <a:ext cx="4267200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 descr="17thCUniver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1143000"/>
            <a:ext cx="4069193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994"/>
            <a:ext cx="8229600" cy="1034406"/>
          </a:xfrm>
        </p:spPr>
        <p:txBody>
          <a:bodyPr>
            <a:normAutofit fontScale="90000"/>
          </a:bodyPr>
          <a:lstStyle/>
          <a:p>
            <a:r>
              <a:rPr lang="en-US" u="sng" dirty="0"/>
              <a:t>Creation of a New Worldview</a:t>
            </a:r>
            <a:br>
              <a:rPr lang="en-US" u="sng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059633"/>
            <a:ext cx="4040188" cy="3951288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Renaissance, Reformation, and Exploration began questioning of old knowledge &amp; </a:t>
            </a:r>
            <a:r>
              <a:rPr lang="en-US" dirty="0" smtClean="0"/>
              <a:t>assumptions</a:t>
            </a:r>
          </a:p>
          <a:p>
            <a:r>
              <a:rPr lang="en-US" u="sng" dirty="0"/>
              <a:t>Gradual</a:t>
            </a:r>
            <a:r>
              <a:rPr lang="en-US" dirty="0"/>
              <a:t> replacement of religious &amp; superstitious </a:t>
            </a:r>
            <a:r>
              <a:rPr lang="en-US" dirty="0" smtClean="0"/>
              <a:t>presumptions</a:t>
            </a:r>
          </a:p>
          <a:p>
            <a:pPr>
              <a:spcBef>
                <a:spcPct val="50000"/>
              </a:spcBef>
            </a:pPr>
            <a:r>
              <a:rPr lang="en-US" u="sng" dirty="0"/>
              <a:t>Gradual</a:t>
            </a:r>
            <a:r>
              <a:rPr lang="en-US" dirty="0"/>
              <a:t> rise of science &amp; reason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Weakening </a:t>
            </a:r>
            <a:r>
              <a:rPr lang="en-US" dirty="0"/>
              <a:t>authority of the R.C.C</a:t>
            </a:r>
          </a:p>
          <a:p>
            <a:pPr>
              <a:spcBef>
                <a:spcPct val="50000"/>
              </a:spcBef>
            </a:pPr>
            <a:r>
              <a:rPr lang="en-US" dirty="0"/>
              <a:t>Concept of “natural philosophy” (scientists)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Changes began in the areas of physics, astronomy and math  - the “hard” sciences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u="sng" dirty="0" smtClean="0"/>
              <a:t>The Ptolemaic/Aristotelian System </a:t>
            </a:r>
            <a:r>
              <a:rPr lang="en-US" dirty="0" smtClean="0"/>
              <a:t>(see Emperors astronomy on </a:t>
            </a:r>
            <a:r>
              <a:rPr lang="en-US" dirty="0" err="1" smtClean="0"/>
              <a:t>weebsite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Based on the calculations of early astronomers as well as “common sense” (heaviness of objects) </a:t>
            </a:r>
          </a:p>
          <a:p>
            <a:pPr>
              <a:buFontTx/>
              <a:buChar char="-"/>
            </a:pPr>
            <a:r>
              <a:rPr lang="en-US" dirty="0" smtClean="0"/>
              <a:t>Assumed the Earth was the center of the universe (</a:t>
            </a:r>
            <a:r>
              <a:rPr lang="en-US" i="1" dirty="0" err="1" smtClean="0"/>
              <a:t>geocentrism</a:t>
            </a:r>
            <a:r>
              <a:rPr lang="en-US" dirty="0" smtClean="0"/>
              <a:t>)</a:t>
            </a:r>
          </a:p>
          <a:p>
            <a:pPr>
              <a:buFontTx/>
              <a:buChar char="-"/>
            </a:pPr>
            <a:r>
              <a:rPr lang="en-US" dirty="0" smtClean="0"/>
              <a:t>Fluid spheres contained moon, sun, planets and stars, God and angels</a:t>
            </a:r>
          </a:p>
          <a:p>
            <a:pPr>
              <a:buFontTx/>
              <a:buChar char="-"/>
            </a:pPr>
            <a:r>
              <a:rPr lang="en-US" dirty="0" smtClean="0"/>
              <a:t>State of rest was natural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z="4000" dirty="0"/>
          </a:p>
        </p:txBody>
      </p:sp>
      <p:pic>
        <p:nvPicPr>
          <p:cNvPr id="5125" name="Picture 5" descr="Ptolemaic-System-bevel2-op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71600" y="304800"/>
            <a:ext cx="6400800" cy="5568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990600" y="5791200"/>
            <a:ext cx="7315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smtClean="0"/>
              <a:t>Geocentric Model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Emerging Skepticism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dirty="0"/>
              <a:t>Michel de Montaigne (1533-1592)</a:t>
            </a:r>
          </a:p>
          <a:p>
            <a:pPr lvl="1"/>
            <a:r>
              <a:rPr lang="en-US" dirty="0"/>
              <a:t>"</a:t>
            </a:r>
            <a:r>
              <a:rPr lang="en-US" i="1" dirty="0" err="1"/>
              <a:t>Que</a:t>
            </a:r>
            <a:r>
              <a:rPr lang="en-US" i="1" dirty="0"/>
              <a:t> sais-je</a:t>
            </a:r>
            <a:r>
              <a:rPr lang="en-US" dirty="0"/>
              <a:t>?"  (What do I know?)</a:t>
            </a:r>
          </a:p>
          <a:p>
            <a:pPr lvl="2"/>
            <a:r>
              <a:rPr lang="en-US" dirty="0"/>
              <a:t>Nothing</a:t>
            </a:r>
          </a:p>
        </p:txBody>
      </p:sp>
      <p:pic>
        <p:nvPicPr>
          <p:cNvPr id="6149" name="Picture 5" descr="Image:Michel de Montaigne 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71800" y="2895600"/>
            <a:ext cx="33528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bd44f7b2cf40abddb16d56e2f67b90bc1c9f246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869</Words>
  <Application>Microsoft Office PowerPoint</Application>
  <PresentationFormat>On-screen Show (4:3)</PresentationFormat>
  <Paragraphs>100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ＭＳ Ｐゴシック</vt:lpstr>
      <vt:lpstr>Arial</vt:lpstr>
      <vt:lpstr>Calibri</vt:lpstr>
      <vt:lpstr>Times New Roman</vt:lpstr>
      <vt:lpstr>Office Theme</vt:lpstr>
      <vt:lpstr>Lecture 20: The Scientific Revolution</vt:lpstr>
      <vt:lpstr>Introduction: Essential Understandings</vt:lpstr>
      <vt:lpstr>Answer Questions</vt:lpstr>
      <vt:lpstr>Introduction: The Question that Transcends The Centuries</vt:lpstr>
      <vt:lpstr>Creation of a New Worldview</vt:lpstr>
      <vt:lpstr>Creation of a New Worldview </vt:lpstr>
      <vt:lpstr>PowerPoint Presentation</vt:lpstr>
      <vt:lpstr>PowerPoint Presentation</vt:lpstr>
      <vt:lpstr>Emerging Skepticism</vt:lpstr>
      <vt:lpstr>PowerPoint Presentation</vt:lpstr>
      <vt:lpstr>Heliocentric model</vt:lpstr>
      <vt:lpstr>Galileo Galilei</vt:lpstr>
      <vt:lpstr>PowerPoint Presentation</vt:lpstr>
      <vt:lpstr>PowerPoint Presentation</vt:lpstr>
      <vt:lpstr>New Directions in Astronomy and Physics  </vt:lpstr>
      <vt:lpstr>PowerPoint Presentation</vt:lpstr>
      <vt:lpstr>The “Other” Sciences</vt:lpstr>
      <vt:lpstr>Novum Organum: New Instruments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20: The Scientific Revolution</dc:title>
  <dc:creator>Simon</dc:creator>
  <cp:lastModifiedBy>Noor Khan</cp:lastModifiedBy>
  <cp:revision>23</cp:revision>
  <dcterms:created xsi:type="dcterms:W3CDTF">2012-10-14T21:41:53Z</dcterms:created>
  <dcterms:modified xsi:type="dcterms:W3CDTF">2015-06-23T06:40:51Z</dcterms:modified>
</cp:coreProperties>
</file>