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8" r:id="rId7"/>
    <p:sldId id="261" r:id="rId8"/>
    <p:sldId id="269" r:id="rId9"/>
    <p:sldId id="262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F516-B670-44AB-AB90-4EC1982E324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C57B-08D5-4F7C-89DC-3E6903A5D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F516-B670-44AB-AB90-4EC1982E324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C57B-08D5-4F7C-89DC-3E6903A5D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F516-B670-44AB-AB90-4EC1982E324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C57B-08D5-4F7C-89DC-3E6903A5D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F516-B670-44AB-AB90-4EC1982E324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C57B-08D5-4F7C-89DC-3E6903A5D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F516-B670-44AB-AB90-4EC1982E324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C57B-08D5-4F7C-89DC-3E6903A5D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F516-B670-44AB-AB90-4EC1982E324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C57B-08D5-4F7C-89DC-3E6903A5D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F516-B670-44AB-AB90-4EC1982E324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C57B-08D5-4F7C-89DC-3E6903A5D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F516-B670-44AB-AB90-4EC1982E324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C57B-08D5-4F7C-89DC-3E6903A5D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F516-B670-44AB-AB90-4EC1982E324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C57B-08D5-4F7C-89DC-3E6903A5D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F516-B670-44AB-AB90-4EC1982E324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C57B-08D5-4F7C-89DC-3E6903A5D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F516-B670-44AB-AB90-4EC1982E324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C57B-08D5-4F7C-89DC-3E6903A5D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8F516-B670-44AB-AB90-4EC1982E324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0C57B-08D5-4F7C-89DC-3E6903A5D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//upload.wikimedia.org/wikipedia/commons/b/be/Vatican_City_at_Large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etraveltrips.com/blog/wp-content/uploads/2011/07/bay-of-naples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File:Cosimo_di_Medici_(Bronzino)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en.wikipedia.org/wiki/File:Lorenzo_de_Medici2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olumbusmmug.com/wp-content/uploads/2012/05/Florencehistoriccenter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totravelin.com/wp-content/uploads/2011/07/milans-duomo-cathedral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Lecture 3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u="sng" dirty="0" smtClean="0"/>
              <a:t>Birth of the Renaissance and the Italian City States (1375-1527)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 To what extent did the Renaissance represent a shift from the medieval to the modern world?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Rome/Papal States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Directly controlled by the Vatican</a:t>
            </a:r>
          </a:p>
          <a:p>
            <a:r>
              <a:rPr lang="en-US" dirty="0" smtClean="0"/>
              <a:t>Popes were both religious and political leaders</a:t>
            </a:r>
          </a:p>
          <a:p>
            <a:r>
              <a:rPr lang="en-US" dirty="0" smtClean="0"/>
              <a:t>Tended to focus on the secular over the religious, to put it mildly.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File:Vatican City at Lar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219200"/>
            <a:ext cx="339635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Naples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Included </a:t>
            </a:r>
            <a:r>
              <a:rPr lang="en-US" dirty="0"/>
              <a:t>southern Italian region of Naples and the island of Sicily </a:t>
            </a:r>
          </a:p>
          <a:p>
            <a:r>
              <a:rPr lang="en-US" dirty="0" smtClean="0"/>
              <a:t>Only </a:t>
            </a:r>
            <a:r>
              <a:rPr lang="en-US" dirty="0"/>
              <a:t>Italian city-state to officially have a “king</a:t>
            </a:r>
            <a:r>
              <a:rPr lang="en-US" dirty="0" smtClean="0"/>
              <a:t>” (scary guy…) </a:t>
            </a:r>
            <a:endParaRPr lang="en-US" dirty="0"/>
          </a:p>
          <a:p>
            <a:r>
              <a:rPr lang="en-US" dirty="0" smtClean="0"/>
              <a:t>Foreign influence: Controlled </a:t>
            </a:r>
            <a:r>
              <a:rPr lang="en-US" dirty="0"/>
              <a:t>by France between </a:t>
            </a:r>
            <a:r>
              <a:rPr lang="en-US" dirty="0" smtClean="0"/>
              <a:t>1266-1435, controlled </a:t>
            </a:r>
            <a:r>
              <a:rPr lang="en-US" dirty="0"/>
              <a:t>by Spain after 1435 	</a:t>
            </a:r>
          </a:p>
          <a:p>
            <a:endParaRPr lang="en-US" dirty="0"/>
          </a:p>
        </p:txBody>
      </p:sp>
      <p:pic>
        <p:nvPicPr>
          <p:cNvPr id="4" name="Picture 3" descr="Bay of Naples">
            <a:hlinkClick r:id="rId2" tooltip="bay-of-naples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371600"/>
            <a:ext cx="3276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Venice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20000"/>
          </a:bodyPr>
          <a:lstStyle/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/>
          </a:p>
          <a:p>
            <a:pPr>
              <a:buNone/>
            </a:pPr>
            <a:endParaRPr lang="en-US" i="1" dirty="0"/>
          </a:p>
          <a:p>
            <a:r>
              <a:rPr lang="en-US" i="1" dirty="0" smtClean="0"/>
              <a:t>La </a:t>
            </a:r>
            <a:r>
              <a:rPr lang="en-US" i="1" dirty="0" err="1" smtClean="0"/>
              <a:t>Serenissima</a:t>
            </a:r>
            <a:r>
              <a:rPr lang="en-US" dirty="0" smtClean="0"/>
              <a:t> (the serene republic)</a:t>
            </a:r>
          </a:p>
          <a:p>
            <a:r>
              <a:rPr lang="en-US" dirty="0" smtClean="0"/>
              <a:t>Richest trading and naval power</a:t>
            </a:r>
          </a:p>
          <a:p>
            <a:r>
              <a:rPr lang="en-US" dirty="0" smtClean="0"/>
              <a:t>Resented by the rest of Italy </a:t>
            </a:r>
          </a:p>
          <a:p>
            <a:r>
              <a:rPr lang="en-US" dirty="0" smtClean="0"/>
              <a:t>Run by a council of merchants (Council of Ten), led by an elected “Doge”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il_fi" descr="http://www.concurringopinions.com/wp-content/uploads/2010/07/gondola-venice-ital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219200"/>
            <a:ext cx="32004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8229600" cy="6172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u="sng" dirty="0" smtClean="0"/>
              <a:t>What is the Renaissance?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Considered by many to be the </a:t>
            </a:r>
            <a:r>
              <a:rPr lang="en-US" dirty="0"/>
              <a:t>beginning </a:t>
            </a:r>
            <a:r>
              <a:rPr lang="en-US" dirty="0" smtClean="0"/>
              <a:t>of “modern” </a:t>
            </a:r>
            <a:r>
              <a:rPr lang="en-US" dirty="0"/>
              <a:t>European </a:t>
            </a:r>
            <a:r>
              <a:rPr lang="en-US" dirty="0" smtClean="0"/>
              <a:t>History</a:t>
            </a:r>
          </a:p>
          <a:p>
            <a:pPr>
              <a:buFontTx/>
              <a:buChar char="-"/>
            </a:pPr>
            <a:r>
              <a:rPr lang="en-US" dirty="0" smtClean="0"/>
              <a:t>Time of transition from medieval to modern world: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Occurred first in Italy and spread across Europe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667000"/>
          <a:ext cx="63246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300"/>
                <a:gridCol w="3162300"/>
              </a:tblGrid>
              <a:tr h="561392">
                <a:tc>
                  <a:txBody>
                    <a:bodyPr/>
                    <a:lstStyle/>
                    <a:p>
                      <a:r>
                        <a:rPr lang="en-US" dirty="0" smtClean="0"/>
                        <a:t>Medieval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Renaissance</a:t>
                      </a:r>
                      <a:endParaRPr lang="en-US" dirty="0"/>
                    </a:p>
                  </a:txBody>
                  <a:tcPr/>
                </a:tc>
              </a:tr>
              <a:tr h="1343608">
                <a:tc>
                  <a:txBody>
                    <a:bodyPr/>
                    <a:lstStyle/>
                    <a:p>
                      <a:r>
                        <a:rPr lang="en-US" dirty="0" smtClean="0"/>
                        <a:t>Fragmented</a:t>
                      </a:r>
                    </a:p>
                    <a:p>
                      <a:r>
                        <a:rPr lang="en-US" dirty="0" smtClean="0"/>
                        <a:t>Feudal</a:t>
                      </a:r>
                    </a:p>
                    <a:p>
                      <a:r>
                        <a:rPr lang="en-US" dirty="0" smtClean="0"/>
                        <a:t>Agricultural</a:t>
                      </a:r>
                    </a:p>
                    <a:p>
                      <a:r>
                        <a:rPr lang="en-US" dirty="0" smtClean="0"/>
                        <a:t>Church-based loyalty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Centralization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Nation</a:t>
                      </a:r>
                    </a:p>
                    <a:p>
                      <a:r>
                        <a:rPr lang="en-US" dirty="0" smtClean="0"/>
                        <a:t>Commerce</a:t>
                      </a:r>
                    </a:p>
                    <a:p>
                      <a:r>
                        <a:rPr lang="en-US" dirty="0" smtClean="0"/>
                        <a:t>Secular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Origins of the term “Renaissance”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means “rebirth” </a:t>
            </a:r>
          </a:p>
          <a:p>
            <a:r>
              <a:rPr lang="en-US" dirty="0" smtClean="0"/>
              <a:t>19th-century historian Jacob Burckhardt claimed the Renaissance period stood in distinct contrast to the Middle Ages</a:t>
            </a:r>
          </a:p>
          <a:p>
            <a:r>
              <a:rPr lang="en-US" dirty="0" smtClean="0"/>
              <a:t>Most historians now think it was a continuation of changes already underway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smtClean="0"/>
              <a:t>Renaissance </a:t>
            </a:r>
            <a:r>
              <a:rPr lang="en-US" dirty="0" smtClean="0"/>
              <a:t>changes applied </a:t>
            </a:r>
            <a:r>
              <a:rPr lang="en-US" dirty="0"/>
              <a:t>almost exclusively to the upper </a:t>
            </a:r>
            <a:r>
              <a:rPr lang="en-US" smtClean="0"/>
              <a:t>classes: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1. Upper classes had the luxury of time to spend learning the classics. 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2. Peasantry was largely illiterate and Renaissance ideas had little impact on common people. 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/>
              <a:t>Working classes and small merchants were far too preoccupied with the concerns of daily </a:t>
            </a:r>
            <a:r>
              <a:rPr lang="en-US" dirty="0" smtClean="0"/>
              <a:t>life 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Italian Renaissance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en-US" dirty="0" smtClean="0"/>
              <a:t>Italian cities survived Late MA in good shape (trade, banking, etc.)</a:t>
            </a:r>
          </a:p>
          <a:p>
            <a:pPr>
              <a:buFontTx/>
              <a:buChar char="-"/>
            </a:pPr>
            <a:r>
              <a:rPr lang="en-US" dirty="0" smtClean="0"/>
              <a:t>Major political unit was the “city-state”: free, independent, and rich.</a:t>
            </a:r>
          </a:p>
          <a:p>
            <a:pPr>
              <a:buFontTx/>
              <a:buChar char="-"/>
            </a:pPr>
            <a:r>
              <a:rPr lang="en-US" dirty="0" smtClean="0"/>
              <a:t>Most ruled by </a:t>
            </a:r>
            <a:r>
              <a:rPr lang="en-US" i="1" dirty="0" smtClean="0"/>
              <a:t>despots </a:t>
            </a:r>
            <a:r>
              <a:rPr lang="en-US" dirty="0" smtClean="0"/>
              <a:t>or oligarchies</a:t>
            </a:r>
          </a:p>
          <a:p>
            <a:pPr>
              <a:buFontTx/>
              <a:buChar char="-"/>
            </a:pPr>
            <a:r>
              <a:rPr lang="en-US" dirty="0" smtClean="0"/>
              <a:t>Competition between them ensured balance of power</a:t>
            </a:r>
          </a:p>
          <a:p>
            <a:pPr>
              <a:buFontTx/>
              <a:buChar char="-"/>
            </a:pPr>
            <a:r>
              <a:rPr lang="en-US" dirty="0" smtClean="0"/>
              <a:t>Birth of modern diplomacy (embassies, etc.)</a:t>
            </a:r>
          </a:p>
          <a:p>
            <a:pPr>
              <a:buFontTx/>
              <a:buChar char="-"/>
            </a:pPr>
            <a:r>
              <a:rPr lang="en-US" dirty="0" smtClean="0"/>
              <a:t>Each hired </a:t>
            </a:r>
            <a:r>
              <a:rPr lang="en-US" i="1" dirty="0" smtClean="0"/>
              <a:t>condottieri</a:t>
            </a:r>
            <a:r>
              <a:rPr lang="en-US" dirty="0" smtClean="0"/>
              <a:t> (private mercenary generals) to fight wars</a:t>
            </a:r>
          </a:p>
          <a:p>
            <a:pPr>
              <a:buFontTx/>
              <a:buChar char="-"/>
            </a:pPr>
            <a:r>
              <a:rPr lang="en-US" dirty="0" smtClean="0"/>
              <a:t>Promoted themselves through sponsorship of art and culture (basically bankrolled the Renaissance)</a:t>
            </a:r>
          </a:p>
          <a:p>
            <a:pPr>
              <a:buFontTx/>
              <a:buChar char="-"/>
            </a:pPr>
            <a:r>
              <a:rPr lang="en-US" dirty="0" smtClean="0"/>
              <a:t>Five major city states: Florence, Milan, Rome (Papal </a:t>
            </a:r>
            <a:r>
              <a:rPr lang="en-US" dirty="0"/>
              <a:t>S</a:t>
            </a:r>
            <a:r>
              <a:rPr lang="en-US" dirty="0" smtClean="0"/>
              <a:t>tates), Naples, Venice.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://www.worldmapsonline.com/UnivHist/30347_6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-304800"/>
            <a:ext cx="8534400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Florence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en-US" dirty="0" smtClean="0"/>
              <a:t>Center </a:t>
            </a:r>
            <a:r>
              <a:rPr lang="en-US" dirty="0"/>
              <a:t>of the Renaissance during the 14th and 15th centuries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A republic, ruled by the </a:t>
            </a:r>
            <a:r>
              <a:rPr lang="en-US" i="1" dirty="0" smtClean="0"/>
              <a:t>signora</a:t>
            </a:r>
            <a:r>
              <a:rPr lang="en-US" dirty="0"/>
              <a:t> </a:t>
            </a:r>
            <a:r>
              <a:rPr lang="en-US" dirty="0" smtClean="0"/>
              <a:t>(council of rich guild leaders)</a:t>
            </a:r>
          </a:p>
          <a:p>
            <a:pPr>
              <a:buFontTx/>
              <a:buChar char="-"/>
            </a:pPr>
            <a:r>
              <a:rPr lang="en-US" dirty="0" smtClean="0"/>
              <a:t>Faced social crisis in late 14</a:t>
            </a:r>
            <a:r>
              <a:rPr lang="en-US" baseline="30000" dirty="0" smtClean="0"/>
              <a:t>th</a:t>
            </a:r>
            <a:r>
              <a:rPr lang="en-US" dirty="0" smtClean="0"/>
              <a:t> century,</a:t>
            </a:r>
            <a:r>
              <a:rPr lang="en-US" i="1" dirty="0" smtClean="0"/>
              <a:t> </a:t>
            </a:r>
            <a:r>
              <a:rPr lang="en-US" i="1" dirty="0" err="1" smtClean="0"/>
              <a:t>Chiompi</a:t>
            </a:r>
            <a:r>
              <a:rPr lang="en-US" i="1" dirty="0" smtClean="0"/>
              <a:t> </a:t>
            </a:r>
            <a:r>
              <a:rPr lang="en-US" dirty="0" smtClean="0"/>
              <a:t>Revolt by lower classes</a:t>
            </a:r>
          </a:p>
          <a:p>
            <a:pPr>
              <a:buFontTx/>
              <a:buChar char="-"/>
            </a:pPr>
            <a:r>
              <a:rPr lang="en-US" dirty="0" smtClean="0"/>
              <a:t>Eventually dominated by the </a:t>
            </a:r>
            <a:r>
              <a:rPr lang="en-US" b="1" dirty="0" smtClean="0"/>
              <a:t>Medici family: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b="1" dirty="0" err="1" smtClean="0"/>
              <a:t>Cosimo</a:t>
            </a:r>
            <a:r>
              <a:rPr lang="en-US" b="1" dirty="0" smtClean="0"/>
              <a:t> </a:t>
            </a:r>
            <a:r>
              <a:rPr lang="en-US" b="1" dirty="0"/>
              <a:t>de’ Medici </a:t>
            </a:r>
            <a:r>
              <a:rPr lang="en-US" dirty="0"/>
              <a:t>(1389-1464): </a:t>
            </a:r>
            <a:r>
              <a:rPr lang="en-US" dirty="0" smtClean="0"/>
              <a:t>Most powerful of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the Medici rulers,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allied </a:t>
            </a:r>
            <a:r>
              <a:rPr lang="en-US" dirty="0"/>
              <a:t>with other powerful families of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Florence </a:t>
            </a:r>
            <a:r>
              <a:rPr lang="en-US" dirty="0"/>
              <a:t>and became unofficial </a:t>
            </a:r>
            <a:r>
              <a:rPr lang="en-US" dirty="0" smtClean="0"/>
              <a:t>ruler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of the republic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/>
              <a:t>Lorenzo </a:t>
            </a:r>
            <a:r>
              <a:rPr lang="en-US" b="1" dirty="0"/>
              <a:t>de’ Medici (the “Magnificent”)</a:t>
            </a:r>
            <a:r>
              <a:rPr lang="en-US" dirty="0"/>
              <a:t> (1449-92): </a:t>
            </a:r>
            <a:r>
              <a:rPr lang="en-US" dirty="0" smtClean="0"/>
              <a:t>patron </a:t>
            </a:r>
            <a:r>
              <a:rPr lang="en-US" dirty="0"/>
              <a:t>of the </a:t>
            </a:r>
            <a:r>
              <a:rPr lang="en-US" dirty="0" smtClean="0"/>
              <a:t>arts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http://upload.wikimedia.org/wikipedia/commons/thumb/f/fa/Cosimo_di_Medici_%28Bronzino%29.jpg/220px-Cosimo_di_Medici_%28Bronzino%29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00" y="3200400"/>
            <a:ext cx="13335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upload.wikimedia.org/wikipedia/en/thumb/b/bd/Lorenzo_de_Medici2.jpg/220px-Lorenzo_de_Medici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6700" y="4876800"/>
            <a:ext cx="12573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05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     </a:t>
            </a:r>
            <a:r>
              <a:rPr lang="en-US" dirty="0" err="1" smtClean="0"/>
              <a:t>Duomo</a:t>
            </a:r>
            <a:r>
              <a:rPr lang="en-US" dirty="0" smtClean="0"/>
              <a:t>               Palazzo </a:t>
            </a:r>
            <a:r>
              <a:rPr lang="en-US" dirty="0" err="1" smtClean="0"/>
              <a:t>Vecchio</a:t>
            </a:r>
            <a:endParaRPr lang="en-US" dirty="0"/>
          </a:p>
        </p:txBody>
      </p:sp>
      <p:pic>
        <p:nvPicPr>
          <p:cNvPr id="4" name="Content Placeholder 3" descr="http://columbusmmug.com/wp-content/uploads/2012/05/Florencehistoriccenter-1024x819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0200"/>
            <a:ext cx="4582017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 descr="Florence (Firenze)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1524000"/>
            <a:ext cx="3276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Milan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Factions in the city promoted </a:t>
            </a:r>
            <a:r>
              <a:rPr lang="en-US" i="1" dirty="0" err="1" smtClean="0"/>
              <a:t>podesta</a:t>
            </a:r>
            <a:r>
              <a:rPr lang="en-US" dirty="0" smtClean="0"/>
              <a:t>, or strongmen to maintain social order and keep trade flowing</a:t>
            </a:r>
          </a:p>
          <a:p>
            <a:r>
              <a:rPr lang="en-US" dirty="0" smtClean="0"/>
              <a:t>Visconti then Sforza families ruled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milans duomo cathedral of milan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371600"/>
            <a:ext cx="396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490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Lecture 3    Birth of the Renaissance and the Italian City States (1375-1527)</vt:lpstr>
      <vt:lpstr>Slide 2</vt:lpstr>
      <vt:lpstr>Slide 3</vt:lpstr>
      <vt:lpstr>Slide 4</vt:lpstr>
      <vt:lpstr>Italian Renaissance</vt:lpstr>
      <vt:lpstr>Slide 6</vt:lpstr>
      <vt:lpstr>Florence </vt:lpstr>
      <vt:lpstr>       Duomo               Palazzo Vecchio</vt:lpstr>
      <vt:lpstr>Milan</vt:lpstr>
      <vt:lpstr>Rome/Papal States </vt:lpstr>
      <vt:lpstr>Naples</vt:lpstr>
      <vt:lpstr>Venice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    Birth of the Renaissance and the Italian City States</dc:title>
  <dc:creator>Simon</dc:creator>
  <cp:lastModifiedBy>Greg</cp:lastModifiedBy>
  <cp:revision>13</cp:revision>
  <dcterms:created xsi:type="dcterms:W3CDTF">2012-09-02T22:53:50Z</dcterms:created>
  <dcterms:modified xsi:type="dcterms:W3CDTF">2013-09-15T16:42:25Z</dcterms:modified>
</cp:coreProperties>
</file>