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76" r:id="rId4"/>
    <p:sldId id="257" r:id="rId5"/>
    <p:sldId id="278" r:id="rId6"/>
    <p:sldId id="280" r:id="rId7"/>
    <p:sldId id="279" r:id="rId8"/>
    <p:sldId id="281" r:id="rId9"/>
    <p:sldId id="265" r:id="rId10"/>
    <p:sldId id="262" r:id="rId11"/>
    <p:sldId id="259" r:id="rId12"/>
    <p:sldId id="260" r:id="rId13"/>
    <p:sldId id="264" r:id="rId14"/>
    <p:sldId id="263" r:id="rId15"/>
    <p:sldId id="271" r:id="rId16"/>
    <p:sldId id="273" r:id="rId17"/>
    <p:sldId id="274" r:id="rId18"/>
    <p:sldId id="272" r:id="rId19"/>
    <p:sldId id="282" r:id="rId20"/>
    <p:sldId id="283" r:id="rId21"/>
    <p:sldId id="284" r:id="rId22"/>
    <p:sldId id="285" r:id="rId23"/>
    <p:sldId id="286" r:id="rId24"/>
    <p:sldId id="291" r:id="rId25"/>
    <p:sldId id="288" r:id="rId26"/>
    <p:sldId id="292" r:id="rId27"/>
    <p:sldId id="289" r:id="rId28"/>
    <p:sldId id="290" r:id="rId29"/>
    <p:sldId id="293" r:id="rId30"/>
    <p:sldId id="295" r:id="rId31"/>
    <p:sldId id="296" r:id="rId32"/>
    <p:sldId id="297" r:id="rId33"/>
    <p:sldId id="298" r:id="rId34"/>
    <p:sldId id="299" r:id="rId35"/>
    <p:sldId id="300" r:id="rId36"/>
    <p:sldId id="301" r:id="rId37"/>
    <p:sldId id="302" r:id="rId38"/>
    <p:sldId id="303" r:id="rId39"/>
    <p:sldId id="304" r:id="rId40"/>
    <p:sldId id="305" r:id="rId41"/>
    <p:sldId id="306" r:id="rId42"/>
    <p:sldId id="307" r:id="rId43"/>
    <p:sldId id="308" r:id="rId44"/>
    <p:sldId id="309" r:id="rId45"/>
    <p:sldId id="310" r:id="rId46"/>
    <p:sldId id="311" r:id="rId47"/>
    <p:sldId id="312" r:id="rId48"/>
    <p:sldId id="313" r:id="rId49"/>
    <p:sldId id="314" r:id="rId50"/>
    <p:sldId id="315" r:id="rId51"/>
    <p:sldId id="316" r:id="rId52"/>
    <p:sldId id="317" r:id="rId53"/>
    <p:sldId id="318" r:id="rId54"/>
    <p:sldId id="319" r:id="rId55"/>
    <p:sldId id="320" r:id="rId56"/>
    <p:sldId id="321" r:id="rId57"/>
    <p:sldId id="322" r:id="rId58"/>
    <p:sldId id="323" r:id="rId59"/>
    <p:sldId id="324" r:id="rId60"/>
    <p:sldId id="325" r:id="rId61"/>
    <p:sldId id="326" r:id="rId62"/>
    <p:sldId id="327" r:id="rId63"/>
    <p:sldId id="328" r:id="rId64"/>
    <p:sldId id="329" r:id="rId65"/>
    <p:sldId id="330" r:id="rId66"/>
    <p:sldId id="331" r:id="rId67"/>
    <p:sldId id="332" r:id="rId68"/>
    <p:sldId id="333" r:id="rId69"/>
    <p:sldId id="334" r:id="rId70"/>
    <p:sldId id="335" r:id="rId71"/>
  </p:sldIdLst>
  <p:sldSz cx="12192000" cy="6858000"/>
  <p:notesSz cx="6858000" cy="9144000"/>
  <p:custDataLst>
    <p:tags r:id="rId7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2" d="100"/>
          <a:sy n="92" d="100"/>
        </p:scale>
        <p:origin x="45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6E212A-5B88-4347-A8A8-407DDA3D06A5}" type="datetimeFigureOut">
              <a:rPr lang="en-US" smtClean="0"/>
              <a:t>4/29/2015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66F0F8-7740-436C-BA4A-5C2C3EAF2F35}" type="slidenum">
              <a:rPr lang="en-US" smtClean="0"/>
              <a:t>‹#›</a:t>
            </a:fld>
            <a:endParaRPr lang="en-US"/>
          </a:p>
        </p:txBody>
      </p:sp>
    </p:spTree>
    <p:extLst>
      <p:ext uri="{BB962C8B-B14F-4D97-AF65-F5344CB8AC3E}">
        <p14:creationId xmlns:p14="http://schemas.microsoft.com/office/powerpoint/2010/main" val="26941595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6E212A-5B88-4347-A8A8-407DDA3D06A5}" type="datetimeFigureOut">
              <a:rPr lang="en-US" smtClean="0"/>
              <a:t>4/29/2015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66F0F8-7740-436C-BA4A-5C2C3EAF2F35}" type="slidenum">
              <a:rPr lang="en-US" smtClean="0"/>
              <a:t>‹#›</a:t>
            </a:fld>
            <a:endParaRPr lang="en-US"/>
          </a:p>
        </p:txBody>
      </p:sp>
    </p:spTree>
    <p:extLst>
      <p:ext uri="{BB962C8B-B14F-4D97-AF65-F5344CB8AC3E}">
        <p14:creationId xmlns:p14="http://schemas.microsoft.com/office/powerpoint/2010/main" val="1001645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6E212A-5B88-4347-A8A8-407DDA3D06A5}" type="datetimeFigureOut">
              <a:rPr lang="en-US" smtClean="0"/>
              <a:t>4/29/2015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66F0F8-7740-436C-BA4A-5C2C3EAF2F35}" type="slidenum">
              <a:rPr lang="en-US" smtClean="0"/>
              <a:t>‹#›</a:t>
            </a:fld>
            <a:endParaRPr lang="en-US"/>
          </a:p>
        </p:txBody>
      </p:sp>
    </p:spTree>
    <p:extLst>
      <p:ext uri="{BB962C8B-B14F-4D97-AF65-F5344CB8AC3E}">
        <p14:creationId xmlns:p14="http://schemas.microsoft.com/office/powerpoint/2010/main" val="2241205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92101" y="227013"/>
            <a:ext cx="99695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51367" y="1598613"/>
            <a:ext cx="4821767"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Online Image Placeholder 3"/>
          <p:cNvSpPr>
            <a:spLocks noGrp="1"/>
          </p:cNvSpPr>
          <p:nvPr>
            <p:ph type="clipArt" sz="half" idx="2"/>
          </p:nvPr>
        </p:nvSpPr>
        <p:spPr>
          <a:xfrm>
            <a:off x="5376334" y="1598613"/>
            <a:ext cx="4823884" cy="4497387"/>
          </a:xfrm>
        </p:spPr>
        <p:txBody>
          <a:bodyPr/>
          <a:lstStyle/>
          <a:p>
            <a:pPr lvl="0"/>
            <a:endParaRPr lang="en-US" noProof="0" smtClean="0"/>
          </a:p>
        </p:txBody>
      </p:sp>
      <p:sp>
        <p:nvSpPr>
          <p:cNvPr id="5" name="Rectangle 59"/>
          <p:cNvSpPr>
            <a:spLocks noGrp="1" noChangeArrowheads="1"/>
          </p:cNvSpPr>
          <p:nvPr>
            <p:ph type="dt" sz="half" idx="10"/>
          </p:nvPr>
        </p:nvSpPr>
        <p:spPr>
          <a:ln/>
        </p:spPr>
        <p:txBody>
          <a:bodyPr/>
          <a:lstStyle>
            <a:lvl1pPr>
              <a:defRPr/>
            </a:lvl1pPr>
          </a:lstStyle>
          <a:p>
            <a:pPr>
              <a:defRPr/>
            </a:pPr>
            <a:endParaRPr lang="en-US"/>
          </a:p>
        </p:txBody>
      </p:sp>
      <p:sp>
        <p:nvSpPr>
          <p:cNvPr id="6" name="Rectangle 60"/>
          <p:cNvSpPr>
            <a:spLocks noGrp="1" noChangeArrowheads="1"/>
          </p:cNvSpPr>
          <p:nvPr>
            <p:ph type="ftr" sz="quarter" idx="11"/>
          </p:nvPr>
        </p:nvSpPr>
        <p:spPr>
          <a:ln/>
        </p:spPr>
        <p:txBody>
          <a:bodyPr/>
          <a:lstStyle>
            <a:lvl1pPr>
              <a:defRPr/>
            </a:lvl1pPr>
          </a:lstStyle>
          <a:p>
            <a:pPr>
              <a:defRPr/>
            </a:pPr>
            <a:endParaRPr lang="en-US"/>
          </a:p>
        </p:txBody>
      </p:sp>
      <p:sp>
        <p:nvSpPr>
          <p:cNvPr id="7" name="Rectangle 61"/>
          <p:cNvSpPr>
            <a:spLocks noGrp="1" noChangeArrowheads="1"/>
          </p:cNvSpPr>
          <p:nvPr>
            <p:ph type="sldNum" sz="quarter" idx="12"/>
          </p:nvPr>
        </p:nvSpPr>
        <p:spPr>
          <a:ln/>
        </p:spPr>
        <p:txBody>
          <a:bodyPr/>
          <a:lstStyle>
            <a:lvl1pPr>
              <a:defRPr/>
            </a:lvl1pPr>
          </a:lstStyle>
          <a:p>
            <a:pPr>
              <a:defRPr/>
            </a:pPr>
            <a:fld id="{C851869D-DF89-4AB9-8373-09B27DC28322}" type="slidenum">
              <a:rPr lang="en-US"/>
              <a:pPr>
                <a:defRPr/>
              </a:pPr>
              <a:t>‹#›</a:t>
            </a:fld>
            <a:endParaRPr lang="en-US"/>
          </a:p>
        </p:txBody>
      </p:sp>
    </p:spTree>
    <p:extLst>
      <p:ext uri="{BB962C8B-B14F-4D97-AF65-F5344CB8AC3E}">
        <p14:creationId xmlns:p14="http://schemas.microsoft.com/office/powerpoint/2010/main" val="210450725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92101" y="227013"/>
            <a:ext cx="9969500" cy="1143000"/>
          </a:xfrm>
        </p:spPr>
        <p:txBody>
          <a:bodyPr/>
          <a:lstStyle/>
          <a:p>
            <a:r>
              <a:rPr lang="en-US" smtClean="0"/>
              <a:t>Click to edit Master title style</a:t>
            </a:r>
            <a:endParaRPr lang="en-US"/>
          </a:p>
        </p:txBody>
      </p:sp>
      <p:sp>
        <p:nvSpPr>
          <p:cNvPr id="3" name="Online Image Placeholder 2"/>
          <p:cNvSpPr>
            <a:spLocks noGrp="1"/>
          </p:cNvSpPr>
          <p:nvPr>
            <p:ph type="clipArt" sz="half" idx="1"/>
          </p:nvPr>
        </p:nvSpPr>
        <p:spPr>
          <a:xfrm>
            <a:off x="351367" y="1598613"/>
            <a:ext cx="4821767" cy="4497387"/>
          </a:xfrm>
        </p:spPr>
        <p:txBody>
          <a:bodyPr/>
          <a:lstStyle/>
          <a:p>
            <a:pPr lvl="0"/>
            <a:endParaRPr lang="en-US" noProof="0" smtClean="0"/>
          </a:p>
        </p:txBody>
      </p:sp>
      <p:sp>
        <p:nvSpPr>
          <p:cNvPr id="4" name="Text Placeholder 3"/>
          <p:cNvSpPr>
            <a:spLocks noGrp="1"/>
          </p:cNvSpPr>
          <p:nvPr>
            <p:ph type="body" sz="half" idx="2"/>
          </p:nvPr>
        </p:nvSpPr>
        <p:spPr>
          <a:xfrm>
            <a:off x="5376334" y="1598613"/>
            <a:ext cx="4823884"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9"/>
          <p:cNvSpPr>
            <a:spLocks noGrp="1" noChangeArrowheads="1"/>
          </p:cNvSpPr>
          <p:nvPr>
            <p:ph type="dt" sz="half" idx="10"/>
          </p:nvPr>
        </p:nvSpPr>
        <p:spPr>
          <a:ln/>
        </p:spPr>
        <p:txBody>
          <a:bodyPr/>
          <a:lstStyle>
            <a:lvl1pPr>
              <a:defRPr/>
            </a:lvl1pPr>
          </a:lstStyle>
          <a:p>
            <a:pPr>
              <a:defRPr/>
            </a:pPr>
            <a:endParaRPr lang="en-US"/>
          </a:p>
        </p:txBody>
      </p:sp>
      <p:sp>
        <p:nvSpPr>
          <p:cNvPr id="6" name="Rectangle 60"/>
          <p:cNvSpPr>
            <a:spLocks noGrp="1" noChangeArrowheads="1"/>
          </p:cNvSpPr>
          <p:nvPr>
            <p:ph type="ftr" sz="quarter" idx="11"/>
          </p:nvPr>
        </p:nvSpPr>
        <p:spPr>
          <a:ln/>
        </p:spPr>
        <p:txBody>
          <a:bodyPr/>
          <a:lstStyle>
            <a:lvl1pPr>
              <a:defRPr/>
            </a:lvl1pPr>
          </a:lstStyle>
          <a:p>
            <a:pPr>
              <a:defRPr/>
            </a:pPr>
            <a:endParaRPr lang="en-US"/>
          </a:p>
        </p:txBody>
      </p:sp>
      <p:sp>
        <p:nvSpPr>
          <p:cNvPr id="7" name="Rectangle 61"/>
          <p:cNvSpPr>
            <a:spLocks noGrp="1" noChangeArrowheads="1"/>
          </p:cNvSpPr>
          <p:nvPr>
            <p:ph type="sldNum" sz="quarter" idx="12"/>
          </p:nvPr>
        </p:nvSpPr>
        <p:spPr>
          <a:ln/>
        </p:spPr>
        <p:txBody>
          <a:bodyPr/>
          <a:lstStyle>
            <a:lvl1pPr>
              <a:defRPr/>
            </a:lvl1pPr>
          </a:lstStyle>
          <a:p>
            <a:pPr>
              <a:defRPr/>
            </a:pPr>
            <a:fld id="{AA720950-1493-4330-9270-FCDCB6D33AF3}" type="slidenum">
              <a:rPr lang="en-US"/>
              <a:pPr>
                <a:defRPr/>
              </a:pPr>
              <a:t>‹#›</a:t>
            </a:fld>
            <a:endParaRPr lang="en-US"/>
          </a:p>
        </p:txBody>
      </p:sp>
    </p:spTree>
    <p:extLst>
      <p:ext uri="{BB962C8B-B14F-4D97-AF65-F5344CB8AC3E}">
        <p14:creationId xmlns:p14="http://schemas.microsoft.com/office/powerpoint/2010/main" val="32408074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6E212A-5B88-4347-A8A8-407DDA3D06A5}" type="datetimeFigureOut">
              <a:rPr lang="en-US" smtClean="0"/>
              <a:t>4/29/2015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66F0F8-7740-436C-BA4A-5C2C3EAF2F35}" type="slidenum">
              <a:rPr lang="en-US" smtClean="0"/>
              <a:t>‹#›</a:t>
            </a:fld>
            <a:endParaRPr lang="en-US"/>
          </a:p>
        </p:txBody>
      </p:sp>
    </p:spTree>
    <p:extLst>
      <p:ext uri="{BB962C8B-B14F-4D97-AF65-F5344CB8AC3E}">
        <p14:creationId xmlns:p14="http://schemas.microsoft.com/office/powerpoint/2010/main" val="382921549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6E212A-5B88-4347-A8A8-407DDA3D06A5}" type="datetimeFigureOut">
              <a:rPr lang="en-US" smtClean="0"/>
              <a:t>4/29/2015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66F0F8-7740-436C-BA4A-5C2C3EAF2F35}" type="slidenum">
              <a:rPr lang="en-US" smtClean="0"/>
              <a:t>‹#›</a:t>
            </a:fld>
            <a:endParaRPr lang="en-US"/>
          </a:p>
        </p:txBody>
      </p:sp>
    </p:spTree>
    <p:extLst>
      <p:ext uri="{BB962C8B-B14F-4D97-AF65-F5344CB8AC3E}">
        <p14:creationId xmlns:p14="http://schemas.microsoft.com/office/powerpoint/2010/main" val="3264725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6E212A-5B88-4347-A8A8-407DDA3D06A5}" type="datetimeFigureOut">
              <a:rPr lang="en-US" smtClean="0"/>
              <a:t>4/29/2015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66F0F8-7740-436C-BA4A-5C2C3EAF2F35}" type="slidenum">
              <a:rPr lang="en-US" smtClean="0"/>
              <a:t>‹#›</a:t>
            </a:fld>
            <a:endParaRPr lang="en-US"/>
          </a:p>
        </p:txBody>
      </p:sp>
    </p:spTree>
    <p:extLst>
      <p:ext uri="{BB962C8B-B14F-4D97-AF65-F5344CB8AC3E}">
        <p14:creationId xmlns:p14="http://schemas.microsoft.com/office/powerpoint/2010/main" val="9206034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6E212A-5B88-4347-A8A8-407DDA3D06A5}" type="datetimeFigureOut">
              <a:rPr lang="en-US" smtClean="0"/>
              <a:t>4/29/2015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66F0F8-7740-436C-BA4A-5C2C3EAF2F35}" type="slidenum">
              <a:rPr lang="en-US" smtClean="0"/>
              <a:t>‹#›</a:t>
            </a:fld>
            <a:endParaRPr lang="en-US"/>
          </a:p>
        </p:txBody>
      </p:sp>
    </p:spTree>
    <p:extLst>
      <p:ext uri="{BB962C8B-B14F-4D97-AF65-F5344CB8AC3E}">
        <p14:creationId xmlns:p14="http://schemas.microsoft.com/office/powerpoint/2010/main" val="4107601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6E212A-5B88-4347-A8A8-407DDA3D06A5}" type="datetimeFigureOut">
              <a:rPr lang="en-US" smtClean="0"/>
              <a:t>4/29/2015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66F0F8-7740-436C-BA4A-5C2C3EAF2F35}" type="slidenum">
              <a:rPr lang="en-US" smtClean="0"/>
              <a:t>‹#›</a:t>
            </a:fld>
            <a:endParaRPr lang="en-US"/>
          </a:p>
        </p:txBody>
      </p:sp>
    </p:spTree>
    <p:extLst>
      <p:ext uri="{BB962C8B-B14F-4D97-AF65-F5344CB8AC3E}">
        <p14:creationId xmlns:p14="http://schemas.microsoft.com/office/powerpoint/2010/main" val="175076400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6E212A-5B88-4347-A8A8-407DDA3D06A5}" type="datetimeFigureOut">
              <a:rPr lang="en-US" smtClean="0"/>
              <a:t>4/29/2015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66F0F8-7740-436C-BA4A-5C2C3EAF2F35}" type="slidenum">
              <a:rPr lang="en-US" smtClean="0"/>
              <a:t>‹#›</a:t>
            </a:fld>
            <a:endParaRPr lang="en-US"/>
          </a:p>
        </p:txBody>
      </p:sp>
    </p:spTree>
    <p:extLst>
      <p:ext uri="{BB962C8B-B14F-4D97-AF65-F5344CB8AC3E}">
        <p14:creationId xmlns:p14="http://schemas.microsoft.com/office/powerpoint/2010/main" val="374299012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6E212A-5B88-4347-A8A8-407DDA3D06A5}" type="datetimeFigureOut">
              <a:rPr lang="en-US" smtClean="0"/>
              <a:t>4/29/2015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66F0F8-7740-436C-BA4A-5C2C3EAF2F35}" type="slidenum">
              <a:rPr lang="en-US" smtClean="0"/>
              <a:t>‹#›</a:t>
            </a:fld>
            <a:endParaRPr lang="en-US"/>
          </a:p>
        </p:txBody>
      </p:sp>
    </p:spTree>
    <p:extLst>
      <p:ext uri="{BB962C8B-B14F-4D97-AF65-F5344CB8AC3E}">
        <p14:creationId xmlns:p14="http://schemas.microsoft.com/office/powerpoint/2010/main" val="3803548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6E212A-5B88-4347-A8A8-407DDA3D06A5}" type="datetimeFigureOut">
              <a:rPr lang="en-US" smtClean="0"/>
              <a:t>4/29/2015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66F0F8-7740-436C-BA4A-5C2C3EAF2F35}" type="slidenum">
              <a:rPr lang="en-US" smtClean="0"/>
              <a:t>‹#›</a:t>
            </a:fld>
            <a:endParaRPr lang="en-US"/>
          </a:p>
        </p:txBody>
      </p:sp>
    </p:spTree>
    <p:extLst>
      <p:ext uri="{BB962C8B-B14F-4D97-AF65-F5344CB8AC3E}">
        <p14:creationId xmlns:p14="http://schemas.microsoft.com/office/powerpoint/2010/main" val="1656013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6E212A-5B88-4347-A8A8-407DDA3D06A5}" type="datetimeFigureOut">
              <a:rPr lang="en-US" smtClean="0"/>
              <a:t>4/29/2015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66F0F8-7740-436C-BA4A-5C2C3EAF2F35}" type="slidenum">
              <a:rPr lang="en-US" smtClean="0"/>
              <a:t>‹#›</a:t>
            </a:fld>
            <a:endParaRPr lang="en-US"/>
          </a:p>
        </p:txBody>
      </p:sp>
    </p:spTree>
    <p:extLst>
      <p:ext uri="{BB962C8B-B14F-4D97-AF65-F5344CB8AC3E}">
        <p14:creationId xmlns:p14="http://schemas.microsoft.com/office/powerpoint/2010/main" val="2547785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5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Cold war</a:t>
            </a:r>
            <a:endParaRPr lang="en-US" dirty="0"/>
          </a:p>
        </p:txBody>
      </p:sp>
      <p:sp>
        <p:nvSpPr>
          <p:cNvPr id="3" name="Subtitle 2"/>
          <p:cNvSpPr>
            <a:spLocks noGrp="1"/>
          </p:cNvSpPr>
          <p:nvPr>
            <p:ph type="subTitle" idx="1"/>
          </p:nvPr>
        </p:nvSpPr>
        <p:spPr/>
        <p:txBody>
          <a:bodyPr/>
          <a:lstStyle/>
          <a:p>
            <a:r>
              <a:rPr lang="en-US" dirty="0" smtClean="0"/>
              <a:t>1945-1975</a:t>
            </a:r>
            <a:endParaRPr lang="en-US" dirty="0"/>
          </a:p>
        </p:txBody>
      </p:sp>
    </p:spTree>
    <p:extLst>
      <p:ext uri="{BB962C8B-B14F-4D97-AF65-F5344CB8AC3E}">
        <p14:creationId xmlns:p14="http://schemas.microsoft.com/office/powerpoint/2010/main" val="10404030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3276600" y="228600"/>
            <a:ext cx="7086600" cy="641350"/>
          </a:xfrm>
          <a:prstGeom prst="rect">
            <a:avLst/>
          </a:prstGeom>
          <a:noFill/>
          <a:ln w="9525">
            <a:noFill/>
            <a:miter lim="800000"/>
            <a:headEnd/>
            <a:tailEnd/>
          </a:ln>
          <a:effectLst/>
        </p:spPr>
        <p:txBody>
          <a:bodyPr anchor="ctr">
            <a:spAutoFit/>
          </a:bodyPr>
          <a:lstStyle/>
          <a:p>
            <a:pPr algn="ctr">
              <a:spcBef>
                <a:spcPct val="50000"/>
              </a:spcBef>
              <a:defRPr/>
            </a:pPr>
            <a:r>
              <a:rPr lang="en-US" sz="3600" b="1" dirty="0">
                <a:solidFill>
                  <a:srgbClr val="D40000"/>
                </a:solidFill>
                <a:effectLst>
                  <a:outerShdw blurRad="38100" dist="38100" dir="2700000" algn="tl">
                    <a:srgbClr val="C0C0C0"/>
                  </a:outerShdw>
                </a:effectLst>
              </a:rPr>
              <a:t>The Ideological Struggle</a:t>
            </a:r>
          </a:p>
        </p:txBody>
      </p:sp>
      <p:sp>
        <p:nvSpPr>
          <p:cNvPr id="3085" name="Text Box 13"/>
          <p:cNvSpPr txBox="1">
            <a:spLocks noChangeArrowheads="1"/>
          </p:cNvSpPr>
          <p:nvPr/>
        </p:nvSpPr>
        <p:spPr bwMode="auto">
          <a:xfrm>
            <a:off x="3429000" y="1066801"/>
            <a:ext cx="21336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iohazard Participants" pitchFamily="2" charset="0"/>
              </a:defRPr>
            </a:lvl1pPr>
            <a:lvl2pPr marL="742950" indent="-285750" eaLnBrk="0" hangingPunct="0">
              <a:defRPr>
                <a:solidFill>
                  <a:schemeClr val="tx1"/>
                </a:solidFill>
                <a:latin typeface="Biohazard Participants" pitchFamily="2" charset="0"/>
              </a:defRPr>
            </a:lvl2pPr>
            <a:lvl3pPr marL="1143000" indent="-228600" eaLnBrk="0" hangingPunct="0">
              <a:defRPr>
                <a:solidFill>
                  <a:schemeClr val="tx1"/>
                </a:solidFill>
                <a:latin typeface="Biohazard Participants" pitchFamily="2" charset="0"/>
              </a:defRPr>
            </a:lvl3pPr>
            <a:lvl4pPr marL="1600200" indent="-228600" eaLnBrk="0" hangingPunct="0">
              <a:defRPr>
                <a:solidFill>
                  <a:schemeClr val="tx1"/>
                </a:solidFill>
                <a:latin typeface="Biohazard Participants" pitchFamily="2" charset="0"/>
              </a:defRPr>
            </a:lvl4pPr>
            <a:lvl5pPr marL="2057400" indent="-228600" eaLnBrk="0" hangingPunct="0">
              <a:defRPr>
                <a:solidFill>
                  <a:schemeClr val="tx1"/>
                </a:solidFill>
                <a:latin typeface="Biohazard Participants" pitchFamily="2" charset="0"/>
              </a:defRPr>
            </a:lvl5pPr>
            <a:lvl6pPr marL="2514600" indent="-228600" eaLnBrk="0" fontAlgn="base" hangingPunct="0">
              <a:spcBef>
                <a:spcPct val="0"/>
              </a:spcBef>
              <a:spcAft>
                <a:spcPct val="0"/>
              </a:spcAft>
              <a:defRPr>
                <a:solidFill>
                  <a:schemeClr val="tx1"/>
                </a:solidFill>
                <a:latin typeface="Biohazard Participants" pitchFamily="2" charset="0"/>
              </a:defRPr>
            </a:lvl6pPr>
            <a:lvl7pPr marL="2971800" indent="-228600" eaLnBrk="0" fontAlgn="base" hangingPunct="0">
              <a:spcBef>
                <a:spcPct val="0"/>
              </a:spcBef>
              <a:spcAft>
                <a:spcPct val="0"/>
              </a:spcAft>
              <a:defRPr>
                <a:solidFill>
                  <a:schemeClr val="tx1"/>
                </a:solidFill>
                <a:latin typeface="Biohazard Participants" pitchFamily="2" charset="0"/>
              </a:defRPr>
            </a:lvl7pPr>
            <a:lvl8pPr marL="3429000" indent="-228600" eaLnBrk="0" fontAlgn="base" hangingPunct="0">
              <a:spcBef>
                <a:spcPct val="0"/>
              </a:spcBef>
              <a:spcAft>
                <a:spcPct val="0"/>
              </a:spcAft>
              <a:defRPr>
                <a:solidFill>
                  <a:schemeClr val="tx1"/>
                </a:solidFill>
                <a:latin typeface="Biohazard Participants" pitchFamily="2" charset="0"/>
              </a:defRPr>
            </a:lvl8pPr>
            <a:lvl9pPr marL="3886200" indent="-228600" eaLnBrk="0" fontAlgn="base" hangingPunct="0">
              <a:spcBef>
                <a:spcPct val="0"/>
              </a:spcBef>
              <a:spcAft>
                <a:spcPct val="0"/>
              </a:spcAft>
              <a:defRPr>
                <a:solidFill>
                  <a:schemeClr val="tx1"/>
                </a:solidFill>
                <a:latin typeface="Biohazard Participants" pitchFamily="2" charset="0"/>
              </a:defRPr>
            </a:lvl9pPr>
          </a:lstStyle>
          <a:p>
            <a:pPr algn="ctr" eaLnBrk="1" hangingPunct="1">
              <a:spcBef>
                <a:spcPct val="50000"/>
              </a:spcBef>
            </a:pPr>
            <a:r>
              <a:rPr lang="en-US" altLang="en-US" sz="2000" b="1" dirty="0">
                <a:solidFill>
                  <a:srgbClr val="FF0000"/>
                </a:solidFill>
                <a:latin typeface="Comic Sans MS" panose="030F0702030302020204" pitchFamily="66" charset="0"/>
              </a:rPr>
              <a:t>Soviet &amp; Eastern Bloc Nations</a:t>
            </a:r>
            <a:br>
              <a:rPr lang="en-US" altLang="en-US" sz="2000" b="1" dirty="0">
                <a:solidFill>
                  <a:srgbClr val="FF0000"/>
                </a:solidFill>
                <a:latin typeface="Comic Sans MS" panose="030F0702030302020204" pitchFamily="66" charset="0"/>
              </a:rPr>
            </a:br>
            <a:r>
              <a:rPr lang="en-US" altLang="en-US" sz="2000" b="1" dirty="0">
                <a:solidFill>
                  <a:srgbClr val="FF0000"/>
                </a:solidFill>
                <a:latin typeface="Comic Sans MS" panose="030F0702030302020204" pitchFamily="66" charset="0"/>
              </a:rPr>
              <a:t>[“Iron Curtain”]</a:t>
            </a:r>
          </a:p>
        </p:txBody>
      </p:sp>
      <p:sp>
        <p:nvSpPr>
          <p:cNvPr id="3086" name="Text Box 14"/>
          <p:cNvSpPr txBox="1">
            <a:spLocks noChangeArrowheads="1"/>
          </p:cNvSpPr>
          <p:nvPr/>
        </p:nvSpPr>
        <p:spPr bwMode="auto">
          <a:xfrm>
            <a:off x="8153400" y="1143001"/>
            <a:ext cx="2057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iohazard Participants" pitchFamily="2" charset="0"/>
              </a:defRPr>
            </a:lvl1pPr>
            <a:lvl2pPr marL="742950" indent="-285750" eaLnBrk="0" hangingPunct="0">
              <a:defRPr>
                <a:solidFill>
                  <a:schemeClr val="tx1"/>
                </a:solidFill>
                <a:latin typeface="Biohazard Participants" pitchFamily="2" charset="0"/>
              </a:defRPr>
            </a:lvl2pPr>
            <a:lvl3pPr marL="1143000" indent="-228600" eaLnBrk="0" hangingPunct="0">
              <a:defRPr>
                <a:solidFill>
                  <a:schemeClr val="tx1"/>
                </a:solidFill>
                <a:latin typeface="Biohazard Participants" pitchFamily="2" charset="0"/>
              </a:defRPr>
            </a:lvl3pPr>
            <a:lvl4pPr marL="1600200" indent="-228600" eaLnBrk="0" hangingPunct="0">
              <a:defRPr>
                <a:solidFill>
                  <a:schemeClr val="tx1"/>
                </a:solidFill>
                <a:latin typeface="Biohazard Participants" pitchFamily="2" charset="0"/>
              </a:defRPr>
            </a:lvl4pPr>
            <a:lvl5pPr marL="2057400" indent="-228600" eaLnBrk="0" hangingPunct="0">
              <a:defRPr>
                <a:solidFill>
                  <a:schemeClr val="tx1"/>
                </a:solidFill>
                <a:latin typeface="Biohazard Participants" pitchFamily="2" charset="0"/>
              </a:defRPr>
            </a:lvl5pPr>
            <a:lvl6pPr marL="2514600" indent="-228600" eaLnBrk="0" fontAlgn="base" hangingPunct="0">
              <a:spcBef>
                <a:spcPct val="0"/>
              </a:spcBef>
              <a:spcAft>
                <a:spcPct val="0"/>
              </a:spcAft>
              <a:defRPr>
                <a:solidFill>
                  <a:schemeClr val="tx1"/>
                </a:solidFill>
                <a:latin typeface="Biohazard Participants" pitchFamily="2" charset="0"/>
              </a:defRPr>
            </a:lvl6pPr>
            <a:lvl7pPr marL="2971800" indent="-228600" eaLnBrk="0" fontAlgn="base" hangingPunct="0">
              <a:spcBef>
                <a:spcPct val="0"/>
              </a:spcBef>
              <a:spcAft>
                <a:spcPct val="0"/>
              </a:spcAft>
              <a:defRPr>
                <a:solidFill>
                  <a:schemeClr val="tx1"/>
                </a:solidFill>
                <a:latin typeface="Biohazard Participants" pitchFamily="2" charset="0"/>
              </a:defRPr>
            </a:lvl7pPr>
            <a:lvl8pPr marL="3429000" indent="-228600" eaLnBrk="0" fontAlgn="base" hangingPunct="0">
              <a:spcBef>
                <a:spcPct val="0"/>
              </a:spcBef>
              <a:spcAft>
                <a:spcPct val="0"/>
              </a:spcAft>
              <a:defRPr>
                <a:solidFill>
                  <a:schemeClr val="tx1"/>
                </a:solidFill>
                <a:latin typeface="Biohazard Participants" pitchFamily="2" charset="0"/>
              </a:defRPr>
            </a:lvl8pPr>
            <a:lvl9pPr marL="3886200" indent="-228600" eaLnBrk="0" fontAlgn="base" hangingPunct="0">
              <a:spcBef>
                <a:spcPct val="0"/>
              </a:spcBef>
              <a:spcAft>
                <a:spcPct val="0"/>
              </a:spcAft>
              <a:defRPr>
                <a:solidFill>
                  <a:schemeClr val="tx1"/>
                </a:solidFill>
                <a:latin typeface="Biohazard Participants" pitchFamily="2" charset="0"/>
              </a:defRPr>
            </a:lvl9pPr>
          </a:lstStyle>
          <a:p>
            <a:pPr algn="ctr" eaLnBrk="1" hangingPunct="1">
              <a:spcBef>
                <a:spcPct val="50000"/>
              </a:spcBef>
            </a:pPr>
            <a:r>
              <a:rPr lang="en-US" altLang="en-US" sz="2000" b="1" dirty="0">
                <a:solidFill>
                  <a:schemeClr val="accent2"/>
                </a:solidFill>
                <a:latin typeface="Comic Sans MS" panose="030F0702030302020204" pitchFamily="66" charset="0"/>
              </a:rPr>
              <a:t>US &amp; the </a:t>
            </a:r>
            <a:br>
              <a:rPr lang="en-US" altLang="en-US" sz="2000" b="1" dirty="0">
                <a:solidFill>
                  <a:schemeClr val="accent2"/>
                </a:solidFill>
                <a:latin typeface="Comic Sans MS" panose="030F0702030302020204" pitchFamily="66" charset="0"/>
              </a:rPr>
            </a:br>
            <a:r>
              <a:rPr lang="en-US" altLang="en-US" sz="2000" b="1" dirty="0">
                <a:solidFill>
                  <a:schemeClr val="accent2"/>
                </a:solidFill>
                <a:latin typeface="Comic Sans MS" panose="030F0702030302020204" pitchFamily="66" charset="0"/>
              </a:rPr>
              <a:t>Western Democracies</a:t>
            </a:r>
          </a:p>
        </p:txBody>
      </p:sp>
      <p:sp>
        <p:nvSpPr>
          <p:cNvPr id="3087" name="AutoShape 15"/>
          <p:cNvSpPr>
            <a:spLocks noChangeArrowheads="1"/>
          </p:cNvSpPr>
          <p:nvPr/>
        </p:nvSpPr>
        <p:spPr bwMode="auto">
          <a:xfrm rot="4163949">
            <a:off x="6326982" y="1069182"/>
            <a:ext cx="985837" cy="1143000"/>
          </a:xfrm>
          <a:prstGeom prst="irregularSeal2">
            <a:avLst/>
          </a:prstGeom>
          <a:gradFill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2700000" scaled="1"/>
          </a:gradFill>
          <a:ln>
            <a:noFill/>
          </a:ln>
          <a:effectLst>
            <a:prstShdw prst="shdw17" dist="17961" dir="2700000">
              <a:srgbClr val="4E3400"/>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Biohazard Participants" pitchFamily="2" charset="0"/>
              </a:defRPr>
            </a:lvl1pPr>
            <a:lvl2pPr marL="742950" indent="-285750" eaLnBrk="0" hangingPunct="0">
              <a:defRPr>
                <a:solidFill>
                  <a:schemeClr val="tx1"/>
                </a:solidFill>
                <a:latin typeface="Biohazard Participants" pitchFamily="2" charset="0"/>
              </a:defRPr>
            </a:lvl2pPr>
            <a:lvl3pPr marL="1143000" indent="-228600" eaLnBrk="0" hangingPunct="0">
              <a:defRPr>
                <a:solidFill>
                  <a:schemeClr val="tx1"/>
                </a:solidFill>
                <a:latin typeface="Biohazard Participants" pitchFamily="2" charset="0"/>
              </a:defRPr>
            </a:lvl3pPr>
            <a:lvl4pPr marL="1600200" indent="-228600" eaLnBrk="0" hangingPunct="0">
              <a:defRPr>
                <a:solidFill>
                  <a:schemeClr val="tx1"/>
                </a:solidFill>
                <a:latin typeface="Biohazard Participants" pitchFamily="2" charset="0"/>
              </a:defRPr>
            </a:lvl4pPr>
            <a:lvl5pPr marL="2057400" indent="-228600" eaLnBrk="0" hangingPunct="0">
              <a:defRPr>
                <a:solidFill>
                  <a:schemeClr val="tx1"/>
                </a:solidFill>
                <a:latin typeface="Biohazard Participants" pitchFamily="2" charset="0"/>
              </a:defRPr>
            </a:lvl5pPr>
            <a:lvl6pPr marL="2514600" indent="-228600" eaLnBrk="0" fontAlgn="base" hangingPunct="0">
              <a:spcBef>
                <a:spcPct val="0"/>
              </a:spcBef>
              <a:spcAft>
                <a:spcPct val="0"/>
              </a:spcAft>
              <a:defRPr>
                <a:solidFill>
                  <a:schemeClr val="tx1"/>
                </a:solidFill>
                <a:latin typeface="Biohazard Participants" pitchFamily="2" charset="0"/>
              </a:defRPr>
            </a:lvl6pPr>
            <a:lvl7pPr marL="2971800" indent="-228600" eaLnBrk="0" fontAlgn="base" hangingPunct="0">
              <a:spcBef>
                <a:spcPct val="0"/>
              </a:spcBef>
              <a:spcAft>
                <a:spcPct val="0"/>
              </a:spcAft>
              <a:defRPr>
                <a:solidFill>
                  <a:schemeClr val="tx1"/>
                </a:solidFill>
                <a:latin typeface="Biohazard Participants" pitchFamily="2" charset="0"/>
              </a:defRPr>
            </a:lvl7pPr>
            <a:lvl8pPr marL="3429000" indent="-228600" eaLnBrk="0" fontAlgn="base" hangingPunct="0">
              <a:spcBef>
                <a:spcPct val="0"/>
              </a:spcBef>
              <a:spcAft>
                <a:spcPct val="0"/>
              </a:spcAft>
              <a:defRPr>
                <a:solidFill>
                  <a:schemeClr val="tx1"/>
                </a:solidFill>
                <a:latin typeface="Biohazard Participants" pitchFamily="2" charset="0"/>
              </a:defRPr>
            </a:lvl8pPr>
            <a:lvl9pPr marL="3886200" indent="-228600" eaLnBrk="0" fontAlgn="base" hangingPunct="0">
              <a:spcBef>
                <a:spcPct val="0"/>
              </a:spcBef>
              <a:spcAft>
                <a:spcPct val="0"/>
              </a:spcAft>
              <a:defRPr>
                <a:solidFill>
                  <a:schemeClr val="tx1"/>
                </a:solidFill>
                <a:latin typeface="Biohazard Participants" pitchFamily="2" charset="0"/>
              </a:defRPr>
            </a:lvl9pPr>
          </a:lstStyle>
          <a:p>
            <a:pPr eaLnBrk="1" hangingPunct="1"/>
            <a:endParaRPr lang="en-US" altLang="en-US"/>
          </a:p>
        </p:txBody>
      </p:sp>
      <p:sp>
        <p:nvSpPr>
          <p:cNvPr id="3088" name="Line 16"/>
          <p:cNvSpPr>
            <a:spLocks noChangeShapeType="1"/>
          </p:cNvSpPr>
          <p:nvPr/>
        </p:nvSpPr>
        <p:spPr bwMode="auto">
          <a:xfrm>
            <a:off x="5257800" y="1752600"/>
            <a:ext cx="914400" cy="0"/>
          </a:xfrm>
          <a:prstGeom prst="line">
            <a:avLst/>
          </a:prstGeom>
          <a:noFill/>
          <a:ln w="28575">
            <a:solidFill>
              <a:srgbClr val="D4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89" name="Line 17"/>
          <p:cNvSpPr>
            <a:spLocks noChangeShapeType="1"/>
          </p:cNvSpPr>
          <p:nvPr/>
        </p:nvSpPr>
        <p:spPr bwMode="auto">
          <a:xfrm flipH="1">
            <a:off x="7467600" y="1752600"/>
            <a:ext cx="914400" cy="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90" name="Text Box 18"/>
          <p:cNvSpPr txBox="1">
            <a:spLocks noChangeArrowheads="1"/>
          </p:cNvSpPr>
          <p:nvPr/>
        </p:nvSpPr>
        <p:spPr bwMode="auto">
          <a:xfrm>
            <a:off x="3352800" y="2514600"/>
            <a:ext cx="2895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iohazard Participants" pitchFamily="2" charset="0"/>
              </a:defRPr>
            </a:lvl1pPr>
            <a:lvl2pPr marL="742950" indent="-285750" eaLnBrk="0" hangingPunct="0">
              <a:defRPr>
                <a:solidFill>
                  <a:schemeClr val="tx1"/>
                </a:solidFill>
                <a:latin typeface="Biohazard Participants" pitchFamily="2" charset="0"/>
              </a:defRPr>
            </a:lvl2pPr>
            <a:lvl3pPr marL="1143000" indent="-228600" eaLnBrk="0" hangingPunct="0">
              <a:defRPr>
                <a:solidFill>
                  <a:schemeClr val="tx1"/>
                </a:solidFill>
                <a:latin typeface="Biohazard Participants" pitchFamily="2" charset="0"/>
              </a:defRPr>
            </a:lvl3pPr>
            <a:lvl4pPr marL="1600200" indent="-228600" eaLnBrk="0" hangingPunct="0">
              <a:defRPr>
                <a:solidFill>
                  <a:schemeClr val="tx1"/>
                </a:solidFill>
                <a:latin typeface="Biohazard Participants" pitchFamily="2" charset="0"/>
              </a:defRPr>
            </a:lvl4pPr>
            <a:lvl5pPr marL="2057400" indent="-228600" eaLnBrk="0" hangingPunct="0">
              <a:defRPr>
                <a:solidFill>
                  <a:schemeClr val="tx1"/>
                </a:solidFill>
                <a:latin typeface="Biohazard Participants" pitchFamily="2" charset="0"/>
              </a:defRPr>
            </a:lvl5pPr>
            <a:lvl6pPr marL="2514600" indent="-228600" eaLnBrk="0" fontAlgn="base" hangingPunct="0">
              <a:spcBef>
                <a:spcPct val="0"/>
              </a:spcBef>
              <a:spcAft>
                <a:spcPct val="0"/>
              </a:spcAft>
              <a:defRPr>
                <a:solidFill>
                  <a:schemeClr val="tx1"/>
                </a:solidFill>
                <a:latin typeface="Biohazard Participants" pitchFamily="2" charset="0"/>
              </a:defRPr>
            </a:lvl6pPr>
            <a:lvl7pPr marL="2971800" indent="-228600" eaLnBrk="0" fontAlgn="base" hangingPunct="0">
              <a:spcBef>
                <a:spcPct val="0"/>
              </a:spcBef>
              <a:spcAft>
                <a:spcPct val="0"/>
              </a:spcAft>
              <a:defRPr>
                <a:solidFill>
                  <a:schemeClr val="tx1"/>
                </a:solidFill>
                <a:latin typeface="Biohazard Participants" pitchFamily="2" charset="0"/>
              </a:defRPr>
            </a:lvl7pPr>
            <a:lvl8pPr marL="3429000" indent="-228600" eaLnBrk="0" fontAlgn="base" hangingPunct="0">
              <a:spcBef>
                <a:spcPct val="0"/>
              </a:spcBef>
              <a:spcAft>
                <a:spcPct val="0"/>
              </a:spcAft>
              <a:defRPr>
                <a:solidFill>
                  <a:schemeClr val="tx1"/>
                </a:solidFill>
                <a:latin typeface="Biohazard Participants" pitchFamily="2" charset="0"/>
              </a:defRPr>
            </a:lvl8pPr>
            <a:lvl9pPr marL="3886200" indent="-228600" eaLnBrk="0" fontAlgn="base" hangingPunct="0">
              <a:spcBef>
                <a:spcPct val="0"/>
              </a:spcBef>
              <a:spcAft>
                <a:spcPct val="0"/>
              </a:spcAft>
              <a:defRPr>
                <a:solidFill>
                  <a:schemeClr val="tx1"/>
                </a:solidFill>
                <a:latin typeface="Biohazard Participants" pitchFamily="2" charset="0"/>
              </a:defRPr>
            </a:lvl9pPr>
          </a:lstStyle>
          <a:p>
            <a:pPr eaLnBrk="1" hangingPunct="1">
              <a:spcBef>
                <a:spcPct val="50000"/>
              </a:spcBef>
            </a:pPr>
            <a:r>
              <a:rPr lang="en-US" altLang="en-US" b="1" i="1">
                <a:solidFill>
                  <a:schemeClr val="tx2"/>
                </a:solidFill>
                <a:latin typeface="Comic Sans MS" panose="030F0702030302020204" pitchFamily="66" charset="0"/>
              </a:rPr>
              <a:t>GOAL</a:t>
            </a:r>
            <a:r>
              <a:rPr lang="en-US" altLang="en-US" b="1">
                <a:solidFill>
                  <a:schemeClr val="bg1"/>
                </a:solidFill>
                <a:latin typeface="Comic Sans MS" panose="030F0702030302020204" pitchFamily="66" charset="0"/>
              </a:rPr>
              <a:t> </a:t>
            </a:r>
            <a:r>
              <a:rPr lang="en-US" altLang="en-US" b="1">
                <a:solidFill>
                  <a:schemeClr val="tx2"/>
                </a:solidFill>
                <a:latin typeface="Comic Sans MS" panose="030F0702030302020204" pitchFamily="66" charset="0"/>
                <a:sym typeface="Wingdings" panose="05000000000000000000" pitchFamily="2" charset="2"/>
              </a:rPr>
              <a:t> spread world-wide Communism</a:t>
            </a:r>
            <a:endParaRPr lang="en-US" altLang="en-US" b="1">
              <a:solidFill>
                <a:schemeClr val="tx2"/>
              </a:solidFill>
              <a:latin typeface="Comic Sans MS" panose="030F0702030302020204" pitchFamily="66" charset="0"/>
            </a:endParaRPr>
          </a:p>
        </p:txBody>
      </p:sp>
      <p:sp>
        <p:nvSpPr>
          <p:cNvPr id="3092" name="Text Box 20"/>
          <p:cNvSpPr txBox="1">
            <a:spLocks noChangeArrowheads="1"/>
          </p:cNvSpPr>
          <p:nvPr/>
        </p:nvSpPr>
        <p:spPr bwMode="auto">
          <a:xfrm>
            <a:off x="7620000" y="2514601"/>
            <a:ext cx="28956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iohazard Participants" pitchFamily="2" charset="0"/>
              </a:defRPr>
            </a:lvl1pPr>
            <a:lvl2pPr marL="742950" indent="-285750" eaLnBrk="0" hangingPunct="0">
              <a:defRPr>
                <a:solidFill>
                  <a:schemeClr val="tx1"/>
                </a:solidFill>
                <a:latin typeface="Biohazard Participants" pitchFamily="2" charset="0"/>
              </a:defRPr>
            </a:lvl2pPr>
            <a:lvl3pPr marL="1143000" indent="-228600" eaLnBrk="0" hangingPunct="0">
              <a:defRPr>
                <a:solidFill>
                  <a:schemeClr val="tx1"/>
                </a:solidFill>
                <a:latin typeface="Biohazard Participants" pitchFamily="2" charset="0"/>
              </a:defRPr>
            </a:lvl3pPr>
            <a:lvl4pPr marL="1600200" indent="-228600" eaLnBrk="0" hangingPunct="0">
              <a:defRPr>
                <a:solidFill>
                  <a:schemeClr val="tx1"/>
                </a:solidFill>
                <a:latin typeface="Biohazard Participants" pitchFamily="2" charset="0"/>
              </a:defRPr>
            </a:lvl4pPr>
            <a:lvl5pPr marL="2057400" indent="-228600" eaLnBrk="0" hangingPunct="0">
              <a:defRPr>
                <a:solidFill>
                  <a:schemeClr val="tx1"/>
                </a:solidFill>
                <a:latin typeface="Biohazard Participants" pitchFamily="2" charset="0"/>
              </a:defRPr>
            </a:lvl5pPr>
            <a:lvl6pPr marL="2514600" indent="-228600" eaLnBrk="0" fontAlgn="base" hangingPunct="0">
              <a:spcBef>
                <a:spcPct val="0"/>
              </a:spcBef>
              <a:spcAft>
                <a:spcPct val="0"/>
              </a:spcAft>
              <a:defRPr>
                <a:solidFill>
                  <a:schemeClr val="tx1"/>
                </a:solidFill>
                <a:latin typeface="Biohazard Participants" pitchFamily="2" charset="0"/>
              </a:defRPr>
            </a:lvl6pPr>
            <a:lvl7pPr marL="2971800" indent="-228600" eaLnBrk="0" fontAlgn="base" hangingPunct="0">
              <a:spcBef>
                <a:spcPct val="0"/>
              </a:spcBef>
              <a:spcAft>
                <a:spcPct val="0"/>
              </a:spcAft>
              <a:defRPr>
                <a:solidFill>
                  <a:schemeClr val="tx1"/>
                </a:solidFill>
                <a:latin typeface="Biohazard Participants" pitchFamily="2" charset="0"/>
              </a:defRPr>
            </a:lvl7pPr>
            <a:lvl8pPr marL="3429000" indent="-228600" eaLnBrk="0" fontAlgn="base" hangingPunct="0">
              <a:spcBef>
                <a:spcPct val="0"/>
              </a:spcBef>
              <a:spcAft>
                <a:spcPct val="0"/>
              </a:spcAft>
              <a:defRPr>
                <a:solidFill>
                  <a:schemeClr val="tx1"/>
                </a:solidFill>
                <a:latin typeface="Biohazard Participants" pitchFamily="2" charset="0"/>
              </a:defRPr>
            </a:lvl8pPr>
            <a:lvl9pPr marL="3886200" indent="-228600" eaLnBrk="0" fontAlgn="base" hangingPunct="0">
              <a:spcBef>
                <a:spcPct val="0"/>
              </a:spcBef>
              <a:spcAft>
                <a:spcPct val="0"/>
              </a:spcAft>
              <a:defRPr>
                <a:solidFill>
                  <a:schemeClr val="tx1"/>
                </a:solidFill>
                <a:latin typeface="Biohazard Participants" pitchFamily="2" charset="0"/>
              </a:defRPr>
            </a:lvl9pPr>
          </a:lstStyle>
          <a:p>
            <a:pPr eaLnBrk="1" hangingPunct="1">
              <a:spcBef>
                <a:spcPct val="50000"/>
              </a:spcBef>
            </a:pPr>
            <a:r>
              <a:rPr lang="en-US" altLang="en-US" b="1" i="1" dirty="0">
                <a:solidFill>
                  <a:schemeClr val="tx2"/>
                </a:solidFill>
                <a:latin typeface="Comic Sans MS" panose="030F0702030302020204" pitchFamily="66" charset="0"/>
              </a:rPr>
              <a:t>GOAL</a:t>
            </a:r>
            <a:r>
              <a:rPr lang="en-US" altLang="en-US" b="1" dirty="0">
                <a:solidFill>
                  <a:schemeClr val="tx2"/>
                </a:solidFill>
                <a:latin typeface="Comic Sans MS" panose="030F0702030302020204" pitchFamily="66" charset="0"/>
              </a:rPr>
              <a:t> </a:t>
            </a:r>
            <a:r>
              <a:rPr lang="en-US" altLang="en-US" b="1" dirty="0">
                <a:solidFill>
                  <a:schemeClr val="tx2"/>
                </a:solidFill>
                <a:latin typeface="Comic Sans MS" panose="030F0702030302020204" pitchFamily="66" charset="0"/>
                <a:sym typeface="Wingdings" panose="05000000000000000000" pitchFamily="2" charset="2"/>
              </a:rPr>
              <a:t> </a:t>
            </a:r>
            <a:r>
              <a:rPr lang="en-US" altLang="en-US" b="1" dirty="0">
                <a:solidFill>
                  <a:srgbClr val="FF0000"/>
                </a:solidFill>
                <a:latin typeface="Comic Sans MS" panose="030F0702030302020204" pitchFamily="66" charset="0"/>
                <a:sym typeface="Wingdings" panose="05000000000000000000" pitchFamily="2" charset="2"/>
              </a:rPr>
              <a:t>“Containment”</a:t>
            </a:r>
            <a:r>
              <a:rPr lang="en-US" altLang="en-US" b="1" dirty="0">
                <a:solidFill>
                  <a:schemeClr val="tx2"/>
                </a:solidFill>
                <a:latin typeface="Comic Sans MS" panose="030F0702030302020204" pitchFamily="66" charset="0"/>
                <a:sym typeface="Wingdings" panose="05000000000000000000" pitchFamily="2" charset="2"/>
              </a:rPr>
              <a:t> of Communism &amp; the eventual collapse of the Communist world.</a:t>
            </a:r>
            <a:br>
              <a:rPr lang="en-US" altLang="en-US" b="1" dirty="0">
                <a:solidFill>
                  <a:schemeClr val="tx2"/>
                </a:solidFill>
                <a:latin typeface="Comic Sans MS" panose="030F0702030302020204" pitchFamily="66" charset="0"/>
                <a:sym typeface="Wingdings" panose="05000000000000000000" pitchFamily="2" charset="2"/>
              </a:rPr>
            </a:br>
            <a:r>
              <a:rPr lang="en-US" altLang="en-US" b="1" dirty="0">
                <a:solidFill>
                  <a:srgbClr val="FF0000"/>
                </a:solidFill>
                <a:latin typeface="Comic Sans MS" panose="030F0702030302020204" pitchFamily="66" charset="0"/>
                <a:sym typeface="Wingdings" panose="05000000000000000000" pitchFamily="2" charset="2"/>
              </a:rPr>
              <a:t>[George Kennan]</a:t>
            </a:r>
            <a:endParaRPr lang="en-US" altLang="en-US" b="1" dirty="0">
              <a:solidFill>
                <a:srgbClr val="FF0000"/>
              </a:solidFill>
              <a:latin typeface="Comic Sans MS" panose="030F0702030302020204" pitchFamily="66" charset="0"/>
            </a:endParaRPr>
          </a:p>
        </p:txBody>
      </p:sp>
      <p:sp>
        <p:nvSpPr>
          <p:cNvPr id="3093" name="Text Box 21"/>
          <p:cNvSpPr txBox="1">
            <a:spLocks noChangeArrowheads="1"/>
          </p:cNvSpPr>
          <p:nvPr/>
        </p:nvSpPr>
        <p:spPr bwMode="auto">
          <a:xfrm>
            <a:off x="2705100" y="3717925"/>
            <a:ext cx="69342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Biohazard Participants" pitchFamily="2" charset="0"/>
              </a:defRPr>
            </a:lvl1pPr>
            <a:lvl2pPr marL="742950" indent="-285750" eaLnBrk="0" hangingPunct="0">
              <a:defRPr>
                <a:solidFill>
                  <a:schemeClr val="tx1"/>
                </a:solidFill>
                <a:latin typeface="Biohazard Participants" pitchFamily="2" charset="0"/>
              </a:defRPr>
            </a:lvl2pPr>
            <a:lvl3pPr marL="1143000" indent="-228600" eaLnBrk="0" hangingPunct="0">
              <a:defRPr>
                <a:solidFill>
                  <a:schemeClr val="tx1"/>
                </a:solidFill>
                <a:latin typeface="Biohazard Participants" pitchFamily="2" charset="0"/>
              </a:defRPr>
            </a:lvl3pPr>
            <a:lvl4pPr marL="1600200" indent="-228600" eaLnBrk="0" hangingPunct="0">
              <a:defRPr>
                <a:solidFill>
                  <a:schemeClr val="tx1"/>
                </a:solidFill>
                <a:latin typeface="Biohazard Participants" pitchFamily="2" charset="0"/>
              </a:defRPr>
            </a:lvl4pPr>
            <a:lvl5pPr marL="2057400" indent="-228600" eaLnBrk="0" hangingPunct="0">
              <a:defRPr>
                <a:solidFill>
                  <a:schemeClr val="tx1"/>
                </a:solidFill>
                <a:latin typeface="Biohazard Participants" pitchFamily="2" charset="0"/>
              </a:defRPr>
            </a:lvl5pPr>
            <a:lvl6pPr marL="2514600" indent="-228600" eaLnBrk="0" fontAlgn="base" hangingPunct="0">
              <a:spcBef>
                <a:spcPct val="0"/>
              </a:spcBef>
              <a:spcAft>
                <a:spcPct val="0"/>
              </a:spcAft>
              <a:defRPr>
                <a:solidFill>
                  <a:schemeClr val="tx1"/>
                </a:solidFill>
                <a:latin typeface="Biohazard Participants" pitchFamily="2" charset="0"/>
              </a:defRPr>
            </a:lvl6pPr>
            <a:lvl7pPr marL="2971800" indent="-228600" eaLnBrk="0" fontAlgn="base" hangingPunct="0">
              <a:spcBef>
                <a:spcPct val="0"/>
              </a:spcBef>
              <a:spcAft>
                <a:spcPct val="0"/>
              </a:spcAft>
              <a:defRPr>
                <a:solidFill>
                  <a:schemeClr val="tx1"/>
                </a:solidFill>
                <a:latin typeface="Biohazard Participants" pitchFamily="2" charset="0"/>
              </a:defRPr>
            </a:lvl7pPr>
            <a:lvl8pPr marL="3429000" indent="-228600" eaLnBrk="0" fontAlgn="base" hangingPunct="0">
              <a:spcBef>
                <a:spcPct val="0"/>
              </a:spcBef>
              <a:spcAft>
                <a:spcPct val="0"/>
              </a:spcAft>
              <a:defRPr>
                <a:solidFill>
                  <a:schemeClr val="tx1"/>
                </a:solidFill>
                <a:latin typeface="Biohazard Participants" pitchFamily="2" charset="0"/>
              </a:defRPr>
            </a:lvl8pPr>
            <a:lvl9pPr marL="3886200" indent="-228600" eaLnBrk="0" fontAlgn="base" hangingPunct="0">
              <a:spcBef>
                <a:spcPct val="0"/>
              </a:spcBef>
              <a:spcAft>
                <a:spcPct val="0"/>
              </a:spcAft>
              <a:defRPr>
                <a:solidFill>
                  <a:schemeClr val="tx1"/>
                </a:solidFill>
                <a:latin typeface="Biohazard Participants" pitchFamily="2" charset="0"/>
              </a:defRPr>
            </a:lvl9pPr>
          </a:lstStyle>
          <a:p>
            <a:pPr eaLnBrk="1" hangingPunct="1">
              <a:spcBef>
                <a:spcPct val="50000"/>
              </a:spcBef>
            </a:pPr>
            <a:r>
              <a:rPr lang="en-US" altLang="en-US" sz="2000" b="1" u="sng" dirty="0">
                <a:solidFill>
                  <a:schemeClr val="tx2"/>
                </a:solidFill>
                <a:latin typeface="Comic Sans MS" panose="030F0702030302020204" pitchFamily="66" charset="0"/>
              </a:rPr>
              <a:t>METHODOLOGIES:</a:t>
            </a:r>
          </a:p>
          <a:p>
            <a:pPr eaLnBrk="1" hangingPunct="1">
              <a:spcBef>
                <a:spcPct val="50000"/>
              </a:spcBef>
              <a:buClr>
                <a:srgbClr val="008000"/>
              </a:buClr>
              <a:buFont typeface="Wingdings" panose="05000000000000000000" pitchFamily="2" charset="2"/>
              <a:buChar char="«"/>
            </a:pPr>
            <a:r>
              <a:rPr lang="en-US" altLang="en-US" sz="2000" b="1" dirty="0">
                <a:solidFill>
                  <a:schemeClr val="tx2"/>
                </a:solidFill>
                <a:latin typeface="Comic Sans MS" panose="030F0702030302020204" pitchFamily="66" charset="0"/>
              </a:rPr>
              <a:t>Espionage [KGB vs. CIA]</a:t>
            </a:r>
          </a:p>
          <a:p>
            <a:pPr eaLnBrk="1" hangingPunct="1">
              <a:spcBef>
                <a:spcPct val="50000"/>
              </a:spcBef>
              <a:buClr>
                <a:srgbClr val="008000"/>
              </a:buClr>
              <a:buFont typeface="Wingdings" panose="05000000000000000000" pitchFamily="2" charset="2"/>
              <a:buChar char="«"/>
            </a:pPr>
            <a:r>
              <a:rPr lang="en-US" altLang="en-US" sz="2000" b="1" dirty="0">
                <a:solidFill>
                  <a:schemeClr val="tx2"/>
                </a:solidFill>
                <a:latin typeface="Comic Sans MS" panose="030F0702030302020204" pitchFamily="66" charset="0"/>
              </a:rPr>
              <a:t>Arms Race [nuclear escalation]</a:t>
            </a:r>
          </a:p>
          <a:p>
            <a:pPr eaLnBrk="1" hangingPunct="1">
              <a:spcBef>
                <a:spcPct val="50000"/>
              </a:spcBef>
              <a:buClr>
                <a:srgbClr val="008000"/>
              </a:buClr>
              <a:buFont typeface="Wingdings" panose="05000000000000000000" pitchFamily="2" charset="2"/>
              <a:buChar char="«"/>
            </a:pPr>
            <a:r>
              <a:rPr lang="en-US" altLang="en-US" sz="2000" b="1" dirty="0">
                <a:solidFill>
                  <a:schemeClr val="tx2"/>
                </a:solidFill>
                <a:latin typeface="Comic Sans MS" panose="030F0702030302020204" pitchFamily="66" charset="0"/>
              </a:rPr>
              <a:t>Ideological Competition for the minds and hearts of Third World peoples [Communist govt. &amp; command economy vs. democratic govt. &amp; capitalist economy] </a:t>
            </a:r>
            <a:r>
              <a:rPr lang="en-US" altLang="en-US" sz="2000" b="1" dirty="0">
                <a:solidFill>
                  <a:schemeClr val="tx2"/>
                </a:solidFill>
                <a:latin typeface="Comic Sans MS" panose="030F0702030302020204" pitchFamily="66" charset="0"/>
                <a:sym typeface="Wingdings" panose="05000000000000000000" pitchFamily="2" charset="2"/>
              </a:rPr>
              <a:t> “proxy wars”</a:t>
            </a:r>
            <a:endParaRPr lang="en-US" altLang="en-US" sz="2000" b="1" dirty="0">
              <a:solidFill>
                <a:schemeClr val="tx2"/>
              </a:solidFill>
              <a:latin typeface="Comic Sans MS" panose="030F0702030302020204" pitchFamily="66" charset="0"/>
            </a:endParaRPr>
          </a:p>
          <a:p>
            <a:pPr eaLnBrk="1" hangingPunct="1">
              <a:spcBef>
                <a:spcPct val="50000"/>
              </a:spcBef>
              <a:buClr>
                <a:srgbClr val="008000"/>
              </a:buClr>
              <a:buFont typeface="Wingdings" panose="05000000000000000000" pitchFamily="2" charset="2"/>
              <a:buChar char="«"/>
            </a:pPr>
            <a:r>
              <a:rPr lang="en-US" altLang="en-US" sz="2000" b="1" dirty="0">
                <a:solidFill>
                  <a:schemeClr val="tx2"/>
                </a:solidFill>
                <a:latin typeface="Comic Sans MS" panose="030F0702030302020204" pitchFamily="66" charset="0"/>
              </a:rPr>
              <a:t>Bi-Polarization of Europe [</a:t>
            </a:r>
            <a:r>
              <a:rPr lang="en-US" altLang="en-US" sz="2000" b="1" dirty="0">
                <a:solidFill>
                  <a:srgbClr val="FF0000"/>
                </a:solidFill>
                <a:latin typeface="Comic Sans MS" panose="030F0702030302020204" pitchFamily="66" charset="0"/>
              </a:rPr>
              <a:t>NATO</a:t>
            </a:r>
            <a:r>
              <a:rPr lang="en-US" altLang="en-US" sz="2000" b="1" dirty="0">
                <a:solidFill>
                  <a:schemeClr val="tx2"/>
                </a:solidFill>
                <a:latin typeface="Comic Sans MS" panose="030F0702030302020204" pitchFamily="66" charset="0"/>
              </a:rPr>
              <a:t> vs. </a:t>
            </a:r>
            <a:r>
              <a:rPr lang="en-US" altLang="en-US" sz="2000" b="1" dirty="0">
                <a:solidFill>
                  <a:srgbClr val="FF0000"/>
                </a:solidFill>
                <a:latin typeface="Comic Sans MS" panose="030F0702030302020204" pitchFamily="66" charset="0"/>
              </a:rPr>
              <a:t>Warsaw Pact</a:t>
            </a:r>
            <a:r>
              <a:rPr lang="en-US" altLang="en-US" sz="2000" b="1" dirty="0">
                <a:solidFill>
                  <a:schemeClr val="tx2"/>
                </a:solidFill>
                <a:latin typeface="Comic Sans MS" panose="030F0702030302020204" pitchFamily="66" charset="0"/>
              </a:rPr>
              <a:t>]</a:t>
            </a:r>
          </a:p>
        </p:txBody>
      </p:sp>
    </p:spTree>
    <p:extLst>
      <p:ext uri="{BB962C8B-B14F-4D97-AF65-F5344CB8AC3E}">
        <p14:creationId xmlns:p14="http://schemas.microsoft.com/office/powerpoint/2010/main" val="3829819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85"/>
                                        </p:tgtEl>
                                        <p:attrNameLst>
                                          <p:attrName>style.visibility</p:attrName>
                                        </p:attrNameLst>
                                      </p:cBhvr>
                                      <p:to>
                                        <p:strVal val="visible"/>
                                      </p:to>
                                    </p:set>
                                    <p:animEffect transition="in" filter="wipe(left)">
                                      <p:cBhvr>
                                        <p:cTn id="7" dur="500"/>
                                        <p:tgtEl>
                                          <p:spTgt spid="308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088"/>
                                        </p:tgtEl>
                                        <p:attrNameLst>
                                          <p:attrName>style.visibility</p:attrName>
                                        </p:attrNameLst>
                                      </p:cBhvr>
                                      <p:to>
                                        <p:strVal val="visible"/>
                                      </p:to>
                                    </p:set>
                                    <p:animEffect transition="in" filter="wipe(down)">
                                      <p:cBhvr>
                                        <p:cTn id="10" dur="500"/>
                                        <p:tgtEl>
                                          <p:spTgt spid="3088"/>
                                        </p:tgtEl>
                                      </p:cBhvr>
                                    </p:animEffec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3090"/>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51" presetClass="entr" presetSubtype="0" fill="hold" grpId="0" nodeType="clickEffect">
                                  <p:stCondLst>
                                    <p:cond delay="0"/>
                                  </p:stCondLst>
                                  <p:childTnLst>
                                    <p:set>
                                      <p:cBhvr>
                                        <p:cTn id="17" dur="1" fill="hold">
                                          <p:stCondLst>
                                            <p:cond delay="0"/>
                                          </p:stCondLst>
                                        </p:cTn>
                                        <p:tgtEl>
                                          <p:spTgt spid="3087"/>
                                        </p:tgtEl>
                                        <p:attrNameLst>
                                          <p:attrName>style.visibility</p:attrName>
                                        </p:attrNameLst>
                                      </p:cBhvr>
                                      <p:to>
                                        <p:strVal val="visible"/>
                                      </p:to>
                                    </p:set>
                                    <p:animEffect transition="in" filter="fade">
                                      <p:cBhvr>
                                        <p:cTn id="18" dur="385" decel="100000"/>
                                        <p:tgtEl>
                                          <p:spTgt spid="3087"/>
                                        </p:tgtEl>
                                      </p:cBhvr>
                                    </p:animEffect>
                                    <p:animScale>
                                      <p:cBhvr>
                                        <p:cTn id="19" dur="385" decel="100000"/>
                                        <p:tgtEl>
                                          <p:spTgt spid="3087"/>
                                        </p:tgtEl>
                                      </p:cBhvr>
                                      <p:from x="10000" y="10000"/>
                                      <p:to x="200000" y="450000"/>
                                    </p:animScale>
                                    <p:animScale>
                                      <p:cBhvr>
                                        <p:cTn id="20" dur="615" accel="100000" fill="hold">
                                          <p:stCondLst>
                                            <p:cond delay="385"/>
                                          </p:stCondLst>
                                        </p:cTn>
                                        <p:tgtEl>
                                          <p:spTgt spid="3087"/>
                                        </p:tgtEl>
                                      </p:cBhvr>
                                      <p:from x="200000" y="450000"/>
                                      <p:to x="100000" y="100000"/>
                                    </p:animScale>
                                    <p:set>
                                      <p:cBhvr>
                                        <p:cTn id="21" dur="385" fill="hold"/>
                                        <p:tgtEl>
                                          <p:spTgt spid="3087"/>
                                        </p:tgtEl>
                                        <p:attrNameLst>
                                          <p:attrName>ppt_x</p:attrName>
                                        </p:attrNameLst>
                                      </p:cBhvr>
                                      <p:to>
                                        <p:strVal val="(0.5)"/>
                                      </p:to>
                                    </p:set>
                                    <p:anim from="(0.5)" to="(#ppt_x)" calcmode="lin" valueType="num">
                                      <p:cBhvr>
                                        <p:cTn id="22" dur="615" accel="100000" fill="hold">
                                          <p:stCondLst>
                                            <p:cond delay="385"/>
                                          </p:stCondLst>
                                        </p:cTn>
                                        <p:tgtEl>
                                          <p:spTgt spid="3087"/>
                                        </p:tgtEl>
                                        <p:attrNameLst>
                                          <p:attrName>ppt_x</p:attrName>
                                        </p:attrNameLst>
                                      </p:cBhvr>
                                    </p:anim>
                                    <p:set>
                                      <p:cBhvr>
                                        <p:cTn id="23" dur="385" fill="hold"/>
                                        <p:tgtEl>
                                          <p:spTgt spid="3087"/>
                                        </p:tgtEl>
                                        <p:attrNameLst>
                                          <p:attrName>ppt_y</p:attrName>
                                        </p:attrNameLst>
                                      </p:cBhvr>
                                      <p:to>
                                        <p:strVal val="(#ppt_y+0.4)"/>
                                      </p:to>
                                    </p:set>
                                    <p:anim from="(#ppt_y+0.4)" to="(#ppt_y)" calcmode="lin" valueType="num">
                                      <p:cBhvr>
                                        <p:cTn id="24" dur="615" accel="100000" fill="hold">
                                          <p:stCondLst>
                                            <p:cond delay="385"/>
                                          </p:stCondLst>
                                        </p:cTn>
                                        <p:tgtEl>
                                          <p:spTgt spid="3087"/>
                                        </p:tgtEl>
                                        <p:attrNameLst>
                                          <p:attrName>ppt_y</p:attrName>
                                        </p:attrNameLst>
                                      </p:cBhvr>
                                    </p:anim>
                                  </p:childTnLst>
                                  <p:subTnLst>
                                    <p:audio>
                                      <p:cMediaNode>
                                        <p:cTn display="0" masterRel="sameClick">
                                          <p:stCondLst>
                                            <p:cond evt="begin" delay="0">
                                              <p:tn val="16"/>
                                            </p:cond>
                                          </p:stCondLst>
                                          <p:endCondLst>
                                            <p:cond evt="onStopAudio" delay="0">
                                              <p:tgtEl>
                                                <p:sldTgt/>
                                              </p:tgtEl>
                                            </p:cond>
                                          </p:endCondLst>
                                        </p:cTn>
                                        <p:tgtEl>
                                          <p:sndTgt r:embed="rId2" name="bomb.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3089"/>
                                        </p:tgtEl>
                                        <p:attrNameLst>
                                          <p:attrName>style.visibility</p:attrName>
                                        </p:attrNameLst>
                                      </p:cBhvr>
                                      <p:to>
                                        <p:strVal val="visible"/>
                                      </p:to>
                                    </p:set>
                                    <p:animEffect transition="in" filter="wipe(right)">
                                      <p:cBhvr>
                                        <p:cTn id="29" dur="500"/>
                                        <p:tgtEl>
                                          <p:spTgt spid="3089"/>
                                        </p:tgtEl>
                                      </p:cBhvr>
                                    </p:animEffect>
                                  </p:childTnLst>
                                </p:cTn>
                              </p:par>
                            </p:childTnLst>
                          </p:cTn>
                        </p:par>
                        <p:par>
                          <p:cTn id="30" fill="hold" nodeType="afterGroup">
                            <p:stCondLst>
                              <p:cond delay="500"/>
                            </p:stCondLst>
                            <p:childTnLst>
                              <p:par>
                                <p:cTn id="31" presetID="22" presetClass="entr" presetSubtype="2" fill="hold" grpId="0" nodeType="afterEffect">
                                  <p:stCondLst>
                                    <p:cond delay="0"/>
                                  </p:stCondLst>
                                  <p:childTnLst>
                                    <p:set>
                                      <p:cBhvr>
                                        <p:cTn id="32" dur="1" fill="hold">
                                          <p:stCondLst>
                                            <p:cond delay="0"/>
                                          </p:stCondLst>
                                        </p:cTn>
                                        <p:tgtEl>
                                          <p:spTgt spid="3086"/>
                                        </p:tgtEl>
                                        <p:attrNameLst>
                                          <p:attrName>style.visibility</p:attrName>
                                        </p:attrNameLst>
                                      </p:cBhvr>
                                      <p:to>
                                        <p:strVal val="visible"/>
                                      </p:to>
                                    </p:set>
                                    <p:animEffect transition="in" filter="wipe(right)">
                                      <p:cBhvr>
                                        <p:cTn id="33" dur="500"/>
                                        <p:tgtEl>
                                          <p:spTgt spid="3086"/>
                                        </p:tgtEl>
                                      </p:cBhvr>
                                    </p:animEffect>
                                  </p:childTnLst>
                                </p:cTn>
                              </p:par>
                            </p:childTnLst>
                          </p:cTn>
                        </p:par>
                        <p:par>
                          <p:cTn id="34" fill="hold" nodeType="afterGroup">
                            <p:stCondLst>
                              <p:cond delay="1000"/>
                            </p:stCondLst>
                            <p:childTnLst>
                              <p:par>
                                <p:cTn id="35" presetID="1" presetClass="entr" presetSubtype="0" fill="hold" grpId="0" nodeType="afterEffect">
                                  <p:stCondLst>
                                    <p:cond delay="0"/>
                                  </p:stCondLst>
                                  <p:childTnLst>
                                    <p:set>
                                      <p:cBhvr>
                                        <p:cTn id="36" dur="1" fill="hold">
                                          <p:stCondLst>
                                            <p:cond delay="0"/>
                                          </p:stCondLst>
                                        </p:cTn>
                                        <p:tgtEl>
                                          <p:spTgt spid="3092"/>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3093">
                                            <p:txEl>
                                              <p:pRg st="0" end="0"/>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nodeType="clickEffect">
                                  <p:stCondLst>
                                    <p:cond delay="0"/>
                                  </p:stCondLst>
                                  <p:childTnLst>
                                    <p:set>
                                      <p:cBhvr>
                                        <p:cTn id="44" dur="1" fill="hold">
                                          <p:stCondLst>
                                            <p:cond delay="0"/>
                                          </p:stCondLst>
                                        </p:cTn>
                                        <p:tgtEl>
                                          <p:spTgt spid="3093">
                                            <p:txEl>
                                              <p:pRg st="1" end="1"/>
                                            </p:txEl>
                                          </p:spTgt>
                                        </p:tgtEl>
                                        <p:attrNameLst>
                                          <p:attrName>style.visibility</p:attrName>
                                        </p:attrNameLst>
                                      </p:cBhvr>
                                      <p:to>
                                        <p:strVal val="visible"/>
                                      </p:to>
                                    </p:set>
                                    <p:animEffect transition="in" filter="wipe(left)">
                                      <p:cBhvr>
                                        <p:cTn id="45" dur="1000"/>
                                        <p:tgtEl>
                                          <p:spTgt spid="3093">
                                            <p:txEl>
                                              <p:pRg st="1" end="1"/>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nodeType="clickEffect">
                                  <p:stCondLst>
                                    <p:cond delay="0"/>
                                  </p:stCondLst>
                                  <p:childTnLst>
                                    <p:set>
                                      <p:cBhvr>
                                        <p:cTn id="49" dur="1" fill="hold">
                                          <p:stCondLst>
                                            <p:cond delay="0"/>
                                          </p:stCondLst>
                                        </p:cTn>
                                        <p:tgtEl>
                                          <p:spTgt spid="3093">
                                            <p:txEl>
                                              <p:pRg st="2" end="2"/>
                                            </p:txEl>
                                          </p:spTgt>
                                        </p:tgtEl>
                                        <p:attrNameLst>
                                          <p:attrName>style.visibility</p:attrName>
                                        </p:attrNameLst>
                                      </p:cBhvr>
                                      <p:to>
                                        <p:strVal val="visible"/>
                                      </p:to>
                                    </p:set>
                                    <p:animEffect transition="in" filter="wipe(left)">
                                      <p:cBhvr>
                                        <p:cTn id="50" dur="1000"/>
                                        <p:tgtEl>
                                          <p:spTgt spid="3093">
                                            <p:txEl>
                                              <p:pRg st="2" end="2"/>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nodeType="clickEffect">
                                  <p:stCondLst>
                                    <p:cond delay="0"/>
                                  </p:stCondLst>
                                  <p:childTnLst>
                                    <p:set>
                                      <p:cBhvr>
                                        <p:cTn id="54" dur="1" fill="hold">
                                          <p:stCondLst>
                                            <p:cond delay="0"/>
                                          </p:stCondLst>
                                        </p:cTn>
                                        <p:tgtEl>
                                          <p:spTgt spid="3093">
                                            <p:txEl>
                                              <p:pRg st="3" end="3"/>
                                            </p:txEl>
                                          </p:spTgt>
                                        </p:tgtEl>
                                        <p:attrNameLst>
                                          <p:attrName>style.visibility</p:attrName>
                                        </p:attrNameLst>
                                      </p:cBhvr>
                                      <p:to>
                                        <p:strVal val="visible"/>
                                      </p:to>
                                    </p:set>
                                    <p:animEffect transition="in" filter="wipe(left)">
                                      <p:cBhvr>
                                        <p:cTn id="55" dur="1000"/>
                                        <p:tgtEl>
                                          <p:spTgt spid="3093">
                                            <p:txEl>
                                              <p:pRg st="3" end="3"/>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8" fill="hold" nodeType="clickEffect">
                                  <p:stCondLst>
                                    <p:cond delay="0"/>
                                  </p:stCondLst>
                                  <p:childTnLst>
                                    <p:set>
                                      <p:cBhvr>
                                        <p:cTn id="59" dur="1" fill="hold">
                                          <p:stCondLst>
                                            <p:cond delay="0"/>
                                          </p:stCondLst>
                                        </p:cTn>
                                        <p:tgtEl>
                                          <p:spTgt spid="3093">
                                            <p:txEl>
                                              <p:pRg st="4" end="4"/>
                                            </p:txEl>
                                          </p:spTgt>
                                        </p:tgtEl>
                                        <p:attrNameLst>
                                          <p:attrName>style.visibility</p:attrName>
                                        </p:attrNameLst>
                                      </p:cBhvr>
                                      <p:to>
                                        <p:strVal val="visible"/>
                                      </p:to>
                                    </p:set>
                                    <p:animEffect transition="in" filter="wipe(left)">
                                      <p:cBhvr>
                                        <p:cTn id="60" dur="1000"/>
                                        <p:tgtEl>
                                          <p:spTgt spid="309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5" grpId="0"/>
      <p:bldP spid="3086" grpId="0"/>
      <p:bldP spid="3087" grpId="0" animBg="1"/>
      <p:bldP spid="3088" grpId="0" animBg="1"/>
      <p:bldP spid="3089" grpId="0" animBg="1"/>
      <p:bldP spid="3090" grpId="0"/>
      <p:bldP spid="309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Causes of the Cold War</a:t>
            </a:r>
          </a:p>
        </p:txBody>
      </p:sp>
      <p:sp>
        <p:nvSpPr>
          <p:cNvPr id="3" name="Content Placeholder 2"/>
          <p:cNvSpPr>
            <a:spLocks noGrp="1"/>
          </p:cNvSpPr>
          <p:nvPr>
            <p:ph idx="1"/>
          </p:nvPr>
        </p:nvSpPr>
        <p:spPr/>
        <p:txBody>
          <a:bodyPr/>
          <a:lstStyle/>
          <a:p>
            <a:r>
              <a:rPr lang="en-US" dirty="0"/>
              <a:t>An event that took less than one second to unfold shaped the remainder of the 20th century and the beginning of the 21st.  </a:t>
            </a:r>
            <a:endParaRPr lang="en-US" dirty="0" smtClean="0"/>
          </a:p>
          <a:p>
            <a:r>
              <a:rPr lang="en-US" dirty="0"/>
              <a:t>The destruction of two Japanese cities, </a:t>
            </a:r>
            <a:r>
              <a:rPr lang="en-US" b="1" u="sng" dirty="0"/>
              <a:t>Hiroshima</a:t>
            </a:r>
            <a:r>
              <a:rPr lang="en-US" dirty="0"/>
              <a:t> and </a:t>
            </a:r>
            <a:r>
              <a:rPr lang="en-US" b="1" u="sng" dirty="0"/>
              <a:t>Nagasaki</a:t>
            </a:r>
            <a:r>
              <a:rPr lang="en-US" dirty="0"/>
              <a:t>, with the use of atomic bombs, ended WWII.  </a:t>
            </a:r>
            <a:endParaRPr lang="en-US" dirty="0" smtClean="0"/>
          </a:p>
          <a:p>
            <a:r>
              <a:rPr lang="en-US" dirty="0"/>
              <a:t>The unveiling of this super-weapon caused the Allied nations of the world to realign themselves in an effort to either gain access to </a:t>
            </a:r>
            <a:r>
              <a:rPr lang="en-US" b="1" dirty="0"/>
              <a:t>atomic technology</a:t>
            </a:r>
            <a:r>
              <a:rPr lang="en-US" dirty="0"/>
              <a:t> or to secure it and keep it from others.  </a:t>
            </a:r>
            <a:endParaRPr lang="en-US" dirty="0" smtClean="0"/>
          </a:p>
          <a:p>
            <a:r>
              <a:rPr lang="en-US" dirty="0"/>
              <a:t>This arms race for atomic and then nuclear weaponry is considered a long-term cause of the Cold War.  </a:t>
            </a:r>
          </a:p>
          <a:p>
            <a:endParaRPr lang="en-US" dirty="0"/>
          </a:p>
        </p:txBody>
      </p:sp>
    </p:spTree>
    <p:extLst>
      <p:ext uri="{BB962C8B-B14F-4D97-AF65-F5344CB8AC3E}">
        <p14:creationId xmlns:p14="http://schemas.microsoft.com/office/powerpoint/2010/main" val="8426455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38897"/>
            <a:ext cx="10515600" cy="5938066"/>
          </a:xfrm>
        </p:spPr>
        <p:txBody>
          <a:bodyPr/>
          <a:lstStyle/>
          <a:p>
            <a:r>
              <a:rPr lang="en-US" dirty="0"/>
              <a:t>There were a number of immediate causes at the end of WWII that were also responsible.  </a:t>
            </a:r>
            <a:endParaRPr lang="en-US" dirty="0" smtClean="0"/>
          </a:p>
          <a:p>
            <a:r>
              <a:rPr lang="en-US" b="1" u="sng" dirty="0"/>
              <a:t>Josef Stalin</a:t>
            </a:r>
            <a:r>
              <a:rPr lang="en-US" dirty="0"/>
              <a:t> refused to allow free elections in the Soviet-controlled territories and imposed communism instead, creating satellite states.  </a:t>
            </a:r>
            <a:endParaRPr lang="en-US" dirty="0" smtClean="0"/>
          </a:p>
          <a:p>
            <a:r>
              <a:rPr lang="en-US" dirty="0" smtClean="0"/>
              <a:t>The United states, Great Britain, and France rejected the practices of </a:t>
            </a:r>
            <a:r>
              <a:rPr lang="en-US" dirty="0" err="1" smtClean="0"/>
              <a:t>Stallin</a:t>
            </a:r>
            <a:r>
              <a:rPr lang="en-US" dirty="0" smtClean="0"/>
              <a:t>. </a:t>
            </a:r>
          </a:p>
          <a:p>
            <a:r>
              <a:rPr lang="en-US" dirty="0"/>
              <a:t>Stalin was considered to be as untrustworthy, sinister, and evil as </a:t>
            </a:r>
            <a:r>
              <a:rPr lang="en-US" b="1" u="sng" dirty="0"/>
              <a:t>Hitler</a:t>
            </a:r>
            <a:r>
              <a:rPr lang="en-US" dirty="0"/>
              <a:t> had been.  </a:t>
            </a:r>
            <a:endParaRPr lang="en-US" dirty="0" smtClean="0"/>
          </a:p>
        </p:txBody>
      </p:sp>
      <p:pic>
        <p:nvPicPr>
          <p:cNvPr id="8" name="Picture 7"/>
          <p:cNvPicPr>
            <a:picLocks noChangeAspect="1"/>
          </p:cNvPicPr>
          <p:nvPr/>
        </p:nvPicPr>
        <p:blipFill>
          <a:blip r:embed="rId2"/>
          <a:stretch>
            <a:fillRect/>
          </a:stretch>
        </p:blipFill>
        <p:spPr>
          <a:xfrm>
            <a:off x="3956703" y="3660415"/>
            <a:ext cx="5104918" cy="3197585"/>
          </a:xfrm>
          <a:prstGeom prst="rect">
            <a:avLst/>
          </a:prstGeom>
        </p:spPr>
      </p:pic>
    </p:spTree>
    <p:extLst>
      <p:ext uri="{BB962C8B-B14F-4D97-AF65-F5344CB8AC3E}">
        <p14:creationId xmlns:p14="http://schemas.microsoft.com/office/powerpoint/2010/main" val="28660253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3276600" y="228600"/>
            <a:ext cx="7086600" cy="641350"/>
          </a:xfrm>
          <a:prstGeom prst="rect">
            <a:avLst/>
          </a:prstGeom>
          <a:noFill/>
          <a:ln w="9525">
            <a:noFill/>
            <a:miter lim="800000"/>
            <a:headEnd/>
            <a:tailEnd/>
          </a:ln>
          <a:effectLst/>
        </p:spPr>
        <p:txBody>
          <a:bodyPr anchor="ctr">
            <a:spAutoFit/>
          </a:bodyPr>
          <a:lstStyle/>
          <a:p>
            <a:pPr algn="ctr">
              <a:spcBef>
                <a:spcPct val="50000"/>
              </a:spcBef>
              <a:defRPr/>
            </a:pPr>
            <a:r>
              <a:rPr lang="en-US" sz="3600" b="1">
                <a:solidFill>
                  <a:srgbClr val="D40000"/>
                </a:solidFill>
                <a:effectLst>
                  <a:outerShdw blurRad="38100" dist="38100" dir="2700000" algn="tl">
                    <a:srgbClr val="C0C0C0"/>
                  </a:outerShdw>
                </a:effectLst>
              </a:rPr>
              <a:t>The “Iron Curtain”</a:t>
            </a:r>
          </a:p>
        </p:txBody>
      </p:sp>
      <p:sp>
        <p:nvSpPr>
          <p:cNvPr id="50179" name="Text Box 3"/>
          <p:cNvSpPr txBox="1">
            <a:spLocks noChangeArrowheads="1"/>
          </p:cNvSpPr>
          <p:nvPr/>
        </p:nvSpPr>
        <p:spPr bwMode="auto">
          <a:xfrm>
            <a:off x="3276600" y="4876800"/>
            <a:ext cx="7162800" cy="1785104"/>
          </a:xfrm>
          <a:prstGeom prst="rect">
            <a:avLst/>
          </a:prstGeom>
          <a:noFill/>
          <a:ln w="9525">
            <a:noFill/>
            <a:miter lim="800000"/>
            <a:headEnd/>
            <a:tailEnd/>
          </a:ln>
          <a:effectLst/>
        </p:spPr>
        <p:txBody>
          <a:bodyPr>
            <a:spAutoFit/>
          </a:bodyPr>
          <a:lstStyle/>
          <a:p>
            <a:pPr>
              <a:spcBef>
                <a:spcPct val="50000"/>
              </a:spcBef>
              <a:defRPr/>
            </a:pPr>
            <a:r>
              <a:rPr lang="en-US" sz="2200" b="1" i="1">
                <a:effectLst>
                  <a:outerShdw blurRad="38100" dist="38100" dir="2700000" algn="tl">
                    <a:srgbClr val="C0C0C0"/>
                  </a:outerShdw>
                </a:effectLst>
                <a:latin typeface="Comic Sans MS" pitchFamily="66" charset="0"/>
              </a:rPr>
              <a:t>From Stettin in the Balkans, to Trieste in the Adriatic, an </a:t>
            </a:r>
            <a:r>
              <a:rPr lang="en-US" sz="2200" b="1" i="1">
                <a:solidFill>
                  <a:srgbClr val="FF0000"/>
                </a:solidFill>
                <a:effectLst>
                  <a:outerShdw blurRad="38100" dist="38100" dir="2700000" algn="tl">
                    <a:srgbClr val="C0C0C0"/>
                  </a:outerShdw>
                </a:effectLst>
                <a:latin typeface="Comic Sans MS" pitchFamily="66" charset="0"/>
              </a:rPr>
              <a:t>iron curtain</a:t>
            </a:r>
            <a:r>
              <a:rPr lang="en-US" sz="2200" b="1" i="1">
                <a:effectLst>
                  <a:outerShdw blurRad="38100" dist="38100" dir="2700000" algn="tl">
                    <a:srgbClr val="C0C0C0"/>
                  </a:outerShdw>
                </a:effectLst>
                <a:latin typeface="Comic Sans MS" pitchFamily="66" charset="0"/>
              </a:rPr>
              <a:t> has descended across the Continent.  Behind that line lies the ancient capitals of Central and Eastern Europe.</a:t>
            </a:r>
            <a:br>
              <a:rPr lang="en-US" sz="2200" b="1" i="1">
                <a:effectLst>
                  <a:outerShdw blurRad="38100" dist="38100" dir="2700000" algn="tl">
                    <a:srgbClr val="C0C0C0"/>
                  </a:outerShdw>
                </a:effectLst>
                <a:latin typeface="Comic Sans MS" pitchFamily="66" charset="0"/>
              </a:rPr>
            </a:br>
            <a:r>
              <a:rPr lang="en-US" sz="2200" b="1" i="1">
                <a:effectLst>
                  <a:outerShdw blurRad="38100" dist="38100" dir="2700000" algn="tl">
                    <a:srgbClr val="C0C0C0"/>
                  </a:outerShdw>
                </a:effectLst>
                <a:latin typeface="Comic Sans MS" pitchFamily="66" charset="0"/>
              </a:rPr>
              <a:t>                      </a:t>
            </a:r>
            <a:r>
              <a:rPr lang="en-US" sz="2200" b="1">
                <a:effectLst>
                  <a:outerShdw blurRad="38100" dist="38100" dir="2700000" algn="tl">
                    <a:srgbClr val="C0C0C0"/>
                  </a:outerShdw>
                </a:effectLst>
                <a:latin typeface="Comic Sans MS" pitchFamily="66" charset="0"/>
              </a:rPr>
              <a:t>-- Sir Winston Churchill, 1946</a:t>
            </a:r>
            <a:endParaRPr lang="en-US" sz="2200" b="1" i="1">
              <a:effectLst>
                <a:outerShdw blurRad="38100" dist="38100" dir="2700000" algn="tl">
                  <a:srgbClr val="C0C0C0"/>
                </a:outerShdw>
              </a:effectLst>
              <a:latin typeface="Comic Sans MS" pitchFamily="66" charset="0"/>
            </a:endParaRPr>
          </a:p>
        </p:txBody>
      </p:sp>
      <p:pic>
        <p:nvPicPr>
          <p:cNvPr id="5124" name="Picture 5" descr="Cold_War_Europe_1945_1990"/>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6104238" y="869950"/>
            <a:ext cx="5123935" cy="3825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502508" y="1188134"/>
            <a:ext cx="4539049" cy="1815882"/>
          </a:xfrm>
          <a:prstGeom prst="rect">
            <a:avLst/>
          </a:prstGeom>
        </p:spPr>
        <p:txBody>
          <a:bodyPr wrap="square">
            <a:spAutoFit/>
          </a:bodyPr>
          <a:lstStyle/>
          <a:p>
            <a:r>
              <a:rPr lang="en-US" sz="2800" b="1" u="sng" dirty="0" smtClean="0"/>
              <a:t>Winston Churchill</a:t>
            </a:r>
            <a:r>
              <a:rPr lang="en-US" sz="2800" dirty="0" smtClean="0"/>
              <a:t> described the spread of  communism and the control of Stalin by saying, </a:t>
            </a:r>
          </a:p>
        </p:txBody>
      </p:sp>
    </p:spTree>
    <p:extLst>
      <p:ext uri="{BB962C8B-B14F-4D97-AF65-F5344CB8AC3E}">
        <p14:creationId xmlns:p14="http://schemas.microsoft.com/office/powerpoint/2010/main" val="8402690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50179"/>
                                        </p:tgtEl>
                                        <p:attrNameLst>
                                          <p:attrName>style.visibility</p:attrName>
                                        </p:attrNameLst>
                                      </p:cBhvr>
                                      <p:to>
                                        <p:strVal val="visible"/>
                                      </p:to>
                                    </p:set>
                                    <p:animEffect transition="in" filter="wipe(left)">
                                      <p:cBhvr>
                                        <p:cTn id="7" dur="1000"/>
                                        <p:tgtEl>
                                          <p:spTgt spid="50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Truman Doctrine</a:t>
            </a:r>
            <a:endParaRPr lang="en-US" dirty="0"/>
          </a:p>
        </p:txBody>
      </p:sp>
      <p:sp>
        <p:nvSpPr>
          <p:cNvPr id="3" name="Content Placeholder 2"/>
          <p:cNvSpPr>
            <a:spLocks noGrp="1"/>
          </p:cNvSpPr>
          <p:nvPr>
            <p:ph idx="1"/>
          </p:nvPr>
        </p:nvSpPr>
        <p:spPr>
          <a:xfrm>
            <a:off x="838200" y="1891528"/>
            <a:ext cx="10515600" cy="4351338"/>
          </a:xfrm>
        </p:spPr>
        <p:txBody>
          <a:bodyPr/>
          <a:lstStyle/>
          <a:p>
            <a:r>
              <a:rPr lang="en-US" dirty="0"/>
              <a:t>Europe was divided into eastern and western blocs.  President Truman settled on a policy of </a:t>
            </a:r>
            <a:r>
              <a:rPr lang="en-US" b="1" u="sng" dirty="0"/>
              <a:t>containment</a:t>
            </a:r>
            <a:r>
              <a:rPr lang="en-US" dirty="0"/>
              <a:t> which is called the </a:t>
            </a:r>
            <a:r>
              <a:rPr lang="en-US" b="1" u="sng" dirty="0"/>
              <a:t>Truman Doctrine</a:t>
            </a:r>
            <a:r>
              <a:rPr lang="en-US" dirty="0"/>
              <a:t>.  Containment was the idea that the spread of communism and Soviet control must be stopped, or contained.  Stalin viewed this as a threat, which created a conflict that would last nearly half a century.  </a:t>
            </a:r>
          </a:p>
          <a:p>
            <a:endParaRPr lang="en-US" dirty="0"/>
          </a:p>
        </p:txBody>
      </p:sp>
    </p:spTree>
    <p:extLst>
      <p:ext uri="{BB962C8B-B14F-4D97-AF65-F5344CB8AC3E}">
        <p14:creationId xmlns:p14="http://schemas.microsoft.com/office/powerpoint/2010/main" val="11942278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 for Germany to get divided</a:t>
            </a:r>
            <a:endParaRPr lang="en-US" dirty="0"/>
          </a:p>
        </p:txBody>
      </p:sp>
      <p:sp>
        <p:nvSpPr>
          <p:cNvPr id="3" name="Content Placeholder 2"/>
          <p:cNvSpPr>
            <a:spLocks noGrp="1"/>
          </p:cNvSpPr>
          <p:nvPr>
            <p:ph idx="1"/>
          </p:nvPr>
        </p:nvSpPr>
        <p:spPr/>
        <p:txBody>
          <a:bodyPr/>
          <a:lstStyle/>
          <a:p>
            <a:r>
              <a:rPr lang="en-US" dirty="0"/>
              <a:t>In the aftermath of WWII, Europe was in a state of ruin, with people living in constant hunger and abject poverty.  The United States sought to relieve some of this suffering through economic aid called the </a:t>
            </a:r>
            <a:r>
              <a:rPr lang="en-US" b="1" u="sng" dirty="0"/>
              <a:t>Marshall Plan</a:t>
            </a:r>
            <a:r>
              <a:rPr lang="en-US" dirty="0"/>
              <a:t>.  </a:t>
            </a:r>
            <a:endParaRPr lang="en-US" dirty="0" smtClean="0"/>
          </a:p>
          <a:p>
            <a:r>
              <a:rPr lang="en-US" dirty="0" smtClean="0"/>
              <a:t>This aid package included the rebuilding of Germany, which </a:t>
            </a:r>
            <a:r>
              <a:rPr lang="en-US" dirty="0" err="1" smtClean="0"/>
              <a:t>stalin</a:t>
            </a:r>
            <a:r>
              <a:rPr lang="en-US" dirty="0" smtClean="0"/>
              <a:t> saw as a threat.</a:t>
            </a:r>
          </a:p>
          <a:p>
            <a:r>
              <a:rPr lang="en-US" dirty="0"/>
              <a:t>Therefore, Germany was divided into an eastern and western half. </a:t>
            </a:r>
            <a:endParaRPr lang="en-US" dirty="0" smtClean="0"/>
          </a:p>
          <a:p>
            <a:endParaRPr lang="en-US" dirty="0"/>
          </a:p>
        </p:txBody>
      </p:sp>
    </p:spTree>
    <p:extLst>
      <p:ext uri="{BB962C8B-B14F-4D97-AF65-F5344CB8AC3E}">
        <p14:creationId xmlns:p14="http://schemas.microsoft.com/office/powerpoint/2010/main" val="33935310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6176319" y="162698"/>
            <a:ext cx="7086600" cy="641350"/>
          </a:xfrm>
          <a:prstGeom prst="rect">
            <a:avLst/>
          </a:prstGeom>
          <a:noFill/>
          <a:ln w="9525">
            <a:noFill/>
            <a:miter lim="800000"/>
            <a:headEnd/>
            <a:tailEnd/>
          </a:ln>
          <a:effectLst/>
        </p:spPr>
        <p:txBody>
          <a:bodyPr anchor="ctr">
            <a:spAutoFit/>
          </a:bodyPr>
          <a:lstStyle/>
          <a:p>
            <a:pPr algn="ctr">
              <a:spcBef>
                <a:spcPct val="50000"/>
              </a:spcBef>
              <a:defRPr/>
            </a:pPr>
            <a:r>
              <a:rPr lang="en-US" sz="3600" b="1" dirty="0">
                <a:solidFill>
                  <a:srgbClr val="D40000"/>
                </a:solidFill>
                <a:effectLst>
                  <a:outerShdw blurRad="38100" dist="38100" dir="2700000" algn="tl">
                    <a:srgbClr val="C0C0C0"/>
                  </a:outerShdw>
                </a:effectLst>
              </a:rPr>
              <a:t>Post-War Germany</a:t>
            </a:r>
          </a:p>
        </p:txBody>
      </p:sp>
      <p:pic>
        <p:nvPicPr>
          <p:cNvPr id="8195" name="Picture 5" descr="map-Divided Germany and the Berlin Airlift, 1946-1949"/>
          <p:cNvPicPr>
            <a:picLocks noChangeAspect="1" noChangeArrowheads="1"/>
          </p:cNvPicPr>
          <p:nvPr/>
        </p:nvPicPr>
        <p:blipFill>
          <a:blip r:embed="rId2">
            <a:lum bright="-12000" contrast="12000"/>
            <a:extLst>
              <a:ext uri="{28A0092B-C50C-407E-A947-70E740481C1C}">
                <a14:useLocalDpi xmlns:a14="http://schemas.microsoft.com/office/drawing/2010/main" val="0"/>
              </a:ext>
            </a:extLst>
          </a:blip>
          <a:srcRect/>
          <a:stretch>
            <a:fillRect/>
          </a:stretch>
        </p:blipFill>
        <p:spPr bwMode="auto">
          <a:xfrm>
            <a:off x="6819900" y="869950"/>
            <a:ext cx="5229225" cy="54864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352338" y="1820412"/>
            <a:ext cx="5427677" cy="2003625"/>
          </a:xfrm>
          <a:prstGeom prst="rect">
            <a:avLst/>
          </a:prstGeom>
        </p:spPr>
        <p:txBody>
          <a:bodyPr wrap="square">
            <a:spAutoFit/>
          </a:bodyPr>
          <a:lstStyle/>
          <a:p>
            <a:pPr>
              <a:lnSpc>
                <a:spcPct val="115000"/>
              </a:lnSpc>
              <a:spcAft>
                <a:spcPts val="1000"/>
              </a:spcAft>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The city of Berlin itself was also divided.  The western half of Germany and Berlin was rebuilt by the Marshall Plan, while the Soviet-controlled eastern portion was ignored. Stalin tried to keep Western aid out of Berlin, but failed when Allied planes flew around the clock missions for one year, supplying West Berlin.  </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1960499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846437" y="253355"/>
            <a:ext cx="7086600" cy="646331"/>
          </a:xfrm>
          <a:prstGeom prst="rect">
            <a:avLst/>
          </a:prstGeom>
          <a:noFill/>
          <a:ln w="9525">
            <a:noFill/>
            <a:miter lim="800000"/>
            <a:headEnd/>
            <a:tailEnd/>
          </a:ln>
          <a:effectLst/>
        </p:spPr>
        <p:txBody>
          <a:bodyPr anchor="ctr">
            <a:spAutoFit/>
          </a:bodyPr>
          <a:lstStyle/>
          <a:p>
            <a:pPr algn="r">
              <a:spcBef>
                <a:spcPct val="50000"/>
              </a:spcBef>
              <a:defRPr/>
            </a:pPr>
            <a:r>
              <a:rPr lang="en-US" sz="3600" b="1" dirty="0">
                <a:solidFill>
                  <a:srgbClr val="D40000"/>
                </a:solidFill>
                <a:effectLst>
                  <a:outerShdw blurRad="38100" dist="38100" dir="2700000" algn="tl">
                    <a:srgbClr val="C0C0C0"/>
                  </a:outerShdw>
                </a:effectLst>
              </a:rPr>
              <a:t>Berlin Blockade &amp; Airlift (1948-49)</a:t>
            </a:r>
          </a:p>
        </p:txBody>
      </p:sp>
      <p:pic>
        <p:nvPicPr>
          <p:cNvPr id="9219" name="Picture 3" descr="Berlin Airlift-1948-A"/>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l="21370" r="4550" b="13889"/>
          <a:stretch>
            <a:fillRect/>
          </a:stretch>
        </p:blipFill>
        <p:spPr bwMode="auto">
          <a:xfrm>
            <a:off x="8633254" y="105032"/>
            <a:ext cx="2971800" cy="47244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9220" name="Picture 4" descr="Berlin Airlift-19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2254" y="3947984"/>
            <a:ext cx="3733800" cy="27686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486032" y="2267119"/>
            <a:ext cx="6096000" cy="923330"/>
          </a:xfrm>
          <a:prstGeom prst="rect">
            <a:avLst/>
          </a:prstGeom>
        </p:spPr>
        <p:txBody>
          <a:bodyPr>
            <a:spAutoFit/>
          </a:bodyPr>
          <a:lstStyle/>
          <a:p>
            <a:r>
              <a:rPr lang="en-US" dirty="0" smtClean="0">
                <a:effectLst/>
                <a:latin typeface="Times New Roman" panose="02020603050405020304" pitchFamily="18" charset="0"/>
                <a:ea typeface="Times New Roman" panose="02020603050405020304" pitchFamily="18" charset="0"/>
              </a:rPr>
              <a:t>The </a:t>
            </a:r>
            <a:r>
              <a:rPr lang="en-US" sz="1200" b="1" dirty="0" smtClean="0">
                <a:solidFill>
                  <a:srgbClr val="0000FF"/>
                </a:solidFill>
                <a:effectLst/>
                <a:latin typeface="Verdana" panose="020B0604030504040204" pitchFamily="34" charset="0"/>
                <a:ea typeface="Times New Roman" panose="02020603050405020304" pitchFamily="18" charset="0"/>
                <a:cs typeface="Times New Roman" panose="02020603050405020304" pitchFamily="18" charset="0"/>
              </a:rPr>
              <a:t>Berlin Airlift</a:t>
            </a:r>
            <a:r>
              <a:rPr lang="en-US" dirty="0" smtClean="0">
                <a:effectLst/>
                <a:latin typeface="Times New Roman" panose="02020603050405020304" pitchFamily="18" charset="0"/>
                <a:ea typeface="Times New Roman" panose="02020603050405020304" pitchFamily="18" charset="0"/>
              </a:rPr>
              <a:t> is considered the first victory for the west in the Cold War.  The Soviets went so far as to construct a wall in the center of the city in the 1960's.  </a:t>
            </a:r>
            <a:endParaRPr lang="en-US" dirty="0"/>
          </a:p>
        </p:txBody>
      </p:sp>
      <p:sp>
        <p:nvSpPr>
          <p:cNvPr id="3" name="Rectangle 2"/>
          <p:cNvSpPr/>
          <p:nvPr/>
        </p:nvSpPr>
        <p:spPr>
          <a:xfrm>
            <a:off x="486032" y="3402397"/>
            <a:ext cx="6096000" cy="1754326"/>
          </a:xfrm>
          <a:prstGeom prst="rect">
            <a:avLst/>
          </a:prstGeom>
        </p:spPr>
        <p:txBody>
          <a:bodyPr>
            <a:spAutoFit/>
          </a:bodyPr>
          <a:lstStyle/>
          <a:p>
            <a:r>
              <a:rPr lang="en-US" dirty="0" smtClean="0">
                <a:effectLst/>
                <a:latin typeface="Times New Roman" panose="02020603050405020304" pitchFamily="18" charset="0"/>
                <a:ea typeface="Times New Roman" panose="02020603050405020304" pitchFamily="18" charset="0"/>
              </a:rPr>
              <a:t>The </a:t>
            </a:r>
            <a:r>
              <a:rPr lang="en-US" sz="1200" b="1" dirty="0" smtClean="0">
                <a:solidFill>
                  <a:srgbClr val="0000FF"/>
                </a:solidFill>
                <a:effectLst/>
                <a:latin typeface="Verdana" panose="020B0604030504040204" pitchFamily="34" charset="0"/>
                <a:ea typeface="Times New Roman" panose="02020603050405020304" pitchFamily="18" charset="0"/>
                <a:cs typeface="Times New Roman" panose="02020603050405020304" pitchFamily="18" charset="0"/>
              </a:rPr>
              <a:t>Berlin Wall</a:t>
            </a:r>
            <a:r>
              <a:rPr lang="en-US" dirty="0" smtClean="0">
                <a:effectLst/>
                <a:latin typeface="Times New Roman" panose="02020603050405020304" pitchFamily="18" charset="0"/>
                <a:ea typeface="Times New Roman" panose="02020603050405020304" pitchFamily="18" charset="0"/>
              </a:rPr>
              <a:t>'s stated purpose was to keep capitalism out, but was in reality a wall to keep people from escaping the brutal life under Soviet rule. </a:t>
            </a:r>
            <a:r>
              <a:rPr lang="en-US" dirty="0"/>
              <a:t>.  The policies of both sides created greater tension between </a:t>
            </a:r>
            <a:r>
              <a:rPr lang="en-US" dirty="0" smtClean="0"/>
              <a:t>the </a:t>
            </a:r>
            <a:r>
              <a:rPr lang="en-US" dirty="0"/>
              <a:t>superpowers and by the 1950's military alliances had been formed with each side expecting the other to attack.  </a:t>
            </a:r>
          </a:p>
        </p:txBody>
      </p:sp>
    </p:spTree>
    <p:extLst>
      <p:ext uri="{BB962C8B-B14F-4D97-AF65-F5344CB8AC3E}">
        <p14:creationId xmlns:p14="http://schemas.microsoft.com/office/powerpoint/2010/main" val="27875534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NATO  VS WARSAW PACT</a:t>
            </a:r>
            <a:endParaRPr lang="en-US" dirty="0"/>
          </a:p>
        </p:txBody>
      </p:sp>
      <p:sp>
        <p:nvSpPr>
          <p:cNvPr id="3" name="Content Placeholder 2"/>
          <p:cNvSpPr>
            <a:spLocks noGrp="1"/>
          </p:cNvSpPr>
          <p:nvPr>
            <p:ph idx="1"/>
          </p:nvPr>
        </p:nvSpPr>
        <p:spPr/>
        <p:txBody>
          <a:bodyPr>
            <a:normAutofit fontScale="92500"/>
          </a:bodyPr>
          <a:lstStyle/>
          <a:p>
            <a:r>
              <a:rPr lang="en-US" dirty="0"/>
              <a:t>The United States, Canada, and most of the free nations of Western Europe formed </a:t>
            </a:r>
            <a:r>
              <a:rPr lang="en-US" b="1" u="sng" dirty="0"/>
              <a:t>NATO</a:t>
            </a:r>
            <a:r>
              <a:rPr lang="en-US" dirty="0"/>
              <a:t>, the North Atlantic Treaty </a:t>
            </a:r>
            <a:endParaRPr lang="en-US" dirty="0" smtClean="0"/>
          </a:p>
          <a:p>
            <a:r>
              <a:rPr lang="en-US" dirty="0"/>
              <a:t>Conversely, the Soviet Union created the </a:t>
            </a:r>
            <a:r>
              <a:rPr lang="en-US" b="1" u="sng" dirty="0"/>
              <a:t>Warsaw Pact</a:t>
            </a:r>
            <a:r>
              <a:rPr lang="en-US" dirty="0"/>
              <a:t>, an alliance between the USSR and its satellite nations.  The satellite nations were more of a buffer zone used to protect from invasion than a true alliance system.  </a:t>
            </a:r>
            <a:endParaRPr lang="en-US" dirty="0" smtClean="0"/>
          </a:p>
          <a:p>
            <a:r>
              <a:rPr lang="en-US" dirty="0"/>
              <a:t>The military alliances also engaged in an escalating arms race in which each side tried to outpace the other in nuclear arms production and strength.  In fact, both sides had enough to destroy the planet ten times over in what Churchill called a "balance of terror."  Fortunately, neither side was willing to take the final step to actually firing upon the enemy in anger.  </a:t>
            </a:r>
          </a:p>
          <a:p>
            <a:endParaRPr lang="en-US" dirty="0"/>
          </a:p>
        </p:txBody>
      </p:sp>
    </p:spTree>
    <p:extLst>
      <p:ext uri="{BB962C8B-B14F-4D97-AF65-F5344CB8AC3E}">
        <p14:creationId xmlns:p14="http://schemas.microsoft.com/office/powerpoint/2010/main" val="8123989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Events of the Cold War Throughout the World</a:t>
            </a:r>
          </a:p>
        </p:txBody>
      </p:sp>
      <p:sp>
        <p:nvSpPr>
          <p:cNvPr id="3" name="Content Placeholder 2"/>
          <p:cNvSpPr>
            <a:spLocks noGrp="1"/>
          </p:cNvSpPr>
          <p:nvPr>
            <p:ph idx="1"/>
          </p:nvPr>
        </p:nvSpPr>
        <p:spPr>
          <a:xfrm>
            <a:off x="252412" y="1825625"/>
            <a:ext cx="10515600" cy="4351338"/>
          </a:xfrm>
        </p:spPr>
        <p:txBody>
          <a:bodyPr>
            <a:normAutofit fontScale="92500" lnSpcReduction="20000"/>
          </a:bodyPr>
          <a:lstStyle/>
          <a:p>
            <a:r>
              <a:rPr lang="en-US" dirty="0"/>
              <a:t>The Soviet Union had problems maintaining control over its satellite states</a:t>
            </a:r>
            <a:r>
              <a:rPr lang="en-US" dirty="0" smtClean="0"/>
              <a:t>.</a:t>
            </a:r>
          </a:p>
          <a:p>
            <a:r>
              <a:rPr lang="en-US" dirty="0"/>
              <a:t>  Life was virtually unbearable despite the promises of communism, and any group willing to fight the Soviets had the support of the United States.  </a:t>
            </a:r>
            <a:endParaRPr lang="en-US" dirty="0" smtClean="0"/>
          </a:p>
          <a:p>
            <a:r>
              <a:rPr lang="en-US" dirty="0" smtClean="0"/>
              <a:t>In </a:t>
            </a:r>
            <a:r>
              <a:rPr lang="en-US" dirty="0"/>
              <a:t>1956, shortly after taking power with the death of Stalin, </a:t>
            </a:r>
            <a:r>
              <a:rPr lang="en-US" b="1" u="sng" dirty="0"/>
              <a:t>Nikita Khrushchev</a:t>
            </a:r>
            <a:r>
              <a:rPr lang="en-US" b="1" dirty="0"/>
              <a:t>, </a:t>
            </a:r>
            <a:r>
              <a:rPr lang="en-US" dirty="0"/>
              <a:t>ordered Soviet troops into </a:t>
            </a:r>
            <a:r>
              <a:rPr lang="en-US" b="1" dirty="0"/>
              <a:t>Hungary</a:t>
            </a:r>
            <a:r>
              <a:rPr lang="en-US" dirty="0"/>
              <a:t> to put down a rebellion.  Hungarian freedom fighters had believed the West would help.  It did not, which allowed the Soviet government uncontested control in eastern Europe.  </a:t>
            </a:r>
            <a:endParaRPr lang="en-US" dirty="0" smtClean="0"/>
          </a:p>
          <a:p>
            <a:r>
              <a:rPr lang="en-US" dirty="0" smtClean="0"/>
              <a:t>In </a:t>
            </a:r>
            <a:r>
              <a:rPr lang="en-US" dirty="0"/>
              <a:t>1968, the Soviets invaded </a:t>
            </a:r>
            <a:r>
              <a:rPr lang="en-US" b="1" dirty="0"/>
              <a:t>Czechoslovakia</a:t>
            </a:r>
            <a:r>
              <a:rPr lang="en-US" dirty="0"/>
              <a:t> under the leadership of </a:t>
            </a:r>
            <a:r>
              <a:rPr lang="en-US" b="1" u="sng" dirty="0"/>
              <a:t>Leonid Brezhnev</a:t>
            </a:r>
            <a:r>
              <a:rPr lang="en-US" b="1" dirty="0"/>
              <a:t>,</a:t>
            </a:r>
            <a:r>
              <a:rPr lang="en-US" dirty="0"/>
              <a:t> who claimed that the Soviet Union had the right to involve itself in the affairs of any communist country. </a:t>
            </a:r>
            <a:endParaRPr lang="en-US" dirty="0" smtClean="0"/>
          </a:p>
          <a:p>
            <a:r>
              <a:rPr lang="en-US" dirty="0"/>
              <a:t>This is known as the </a:t>
            </a:r>
            <a:r>
              <a:rPr lang="en-US" b="1" dirty="0"/>
              <a:t>Brezhnev Doctrine</a:t>
            </a:r>
            <a:r>
              <a:rPr lang="en-US" dirty="0"/>
              <a:t>.</a:t>
            </a:r>
          </a:p>
          <a:p>
            <a:endParaRPr lang="en-US" dirty="0"/>
          </a:p>
        </p:txBody>
      </p:sp>
      <p:pic>
        <p:nvPicPr>
          <p:cNvPr id="4" name="Picture 3" descr="khrushchev.jpg (3078 bytes)"/>
          <p:cNvPicPr/>
          <p:nvPr/>
        </p:nvPicPr>
        <p:blipFill>
          <a:blip r:embed="rId2" cstate="print"/>
          <a:srcRect/>
          <a:stretch>
            <a:fillRect/>
          </a:stretch>
        </p:blipFill>
        <p:spPr bwMode="auto">
          <a:xfrm>
            <a:off x="10768012" y="2730328"/>
            <a:ext cx="1171575" cy="1562100"/>
          </a:xfrm>
          <a:prstGeom prst="rect">
            <a:avLst/>
          </a:prstGeom>
          <a:noFill/>
          <a:ln w="9525">
            <a:noFill/>
            <a:miter lim="800000"/>
            <a:headEnd/>
            <a:tailEnd/>
          </a:ln>
        </p:spPr>
      </p:pic>
    </p:spTree>
    <p:extLst>
      <p:ext uri="{BB962C8B-B14F-4D97-AF65-F5344CB8AC3E}">
        <p14:creationId xmlns:p14="http://schemas.microsoft.com/office/powerpoint/2010/main" val="1819100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a:t>U</a:t>
            </a:r>
            <a:r>
              <a:rPr lang="en-US" dirty="0" smtClean="0"/>
              <a:t>nited Nations</a:t>
            </a:r>
            <a:endParaRPr lang="en-US" dirty="0"/>
          </a:p>
        </p:txBody>
      </p:sp>
      <p:sp>
        <p:nvSpPr>
          <p:cNvPr id="7" name="Content Placeholder 6"/>
          <p:cNvSpPr>
            <a:spLocks noGrp="1"/>
          </p:cNvSpPr>
          <p:nvPr>
            <p:ph idx="1"/>
          </p:nvPr>
        </p:nvSpPr>
        <p:spPr/>
        <p:txBody>
          <a:bodyPr>
            <a:normAutofit lnSpcReduction="10000"/>
          </a:bodyPr>
          <a:lstStyle/>
          <a:p>
            <a:r>
              <a:rPr lang="en-US" altLang="en-US" dirty="0"/>
              <a:t>After World War II Western leaders perceived the Soviet Union as the center of a world revolutionary </a:t>
            </a:r>
            <a:r>
              <a:rPr lang="en-US" altLang="en-US" dirty="0" smtClean="0"/>
              <a:t>movement</a:t>
            </a:r>
            <a:endParaRPr lang="en-US" b="1" dirty="0" smtClean="0"/>
          </a:p>
          <a:p>
            <a:r>
              <a:rPr lang="en-US" b="1" dirty="0" smtClean="0"/>
              <a:t>United </a:t>
            </a:r>
            <a:r>
              <a:rPr lang="en-US" b="1" dirty="0"/>
              <a:t>Nations </a:t>
            </a:r>
            <a:r>
              <a:rPr lang="en-US" dirty="0" smtClean="0"/>
              <a:t>was formed </a:t>
            </a:r>
            <a:r>
              <a:rPr lang="en-US" dirty="0"/>
              <a:t>as a way of preventing future global conflicts</a:t>
            </a:r>
            <a:r>
              <a:rPr lang="en-US" dirty="0" smtClean="0"/>
              <a:t>.</a:t>
            </a:r>
            <a:r>
              <a:rPr lang="en-US" dirty="0"/>
              <a:t> (Member nations had to renounce war and territorial conquest</a:t>
            </a:r>
            <a:r>
              <a:rPr lang="en-US" dirty="0" smtClean="0"/>
              <a:t>).</a:t>
            </a:r>
          </a:p>
          <a:p>
            <a:r>
              <a:rPr lang="en-US" dirty="0"/>
              <a:t>General Assembly, representative body of all member states</a:t>
            </a:r>
          </a:p>
          <a:p>
            <a:r>
              <a:rPr lang="en-US" dirty="0"/>
              <a:t>– Security Council, 5 permanent members (China, France, Great</a:t>
            </a:r>
          </a:p>
          <a:p>
            <a:r>
              <a:rPr lang="en-US" dirty="0"/>
              <a:t>Britain, U.S., &amp; Soviet Union) and 7 rotating </a:t>
            </a:r>
            <a:r>
              <a:rPr lang="en-US" dirty="0" smtClean="0"/>
              <a:t>members</a:t>
            </a:r>
          </a:p>
          <a:p>
            <a:r>
              <a:rPr lang="en-US" altLang="en-US" dirty="0"/>
              <a:t>The United Nations provided a venue for face-to-face debate between the two sides in the Cold War.</a:t>
            </a:r>
          </a:p>
          <a:p>
            <a:endParaRPr lang="en-US" altLang="en-US" dirty="0" smtClean="0"/>
          </a:p>
          <a:p>
            <a:pPr marL="0" indent="0">
              <a:buNone/>
            </a:pPr>
            <a:endParaRPr lang="en-US" dirty="0"/>
          </a:p>
        </p:txBody>
      </p:sp>
    </p:spTree>
    <p:extLst>
      <p:ext uri="{BB962C8B-B14F-4D97-AF65-F5344CB8AC3E}">
        <p14:creationId xmlns:p14="http://schemas.microsoft.com/office/powerpoint/2010/main" val="11428474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Cuban Missile Crisis</a:t>
            </a:r>
            <a:endParaRPr lang="en-US" dirty="0"/>
          </a:p>
        </p:txBody>
      </p:sp>
      <p:sp>
        <p:nvSpPr>
          <p:cNvPr id="3" name="Content Placeholder 2"/>
          <p:cNvSpPr>
            <a:spLocks noGrp="1"/>
          </p:cNvSpPr>
          <p:nvPr>
            <p:ph idx="1"/>
          </p:nvPr>
        </p:nvSpPr>
        <p:spPr/>
        <p:txBody>
          <a:bodyPr>
            <a:normAutofit fontScale="92500" lnSpcReduction="10000"/>
          </a:bodyPr>
          <a:lstStyle/>
          <a:p>
            <a:r>
              <a:rPr lang="en-US" dirty="0"/>
              <a:t>The world teetered on the </a:t>
            </a:r>
            <a:r>
              <a:rPr lang="en-US" dirty="0" smtClean="0"/>
              <a:t>brink of destruction during the Cuban Missile Crisis of 1961.</a:t>
            </a:r>
          </a:p>
          <a:p>
            <a:r>
              <a:rPr lang="en-US" b="1" u="sng" dirty="0" smtClean="0"/>
              <a:t>Fidel </a:t>
            </a:r>
            <a:r>
              <a:rPr lang="en-US" b="1" u="sng" dirty="0"/>
              <a:t>Castro</a:t>
            </a:r>
            <a:r>
              <a:rPr lang="en-US" dirty="0"/>
              <a:t> had allied himself with the Soviet Union for economic support and protection from the United States.  </a:t>
            </a:r>
            <a:endParaRPr lang="en-US" dirty="0" smtClean="0"/>
          </a:p>
          <a:p>
            <a:r>
              <a:rPr lang="en-US" dirty="0" smtClean="0"/>
              <a:t>The </a:t>
            </a:r>
            <a:r>
              <a:rPr lang="en-US" dirty="0"/>
              <a:t>U.S. had been involved in the </a:t>
            </a:r>
            <a:r>
              <a:rPr lang="en-US" b="1" u="sng" dirty="0"/>
              <a:t>Bay of Pigs</a:t>
            </a:r>
            <a:r>
              <a:rPr lang="en-US" dirty="0"/>
              <a:t> invasion, which had failed.  </a:t>
            </a:r>
            <a:endParaRPr lang="en-US" dirty="0" smtClean="0"/>
          </a:p>
          <a:p>
            <a:r>
              <a:rPr lang="en-US" dirty="0" smtClean="0"/>
              <a:t>Khrushchev </a:t>
            </a:r>
            <a:r>
              <a:rPr lang="en-US" dirty="0"/>
              <a:t>then began building Soviet missile installations in Cuba.  </a:t>
            </a:r>
            <a:endParaRPr lang="en-US" dirty="0" smtClean="0"/>
          </a:p>
          <a:p>
            <a:r>
              <a:rPr lang="en-US" dirty="0" smtClean="0"/>
              <a:t>Upon </a:t>
            </a:r>
            <a:r>
              <a:rPr lang="en-US" dirty="0"/>
              <a:t>discovery, the United States confronted the Soviet Union and demanded the missiles be removed. </a:t>
            </a:r>
            <a:r>
              <a:rPr lang="en-US" dirty="0" smtClean="0"/>
              <a:t>(of course USA had to remove its missiles from Turkey)</a:t>
            </a:r>
          </a:p>
          <a:p>
            <a:r>
              <a:rPr lang="en-US" dirty="0" smtClean="0"/>
              <a:t> </a:t>
            </a:r>
            <a:r>
              <a:rPr lang="en-US" dirty="0"/>
              <a:t>For nearly two weeks, nuclear war was imminent.  Eventually, diplomacy succeeded and war was averted. </a:t>
            </a:r>
          </a:p>
          <a:p>
            <a:endParaRPr lang="en-US" dirty="0"/>
          </a:p>
        </p:txBody>
      </p:sp>
    </p:spTree>
    <p:extLst>
      <p:ext uri="{BB962C8B-B14F-4D97-AF65-F5344CB8AC3E}">
        <p14:creationId xmlns:p14="http://schemas.microsoft.com/office/powerpoint/2010/main" val="906429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Korean War</a:t>
            </a:r>
            <a:endParaRPr lang="en-US" dirty="0"/>
          </a:p>
        </p:txBody>
      </p:sp>
      <p:sp>
        <p:nvSpPr>
          <p:cNvPr id="3" name="Content Placeholder 2"/>
          <p:cNvSpPr>
            <a:spLocks noGrp="1"/>
          </p:cNvSpPr>
          <p:nvPr>
            <p:ph idx="1"/>
          </p:nvPr>
        </p:nvSpPr>
        <p:spPr/>
        <p:txBody>
          <a:bodyPr>
            <a:normAutofit fontScale="77500" lnSpcReduction="20000"/>
          </a:bodyPr>
          <a:lstStyle/>
          <a:p>
            <a:r>
              <a:rPr lang="en-US" dirty="0"/>
              <a:t>The </a:t>
            </a:r>
            <a:r>
              <a:rPr lang="en-US" b="1" u="sng" dirty="0"/>
              <a:t>Korean War</a:t>
            </a:r>
            <a:r>
              <a:rPr lang="en-US" dirty="0"/>
              <a:t> was the first instance of open warfare which pitted communism against capitalism.  The U.S. believed in the </a:t>
            </a:r>
            <a:r>
              <a:rPr lang="en-US" b="1" u="sng" dirty="0"/>
              <a:t>domino theory</a:t>
            </a:r>
            <a:r>
              <a:rPr lang="en-US" b="1" dirty="0"/>
              <a:t>,</a:t>
            </a:r>
            <a:r>
              <a:rPr lang="en-US" dirty="0"/>
              <a:t> </a:t>
            </a:r>
            <a:r>
              <a:rPr lang="en-US" dirty="0" smtClean="0"/>
              <a:t>which stated that nations sharing borders with communist countries were in eminent danger of falling under the sway of that country. </a:t>
            </a:r>
          </a:p>
          <a:p>
            <a:r>
              <a:rPr lang="en-US" altLang="en-US" dirty="0" smtClean="0"/>
              <a:t>In Korea, Soviet and American occupation of zones north and south of the thirty-eighth parallel led to the establishment, in 1948, of a communist North Korea and a noncommunist South Korea. </a:t>
            </a:r>
          </a:p>
          <a:p>
            <a:r>
              <a:rPr lang="en-US" altLang="en-US" dirty="0" smtClean="0"/>
              <a:t>North Korea’s invasion of South Korea in 1950 marked the beginning of the Korean War,</a:t>
            </a:r>
          </a:p>
          <a:p>
            <a:r>
              <a:rPr lang="en-US" altLang="en-US" dirty="0" smtClean="0"/>
              <a:t>In the Korean War the United States came to the aid of South Korea while China sent troops to assist the north. A truce in 1953 fixed the border again at the thirty-eighth parallel, but no peace treaty was concluded.</a:t>
            </a:r>
          </a:p>
          <a:p>
            <a:endParaRPr lang="en-US" dirty="0" smtClean="0"/>
          </a:p>
          <a:p>
            <a:r>
              <a:rPr lang="en-US" dirty="0" smtClean="0"/>
              <a:t>North </a:t>
            </a:r>
            <a:r>
              <a:rPr lang="en-US" dirty="0"/>
              <a:t>Korea had become a communist state with the backing of </a:t>
            </a:r>
            <a:r>
              <a:rPr lang="en-US" b="1" u="sng" dirty="0"/>
              <a:t>Mao Zedong's</a:t>
            </a:r>
            <a:r>
              <a:rPr lang="en-US" dirty="0"/>
              <a:t> China.  South Korea had chosen democracy in the wake of WWII.  </a:t>
            </a:r>
          </a:p>
          <a:p>
            <a:endParaRPr lang="en-US" dirty="0"/>
          </a:p>
        </p:txBody>
      </p:sp>
    </p:spTree>
    <p:extLst>
      <p:ext uri="{BB962C8B-B14F-4D97-AF65-F5344CB8AC3E}">
        <p14:creationId xmlns:p14="http://schemas.microsoft.com/office/powerpoint/2010/main" val="12813727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Vietnam Conflict</a:t>
            </a:r>
            <a:endParaRPr lang="en-US" dirty="0"/>
          </a:p>
        </p:txBody>
      </p:sp>
      <p:sp>
        <p:nvSpPr>
          <p:cNvPr id="3" name="Content Placeholder 2"/>
          <p:cNvSpPr>
            <a:spLocks noGrp="1"/>
          </p:cNvSpPr>
          <p:nvPr>
            <p:ph idx="1"/>
          </p:nvPr>
        </p:nvSpPr>
        <p:spPr/>
        <p:txBody>
          <a:bodyPr/>
          <a:lstStyle/>
          <a:p>
            <a:r>
              <a:rPr lang="en-US" dirty="0"/>
              <a:t>The </a:t>
            </a:r>
            <a:r>
              <a:rPr lang="en-US" b="1" u="sng" dirty="0"/>
              <a:t>Vietnam Conflict</a:t>
            </a:r>
            <a:r>
              <a:rPr lang="en-US" b="1" dirty="0"/>
              <a:t> </a:t>
            </a:r>
            <a:r>
              <a:rPr lang="en-US" dirty="0"/>
              <a:t>was similar to the Korean War.  Communist Northern Vietnam had invaded </a:t>
            </a:r>
            <a:r>
              <a:rPr lang="en-US" dirty="0" smtClean="0"/>
              <a:t>democratic </a:t>
            </a:r>
            <a:r>
              <a:rPr lang="en-US" dirty="0"/>
              <a:t>Southern Vietnam in the early 1960's.  Northern forces, the </a:t>
            </a:r>
            <a:r>
              <a:rPr lang="en-US" b="1" u="sng" dirty="0"/>
              <a:t>Viet </a:t>
            </a:r>
            <a:r>
              <a:rPr lang="en-US" b="1" u="sng" dirty="0" smtClean="0"/>
              <a:t>Cong, </a:t>
            </a:r>
            <a:r>
              <a:rPr lang="en-US" dirty="0"/>
              <a:t>were under the leadership of </a:t>
            </a:r>
            <a:r>
              <a:rPr lang="en-US" b="1" u="sng" dirty="0"/>
              <a:t>Ho Chi Minh</a:t>
            </a:r>
            <a:r>
              <a:rPr lang="en-US" dirty="0"/>
              <a:t> and were receiving aid from the Soviet Union and China.  As guerrilla tactics were proving effective against American forces, the U.S. escalated the conflict by sending in more troops.  This </a:t>
            </a:r>
            <a:r>
              <a:rPr lang="en-US" b="1" dirty="0"/>
              <a:t>escalation,</a:t>
            </a:r>
            <a:r>
              <a:rPr lang="en-US" dirty="0"/>
              <a:t> and the subsequent invasions of Cambodia and Laos, turned the American public against its government.  Finally, under the leadership of Richard Nixon, American troops left Vietnam, ending the war in the early 1970's. </a:t>
            </a:r>
          </a:p>
          <a:p>
            <a:endParaRPr lang="en-US" dirty="0"/>
          </a:p>
        </p:txBody>
      </p:sp>
    </p:spTree>
    <p:extLst>
      <p:ext uri="{BB962C8B-B14F-4D97-AF65-F5344CB8AC3E}">
        <p14:creationId xmlns:p14="http://schemas.microsoft.com/office/powerpoint/2010/main" val="9350197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Detente</a:t>
            </a:r>
            <a:endParaRPr lang="en-US" dirty="0"/>
          </a:p>
        </p:txBody>
      </p:sp>
      <p:sp>
        <p:nvSpPr>
          <p:cNvPr id="3" name="Content Placeholder 2"/>
          <p:cNvSpPr>
            <a:spLocks noGrp="1"/>
          </p:cNvSpPr>
          <p:nvPr>
            <p:ph idx="1"/>
          </p:nvPr>
        </p:nvSpPr>
        <p:spPr/>
        <p:txBody>
          <a:bodyPr/>
          <a:lstStyle/>
          <a:p>
            <a:r>
              <a:rPr lang="en-US" dirty="0"/>
              <a:t>The Cold War experienced an easing of tension in the 1970's called </a:t>
            </a:r>
            <a:r>
              <a:rPr lang="en-US" b="1" u="sng" dirty="0"/>
              <a:t>détente</a:t>
            </a:r>
            <a:r>
              <a:rPr lang="en-US" dirty="0"/>
              <a:t>.  However, this relative peace was shattered with the Soviet </a:t>
            </a:r>
            <a:r>
              <a:rPr lang="en-US" b="1" dirty="0"/>
              <a:t>invasion of Afghanistan</a:t>
            </a:r>
            <a:r>
              <a:rPr lang="en-US" dirty="0"/>
              <a:t> in 1979.  The USSR was forcibly exerting its power in a effort to establish Afghanistan as a communist state.  For ten years, a poorly trained and equipped Soviet army was repeatedly beaten by Afghan guerrilla forces being supplied by the United States.  The Soviet economy was completely disrupted and the Soviet public demanded an end to the war.  Many comparisons can be made with this conflict and the one between the United States and Vietnam. </a:t>
            </a:r>
          </a:p>
          <a:p>
            <a:endParaRPr lang="en-US" dirty="0"/>
          </a:p>
        </p:txBody>
      </p:sp>
    </p:spTree>
    <p:extLst>
      <p:ext uri="{BB962C8B-B14F-4D97-AF65-F5344CB8AC3E}">
        <p14:creationId xmlns:p14="http://schemas.microsoft.com/office/powerpoint/2010/main" val="38676377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Nuclear Threat</a:t>
            </a:r>
            <a:endParaRPr lang="en-US" dirty="0"/>
          </a:p>
        </p:txBody>
      </p:sp>
      <p:sp>
        <p:nvSpPr>
          <p:cNvPr id="3" name="Content Placeholder 2"/>
          <p:cNvSpPr>
            <a:spLocks noGrp="1"/>
          </p:cNvSpPr>
          <p:nvPr>
            <p:ph idx="1"/>
          </p:nvPr>
        </p:nvSpPr>
        <p:spPr/>
        <p:txBody>
          <a:bodyPr/>
          <a:lstStyle/>
          <a:p>
            <a:r>
              <a:rPr lang="en-US" dirty="0" smtClean="0"/>
              <a:t>In 1963 Great </a:t>
            </a:r>
            <a:r>
              <a:rPr lang="en-US" dirty="0" err="1" smtClean="0"/>
              <a:t>britain</a:t>
            </a:r>
            <a:r>
              <a:rPr lang="en-US" dirty="0" smtClean="0"/>
              <a:t>., USA and USSR agreed to ban the testing of nuclear weapons in the atmosphere, in space and in waters. </a:t>
            </a:r>
          </a:p>
          <a:p>
            <a:r>
              <a:rPr lang="en-US" dirty="0" smtClean="0"/>
              <a:t>1968 USA and USSR proposed a world treaty against further proliferation of nuclear weapons. The Nuclear Non Proliferation treaty was signed by 137 nations.  </a:t>
            </a:r>
            <a:endParaRPr lang="en-US" dirty="0"/>
          </a:p>
        </p:txBody>
      </p:sp>
    </p:spTree>
    <p:extLst>
      <p:ext uri="{BB962C8B-B14F-4D97-AF65-F5344CB8AC3E}">
        <p14:creationId xmlns:p14="http://schemas.microsoft.com/office/powerpoint/2010/main" val="28241784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sz="3600"/>
              <a:t>The Race for Nuclear Supremacy </a:t>
            </a:r>
          </a:p>
        </p:txBody>
      </p:sp>
      <p:sp>
        <p:nvSpPr>
          <p:cNvPr id="26627" name="Rectangle 3"/>
          <p:cNvSpPr>
            <a:spLocks noGrp="1" noChangeArrowheads="1"/>
          </p:cNvSpPr>
          <p:nvPr>
            <p:ph type="body" idx="1"/>
          </p:nvPr>
        </p:nvSpPr>
        <p:spPr/>
        <p:txBody>
          <a:bodyPr/>
          <a:lstStyle/>
          <a:p>
            <a:pPr>
              <a:lnSpc>
                <a:spcPct val="80000"/>
              </a:lnSpc>
            </a:pPr>
            <a:r>
              <a:rPr lang="en-US" altLang="en-US"/>
              <a:t>The existence of weapons of mass destruction affected all aspects of the Cold War confrontation</a:t>
            </a:r>
          </a:p>
          <a:p>
            <a:pPr>
              <a:lnSpc>
                <a:spcPct val="80000"/>
              </a:lnSpc>
            </a:pPr>
            <a:r>
              <a:rPr lang="en-US" altLang="en-US"/>
              <a:t>This would cause paranoia in the United States and spread fear of nuclear destruction throughout the world. </a:t>
            </a:r>
          </a:p>
          <a:p>
            <a:pPr>
              <a:lnSpc>
                <a:spcPct val="80000"/>
              </a:lnSpc>
            </a:pPr>
            <a:r>
              <a:rPr lang="en-US" altLang="en-US"/>
              <a:t>Fear of nuclear war seemed about to be realized when the Soviet Union deployed nuclear missiles in Cuba in response to American deployment of such missiles in Turkey, but Kruschev backed down and withdrew the missiles from Cuba.</a:t>
            </a:r>
          </a:p>
        </p:txBody>
      </p:sp>
    </p:spTree>
    <p:extLst>
      <p:ext uri="{BB962C8B-B14F-4D97-AF65-F5344CB8AC3E}">
        <p14:creationId xmlns:p14="http://schemas.microsoft.com/office/powerpoint/2010/main" val="2025342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Helsinki Accords</a:t>
            </a:r>
            <a:endParaRPr lang="en-US" dirty="0"/>
          </a:p>
        </p:txBody>
      </p:sp>
      <p:sp>
        <p:nvSpPr>
          <p:cNvPr id="3" name="Content Placeholder 2"/>
          <p:cNvSpPr>
            <a:spLocks noGrp="1"/>
          </p:cNvSpPr>
          <p:nvPr>
            <p:ph idx="1"/>
          </p:nvPr>
        </p:nvSpPr>
        <p:spPr/>
        <p:txBody>
          <a:bodyPr/>
          <a:lstStyle/>
          <a:p>
            <a:r>
              <a:rPr lang="en-US" dirty="0" smtClean="0"/>
              <a:t>The goal of USSR was European acceptance of political boundaries of the Warsaw nations. </a:t>
            </a:r>
          </a:p>
          <a:p>
            <a:r>
              <a:rPr lang="en-US" dirty="0" smtClean="0"/>
              <a:t>The Helsinki Final Act- commonly called Helsinki Accords affirmed-</a:t>
            </a:r>
          </a:p>
          <a:p>
            <a:pPr>
              <a:buFont typeface="Wingdings" panose="05000000000000000000" pitchFamily="2" charset="2"/>
              <a:buChar char="Ø"/>
            </a:pPr>
            <a:r>
              <a:rPr lang="en-US" dirty="0" smtClean="0"/>
              <a:t>No boundaries should be changed by military force.</a:t>
            </a:r>
          </a:p>
          <a:p>
            <a:pPr>
              <a:buFont typeface="Wingdings" panose="05000000000000000000" pitchFamily="2" charset="2"/>
              <a:buChar char="Ø"/>
            </a:pPr>
            <a:r>
              <a:rPr lang="en-US" dirty="0" smtClean="0"/>
              <a:t>Formal declaration calling for economic, social and governmental contacts across the iron curtain</a:t>
            </a:r>
          </a:p>
          <a:p>
            <a:pPr>
              <a:buFont typeface="Wingdings" panose="05000000000000000000" pitchFamily="2" charset="2"/>
              <a:buChar char="Ø"/>
            </a:pPr>
            <a:r>
              <a:rPr lang="en-US" dirty="0" smtClean="0"/>
              <a:t> and for cooperation in humanitarian fields, a provision that paved the way for </a:t>
            </a:r>
            <a:r>
              <a:rPr lang="en-US" dirty="0" err="1" smtClean="0"/>
              <a:t>dialogu</a:t>
            </a:r>
            <a:r>
              <a:rPr lang="en-US" dirty="0" smtClean="0"/>
              <a:t> about human rights. </a:t>
            </a:r>
            <a:endParaRPr lang="en-US" dirty="0"/>
          </a:p>
        </p:txBody>
      </p:sp>
    </p:spTree>
    <p:extLst>
      <p:ext uri="{BB962C8B-B14F-4D97-AF65-F5344CB8AC3E}">
        <p14:creationId xmlns:p14="http://schemas.microsoft.com/office/powerpoint/2010/main" val="38994299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dirty="0" smtClean="0"/>
              <a:t>Space Competition</a:t>
            </a:r>
            <a:endParaRPr lang="en-US" altLang="en-US" dirty="0"/>
          </a:p>
        </p:txBody>
      </p:sp>
      <p:sp>
        <p:nvSpPr>
          <p:cNvPr id="27651" name="Rectangle 3"/>
          <p:cNvSpPr>
            <a:spLocks noGrp="1" noChangeArrowheads="1"/>
          </p:cNvSpPr>
          <p:nvPr>
            <p:ph type="body" idx="1"/>
          </p:nvPr>
        </p:nvSpPr>
        <p:spPr/>
        <p:txBody>
          <a:bodyPr/>
          <a:lstStyle/>
          <a:p>
            <a:r>
              <a:rPr lang="en-US" altLang="en-US" dirty="0"/>
              <a:t>Space exploration was another offshoot of the nuclear arms race, as the ability to launch satellites and to send manned rockets into space was understood to signify equivalent achievements in the military sphere. </a:t>
            </a:r>
            <a:endParaRPr lang="en-US" altLang="en-US" dirty="0" smtClean="0"/>
          </a:p>
          <a:p>
            <a:endParaRPr lang="en-US" altLang="en-US" dirty="0"/>
          </a:p>
        </p:txBody>
      </p:sp>
    </p:spTree>
    <p:extLst>
      <p:ext uri="{BB962C8B-B14F-4D97-AF65-F5344CB8AC3E}">
        <p14:creationId xmlns:p14="http://schemas.microsoft.com/office/powerpoint/2010/main" val="2430789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2"/>
          <p:cNvSpPr txBox="1">
            <a:spLocks noChangeArrowheads="1"/>
          </p:cNvSpPr>
          <p:nvPr/>
        </p:nvSpPr>
        <p:spPr bwMode="auto">
          <a:xfrm>
            <a:off x="1909119" y="294500"/>
            <a:ext cx="7086600" cy="641350"/>
          </a:xfrm>
          <a:prstGeom prst="rect">
            <a:avLst/>
          </a:prstGeom>
          <a:noFill/>
          <a:ln w="9525">
            <a:noFill/>
            <a:miter lim="800000"/>
            <a:headEnd/>
            <a:tailEnd/>
          </a:ln>
          <a:effectLst/>
        </p:spPr>
        <p:txBody>
          <a:bodyPr anchor="ctr">
            <a:spAutoFit/>
          </a:bodyPr>
          <a:lstStyle/>
          <a:p>
            <a:pPr algn="ctr">
              <a:spcBef>
                <a:spcPct val="50000"/>
              </a:spcBef>
              <a:defRPr/>
            </a:pPr>
            <a:r>
              <a:rPr lang="en-US" sz="3600" b="1" dirty="0">
                <a:solidFill>
                  <a:srgbClr val="D40000"/>
                </a:solidFill>
                <a:effectLst>
                  <a:outerShdw blurRad="38100" dist="38100" dir="2700000" algn="tl">
                    <a:srgbClr val="C0C0C0"/>
                  </a:outerShdw>
                </a:effectLst>
              </a:rPr>
              <a:t>Sputnik I (1957)</a:t>
            </a:r>
          </a:p>
        </p:txBody>
      </p:sp>
      <p:pic>
        <p:nvPicPr>
          <p:cNvPr id="97285" name="Picture 5" descr="SputnikHeadline"/>
          <p:cNvPicPr>
            <a:picLocks noChangeAspect="1" noChangeArrowheads="1"/>
          </p:cNvPicPr>
          <p:nvPr/>
        </p:nvPicPr>
        <p:blipFill>
          <a:blip r:embed="rId2">
            <a:lum bright="-18000" contrast="54000"/>
            <a:extLst>
              <a:ext uri="{28A0092B-C50C-407E-A947-70E740481C1C}">
                <a14:useLocalDpi xmlns:a14="http://schemas.microsoft.com/office/drawing/2010/main" val="0"/>
              </a:ext>
            </a:extLst>
          </a:blip>
          <a:srcRect/>
          <a:stretch>
            <a:fillRect/>
          </a:stretch>
        </p:blipFill>
        <p:spPr bwMode="auto">
          <a:xfrm>
            <a:off x="6755028" y="1467606"/>
            <a:ext cx="4670425" cy="12192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7286" name="Picture 6" descr="Sputnik I"/>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7832940" y="3108968"/>
            <a:ext cx="2514600" cy="17494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7287" name="Text Box 7"/>
          <p:cNvSpPr txBox="1">
            <a:spLocks noChangeArrowheads="1"/>
          </p:cNvSpPr>
          <p:nvPr/>
        </p:nvSpPr>
        <p:spPr bwMode="auto">
          <a:xfrm>
            <a:off x="3048000" y="5562600"/>
            <a:ext cx="7620000" cy="946150"/>
          </a:xfrm>
          <a:prstGeom prst="rect">
            <a:avLst/>
          </a:prstGeom>
          <a:noFill/>
          <a:ln w="12700">
            <a:noFill/>
            <a:miter lim="800000"/>
            <a:headEnd/>
            <a:tailEnd/>
          </a:ln>
          <a:effectLst/>
        </p:spPr>
        <p:txBody>
          <a:bodyPr lIns="91436" rIns="91436">
            <a:spAutoFit/>
          </a:bodyPr>
          <a:lstStyle/>
          <a:p>
            <a:pPr algn="ctr" eaLnBrk="0" hangingPunct="0">
              <a:spcBef>
                <a:spcPct val="50000"/>
              </a:spcBef>
              <a:defRPr/>
            </a:pPr>
            <a:r>
              <a:rPr lang="en-US" sz="2800" b="1" dirty="0">
                <a:effectLst>
                  <a:outerShdw blurRad="38100" dist="38100" dir="2700000" algn="tl">
                    <a:srgbClr val="C0C0C0"/>
                  </a:outerShdw>
                </a:effectLst>
                <a:latin typeface="Comic Sans MS" pitchFamily="66" charset="0"/>
              </a:rPr>
              <a:t>The Russians have beaten America in space—they have the technological edge!</a:t>
            </a:r>
            <a:endParaRPr lang="en-US" sz="2800" b="1" dirty="0">
              <a:solidFill>
                <a:srgbClr val="FF559A"/>
              </a:solidFill>
              <a:effectLst>
                <a:outerShdw blurRad="38100" dist="38100" dir="2700000" algn="tl">
                  <a:srgbClr val="C0C0C0"/>
                </a:outerShdw>
              </a:effectLst>
              <a:latin typeface="Comic Sans MS" pitchFamily="66" charset="0"/>
            </a:endParaRPr>
          </a:p>
        </p:txBody>
      </p:sp>
    </p:spTree>
    <p:extLst>
      <p:ext uri="{BB962C8B-B14F-4D97-AF65-F5344CB8AC3E}">
        <p14:creationId xmlns:p14="http://schemas.microsoft.com/office/powerpoint/2010/main" val="7478886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9" fill="hold" nodeType="clickEffect">
                                  <p:stCondLst>
                                    <p:cond delay="0"/>
                                  </p:stCondLst>
                                  <p:childTnLst>
                                    <p:set>
                                      <p:cBhvr>
                                        <p:cTn id="6" dur="1" fill="hold">
                                          <p:stCondLst>
                                            <p:cond delay="0"/>
                                          </p:stCondLst>
                                        </p:cTn>
                                        <p:tgtEl>
                                          <p:spTgt spid="97285"/>
                                        </p:tgtEl>
                                        <p:attrNameLst>
                                          <p:attrName>style.visibility</p:attrName>
                                        </p:attrNameLst>
                                      </p:cBhvr>
                                      <p:to>
                                        <p:strVal val="visible"/>
                                      </p:to>
                                    </p:set>
                                    <p:animEffect transition="in" filter="strips(upLeft)">
                                      <p:cBhvr>
                                        <p:cTn id="7" dur="500"/>
                                        <p:tgtEl>
                                          <p:spTgt spid="972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97286"/>
                                        </p:tgtEl>
                                        <p:attrNameLst>
                                          <p:attrName>style.visibility</p:attrName>
                                        </p:attrNameLst>
                                      </p:cBhvr>
                                      <p:to>
                                        <p:strVal val="visible"/>
                                      </p:to>
                                    </p:set>
                                  </p:childTnLst>
                                </p:cTn>
                              </p:par>
                              <p:par>
                                <p:cTn id="12" presetID="0" presetClass="path" presetSubtype="0" accel="50000" decel="50000" fill="hold" nodeType="withEffect">
                                  <p:stCondLst>
                                    <p:cond delay="0"/>
                                  </p:stCondLst>
                                  <p:childTnLst>
                                    <p:animMotion origin="layout" path="M -0.57098 -0.60026 C -0.54995 -0.59896 -0.52892 -0.59787 -0.50789 -0.59614 C -0.46746 -0.59288 -0.38646 -0.58572 -0.38646 -0.58572 C -0.34883 -0.57574 -0.31252 -0.56272 -0.27604 -0.54818 C -0.17072 -0.55425 -0.06605 -0.56424 0.03944 -0.56901 C 0.06836 -0.56771 0.09727 -0.56771 0.12619 -0.56489 C 0.15675 -0.56207 0.18321 -0.53516 0.21295 -0.52734 C 0.23891 -0.5204 0.26553 -0.52018 0.29182 -0.51693 C 0.29609 -0.51562 0.30036 -0.51476 0.30447 -0.5128 C 0.31449 -0.5076 0.31696 -0.49783 0.32813 -0.49197 C 0.33388 -0.48047 0.34423 -0.4707 0.35179 -0.46072 C 0.35393 -0.45356 0.35984 -0.4477 0.35968 -0.4401 C 0.35886 -0.41189 0.3674 -0.35612 0.34391 -0.33594 C 0.33963 -0.32726 0.3347 -0.32075 0.32813 -0.3151 C 0.32254 -0.3036 0.32813 -0.31228 0.31712 -0.30447 C 0.31269 -0.30165 0.30447 -0.29405 0.30447 -0.29405 C 0.29872 -0.28255 0.29001 -0.27799 0.28081 -0.27322 C 0.27982 -0.27127 0.2795 -0.26779 0.27769 -0.26693 C 0.26766 -0.26172 0.25649 -0.26063 0.24614 -0.25673 C 0.17664 -0.2589 0.10993 -0.26845 0.04108 -0.27127 C -0.34111 -0.28559 -0.05948 -0.27105 -0.2555 -0.28168 C -0.30282 -0.28841 -0.35015 -0.29253 -0.39747 -0.29818 C -0.4116 -0.29687 -0.42606 -0.29731 -0.44002 -0.29405 C -0.45366 -0.29123 -0.46401 -0.27973 -0.47634 -0.27322 C -0.48225 -0.26172 -0.47782 -0.26845 -0.49211 -0.25673 C -0.49836 -0.2513 -0.50789 -0.23589 -0.50789 -0.23589 C -0.51183 -0.22244 -0.51594 -0.21463 -0.52366 -0.20443 C -0.52727 -0.19206 -0.53138 -0.18164 -0.53467 -0.16905 C -0.53713 -0.15994 -0.54256 -0.14214 -0.54256 -0.14214 C -0.54584 -0.10959 -0.55307 -0.07422 -0.53943 -0.04405 C -0.53845 -0.03711 -0.53828 -0.02973 -0.53631 -0.02322 C -0.5345 -0.01736 -0.53122 -0.01194 -0.52842 -0.00673 C -0.51265 0.02474 -0.4931 0.04254 -0.46533 0.04948 C -0.45383 0.06467 -0.46681 0.04991 -0.4369 0.06011 C -0.43395 0.0612 -0.43197 0.0651 -0.42902 0.06641 C -0.42392 0.06858 -0.4185 0.06901 -0.41324 0.07031 C -0.38399 0.09375 -0.28491 0.07747 -0.26815 0.07682 C -0.2072 0.06966 -0.14673 0.05708 -0.08676 0.04145 C -0.07377 0.03082 -0.05734 0.02517 -0.04256 0.02062 C -0.03631 0.00781 -0.04305 0.01845 -0.02678 0.0102 C -0.02399 0.00846 -0.02185 0.00499 -0.01889 0.00391 C -0.01281 0.00152 -4.13079E-6 -0.00022 -4.13079E-6 -0.00022 " pathEditMode="relative" ptsTypes="fffffffffffffffffffffffffffffffffffffffffA">
                                      <p:cBhvr>
                                        <p:cTn id="13" dur="5000" fill="hold"/>
                                        <p:tgtEl>
                                          <p:spTgt spid="97286"/>
                                        </p:tgtEl>
                                        <p:attrNameLst>
                                          <p:attrName>ppt_x</p:attrName>
                                          <p:attrName>ppt_y</p:attrName>
                                        </p:attrNameLst>
                                      </p:cBhvr>
                                    </p:animMotion>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iterate type="lt">
                                    <p:tmPct val="10000"/>
                                  </p:iterate>
                                  <p:childTnLst>
                                    <p:set>
                                      <p:cBhvr>
                                        <p:cTn id="17" dur="1" fill="hold">
                                          <p:stCondLst>
                                            <p:cond delay="0"/>
                                          </p:stCondLst>
                                        </p:cTn>
                                        <p:tgtEl>
                                          <p:spTgt spid="97287"/>
                                        </p:tgtEl>
                                        <p:attrNameLst>
                                          <p:attrName>style.visibility</p:attrName>
                                        </p:attrNameLst>
                                      </p:cBhvr>
                                      <p:to>
                                        <p:strVal val="visible"/>
                                      </p:to>
                                    </p:set>
                                    <p:animEffect transition="in" filter="wipe(left)">
                                      <p:cBhvr>
                                        <p:cTn id="18" dur="1000"/>
                                        <p:tgtEl>
                                          <p:spTgt spid="972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7"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America responded with its own satellite three months later. </a:t>
            </a:r>
          </a:p>
          <a:p>
            <a:r>
              <a:rPr lang="en-US" dirty="0" smtClean="0"/>
              <a:t>1969 two Americans, Neil Armstrong and Edwin E. Aldrin revived the American pride by becoming the first humans to walk on the moon. </a:t>
            </a:r>
            <a:endParaRPr lang="en-US" dirty="0"/>
          </a:p>
        </p:txBody>
      </p:sp>
    </p:spTree>
    <p:extLst>
      <p:ext uri="{BB962C8B-B14F-4D97-AF65-F5344CB8AC3E}">
        <p14:creationId xmlns:p14="http://schemas.microsoft.com/office/powerpoint/2010/main" val="27395774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543696" y="304800"/>
            <a:ext cx="10725665" cy="6553200"/>
          </a:xfrm>
        </p:spPr>
        <p:txBody>
          <a:bodyPr/>
          <a:lstStyle/>
          <a:p>
            <a:pPr>
              <a:lnSpc>
                <a:spcPct val="90000"/>
              </a:lnSpc>
            </a:pPr>
            <a:r>
              <a:rPr lang="en-US" altLang="en-US" dirty="0"/>
              <a:t>The decolonization of Africa and Asia greatly swelled the size of the General Assembly</a:t>
            </a:r>
          </a:p>
          <a:p>
            <a:pPr>
              <a:lnSpc>
                <a:spcPct val="90000"/>
              </a:lnSpc>
            </a:pPr>
            <a:r>
              <a:rPr lang="en-US" altLang="en-US" dirty="0"/>
              <a:t>This became an arena for expressing opinions and whose resolutions carried great weight in the early years of the United Nations.</a:t>
            </a:r>
          </a:p>
          <a:p>
            <a:pPr>
              <a:lnSpc>
                <a:spcPct val="90000"/>
              </a:lnSpc>
            </a:pPr>
            <a:r>
              <a:rPr lang="en-US" altLang="en-US" dirty="0"/>
              <a:t>The influx of new members made the General Assembly more concerned with poverty, racial discrimination, and the struggle against imperialism than with the Cold War,</a:t>
            </a:r>
          </a:p>
          <a:p>
            <a:pPr>
              <a:lnSpc>
                <a:spcPct val="90000"/>
              </a:lnSpc>
            </a:pPr>
            <a:r>
              <a:rPr lang="en-US" altLang="en-US" dirty="0"/>
              <a:t>Therefore, the Western powers increasingly ignored the General Assembly.</a:t>
            </a:r>
          </a:p>
        </p:txBody>
      </p:sp>
    </p:spTree>
    <p:extLst>
      <p:ext uri="{BB962C8B-B14F-4D97-AF65-F5344CB8AC3E}">
        <p14:creationId xmlns:p14="http://schemas.microsoft.com/office/powerpoint/2010/main" val="925678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algn="ctr" eaLnBrk="1" hangingPunct="1"/>
            <a:r>
              <a:rPr lang="en-US" altLang="en-US" sz="4400" dirty="0"/>
              <a:t>20</a:t>
            </a:r>
            <a:r>
              <a:rPr lang="en-US" altLang="en-US" sz="4400" baseline="30000" dirty="0"/>
              <a:t>th</a:t>
            </a:r>
            <a:r>
              <a:rPr lang="en-US" altLang="en-US" sz="4400" dirty="0"/>
              <a:t> Century Decolonization and </a:t>
            </a:r>
            <a:r>
              <a:rPr lang="en-US" altLang="en-US" sz="4400" dirty="0" smtClean="0"/>
              <a:t>Nationalism</a:t>
            </a:r>
            <a:endParaRPr lang="en-US" altLang="en-US" sz="1400" dirty="0"/>
          </a:p>
        </p:txBody>
      </p:sp>
    </p:spTree>
    <p:extLst>
      <p:ext uri="{BB962C8B-B14F-4D97-AF65-F5344CB8AC3E}">
        <p14:creationId xmlns:p14="http://schemas.microsoft.com/office/powerpoint/2010/main" val="40179562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sz="3600"/>
              <a:t>Global Events influential in Decolonization</a:t>
            </a:r>
          </a:p>
        </p:txBody>
      </p:sp>
      <p:sp>
        <p:nvSpPr>
          <p:cNvPr id="5123" name="Rectangle 3"/>
          <p:cNvSpPr>
            <a:spLocks noGrp="1" noChangeArrowheads="1"/>
          </p:cNvSpPr>
          <p:nvPr>
            <p:ph type="body" idx="1"/>
          </p:nvPr>
        </p:nvSpPr>
        <p:spPr/>
        <p:txBody>
          <a:bodyPr>
            <a:normAutofit lnSpcReduction="10000"/>
          </a:bodyPr>
          <a:lstStyle/>
          <a:p>
            <a:pPr eaLnBrk="1" hangingPunct="1">
              <a:lnSpc>
                <a:spcPct val="90000"/>
              </a:lnSpc>
            </a:pPr>
            <a:r>
              <a:rPr lang="en-US" altLang="en-US"/>
              <a:t>Imperialism</a:t>
            </a:r>
          </a:p>
          <a:p>
            <a:pPr eaLnBrk="1" hangingPunct="1">
              <a:lnSpc>
                <a:spcPct val="90000"/>
              </a:lnSpc>
              <a:buFontTx/>
              <a:buNone/>
            </a:pPr>
            <a:endParaRPr lang="en-US" altLang="en-US"/>
          </a:p>
          <a:p>
            <a:pPr eaLnBrk="1" hangingPunct="1">
              <a:lnSpc>
                <a:spcPct val="90000"/>
              </a:lnSpc>
            </a:pPr>
            <a:r>
              <a:rPr lang="en-US" altLang="en-US"/>
              <a:t>Growing Nationalism</a:t>
            </a:r>
          </a:p>
          <a:p>
            <a:pPr eaLnBrk="1" hangingPunct="1">
              <a:lnSpc>
                <a:spcPct val="90000"/>
              </a:lnSpc>
              <a:buFontTx/>
              <a:buNone/>
            </a:pPr>
            <a:endParaRPr lang="en-US" altLang="en-US"/>
          </a:p>
          <a:p>
            <a:pPr eaLnBrk="1" hangingPunct="1">
              <a:lnSpc>
                <a:spcPct val="90000"/>
              </a:lnSpc>
            </a:pPr>
            <a:r>
              <a:rPr lang="en-US" altLang="en-US"/>
              <a:t>World War I</a:t>
            </a:r>
          </a:p>
          <a:p>
            <a:pPr eaLnBrk="1" hangingPunct="1">
              <a:lnSpc>
                <a:spcPct val="90000"/>
              </a:lnSpc>
              <a:buFontTx/>
              <a:buNone/>
            </a:pPr>
            <a:endParaRPr lang="en-US" altLang="en-US"/>
          </a:p>
          <a:p>
            <a:pPr eaLnBrk="1" hangingPunct="1">
              <a:lnSpc>
                <a:spcPct val="90000"/>
              </a:lnSpc>
            </a:pPr>
            <a:r>
              <a:rPr lang="en-US" altLang="en-US"/>
              <a:t>World War II </a:t>
            </a:r>
          </a:p>
          <a:p>
            <a:pPr eaLnBrk="1" hangingPunct="1">
              <a:lnSpc>
                <a:spcPct val="90000"/>
              </a:lnSpc>
              <a:buFontTx/>
              <a:buNone/>
            </a:pPr>
            <a:endParaRPr lang="en-US" altLang="en-US"/>
          </a:p>
          <a:p>
            <a:pPr eaLnBrk="1" hangingPunct="1">
              <a:lnSpc>
                <a:spcPct val="90000"/>
              </a:lnSpc>
            </a:pPr>
            <a:r>
              <a:rPr lang="en-US" altLang="en-US"/>
              <a:t>Cold War</a:t>
            </a:r>
          </a:p>
        </p:txBody>
      </p:sp>
    </p:spTree>
    <p:extLst>
      <p:ext uri="{BB962C8B-B14F-4D97-AF65-F5344CB8AC3E}">
        <p14:creationId xmlns:p14="http://schemas.microsoft.com/office/powerpoint/2010/main" val="622898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mtClean="0"/>
              <a:t>World War I</a:t>
            </a:r>
          </a:p>
        </p:txBody>
      </p:sp>
      <p:sp>
        <p:nvSpPr>
          <p:cNvPr id="6147" name="Rectangle 3"/>
          <p:cNvSpPr>
            <a:spLocks noGrp="1" noChangeArrowheads="1"/>
          </p:cNvSpPr>
          <p:nvPr>
            <p:ph type="body" idx="1"/>
          </p:nvPr>
        </p:nvSpPr>
        <p:spPr/>
        <p:txBody>
          <a:bodyPr/>
          <a:lstStyle/>
          <a:p>
            <a:pPr eaLnBrk="1" hangingPunct="1"/>
            <a:r>
              <a:rPr lang="en-US" altLang="en-US" smtClean="0"/>
              <a:t> Promises of self-determination</a:t>
            </a:r>
          </a:p>
          <a:p>
            <a:pPr eaLnBrk="1" hangingPunct="1"/>
            <a:r>
              <a:rPr lang="en-US" altLang="en-US" smtClean="0"/>
              <a:t>Use of colonial soldiers in trenches</a:t>
            </a:r>
          </a:p>
          <a:p>
            <a:pPr eaLnBrk="1" hangingPunct="1"/>
            <a:r>
              <a:rPr lang="en-US" altLang="en-US" smtClean="0"/>
              <a:t>Locals filled posts left by colonial powers during war</a:t>
            </a:r>
          </a:p>
          <a:p>
            <a:pPr eaLnBrk="1" hangingPunct="1"/>
            <a:r>
              <a:rPr lang="en-US" altLang="en-US" smtClean="0"/>
              <a:t>Financial strain on empire</a:t>
            </a:r>
          </a:p>
          <a:p>
            <a:pPr eaLnBrk="1" hangingPunct="1"/>
            <a:r>
              <a:rPr lang="en-US" altLang="en-US" smtClean="0"/>
              <a:t>Treaty of Versailles</a:t>
            </a:r>
          </a:p>
        </p:txBody>
      </p:sp>
    </p:spTree>
    <p:extLst>
      <p:ext uri="{BB962C8B-B14F-4D97-AF65-F5344CB8AC3E}">
        <p14:creationId xmlns:p14="http://schemas.microsoft.com/office/powerpoint/2010/main" val="24950855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WoundedIndianSoldiersAtHospitalNearAlexandriaEgyptWW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28600"/>
            <a:ext cx="4419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5" descr="ap 20th century pi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276600"/>
            <a:ext cx="3810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44361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mtClean="0"/>
              <a:t>World War II</a:t>
            </a:r>
          </a:p>
        </p:txBody>
      </p:sp>
      <p:sp>
        <p:nvSpPr>
          <p:cNvPr id="8195" name="Rectangle 3"/>
          <p:cNvSpPr>
            <a:spLocks noGrp="1" noChangeArrowheads="1"/>
          </p:cNvSpPr>
          <p:nvPr>
            <p:ph type="body" idx="1"/>
          </p:nvPr>
        </p:nvSpPr>
        <p:spPr/>
        <p:txBody>
          <a:bodyPr/>
          <a:lstStyle/>
          <a:p>
            <a:pPr eaLnBrk="1" hangingPunct="1">
              <a:lnSpc>
                <a:spcPct val="90000"/>
              </a:lnSpc>
            </a:pPr>
            <a:r>
              <a:rPr lang="en-US" altLang="en-US"/>
              <a:t>Increased nationalist uprisings following WWI and as a result of the global depression</a:t>
            </a:r>
          </a:p>
          <a:p>
            <a:pPr eaLnBrk="1" hangingPunct="1">
              <a:lnSpc>
                <a:spcPct val="90000"/>
              </a:lnSpc>
            </a:pPr>
            <a:r>
              <a:rPr lang="en-US" altLang="en-US"/>
              <a:t>Costs of empire</a:t>
            </a:r>
          </a:p>
          <a:p>
            <a:pPr eaLnBrk="1" hangingPunct="1">
              <a:lnSpc>
                <a:spcPct val="90000"/>
              </a:lnSpc>
            </a:pPr>
            <a:r>
              <a:rPr lang="en-US" altLang="en-US"/>
              <a:t>US support of anti-colonial liberation movements </a:t>
            </a:r>
          </a:p>
          <a:p>
            <a:pPr eaLnBrk="1" hangingPunct="1">
              <a:lnSpc>
                <a:spcPct val="90000"/>
              </a:lnSpc>
            </a:pPr>
            <a:r>
              <a:rPr lang="en-US" altLang="en-US"/>
              <a:t>Atlantic Charter (1941) “right of all people to choose the form of government under which they live”</a:t>
            </a:r>
          </a:p>
          <a:p>
            <a:pPr eaLnBrk="1" hangingPunct="1">
              <a:lnSpc>
                <a:spcPct val="90000"/>
              </a:lnSpc>
            </a:pPr>
            <a:r>
              <a:rPr lang="en-US" altLang="en-US"/>
              <a:t>Soviets condemned colonialism</a:t>
            </a:r>
          </a:p>
          <a:p>
            <a:pPr eaLnBrk="1" hangingPunct="1">
              <a:lnSpc>
                <a:spcPct val="90000"/>
              </a:lnSpc>
              <a:buFontTx/>
              <a:buNone/>
            </a:pPr>
            <a:endParaRPr lang="en-US" altLang="en-US"/>
          </a:p>
          <a:p>
            <a:pPr eaLnBrk="1" hangingPunct="1">
              <a:lnSpc>
                <a:spcPct val="90000"/>
              </a:lnSpc>
              <a:buFontTx/>
              <a:buNone/>
            </a:pPr>
            <a:endParaRPr lang="en-US" altLang="en-US"/>
          </a:p>
        </p:txBody>
      </p:sp>
    </p:spTree>
    <p:extLst>
      <p:ext uri="{BB962C8B-B14F-4D97-AF65-F5344CB8AC3E}">
        <p14:creationId xmlns:p14="http://schemas.microsoft.com/office/powerpoint/2010/main" val="42065396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p:txBody>
          <a:bodyPr/>
          <a:lstStyle/>
          <a:p>
            <a:pPr eaLnBrk="1" hangingPunct="1"/>
            <a:r>
              <a:rPr lang="en-US" altLang="en-US" smtClean="0"/>
              <a:t>Atlantic Charter, 1941</a:t>
            </a:r>
          </a:p>
        </p:txBody>
      </p:sp>
      <p:pic>
        <p:nvPicPr>
          <p:cNvPr id="9219" name="Picture 5" descr="at_char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524001"/>
            <a:ext cx="6781800"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13326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mtClean="0"/>
              <a:t>Cold War</a:t>
            </a:r>
          </a:p>
        </p:txBody>
      </p:sp>
      <p:sp>
        <p:nvSpPr>
          <p:cNvPr id="10243" name="Rectangle 3"/>
          <p:cNvSpPr>
            <a:spLocks noGrp="1" noChangeArrowheads="1"/>
          </p:cNvSpPr>
          <p:nvPr>
            <p:ph type="body" idx="1"/>
          </p:nvPr>
        </p:nvSpPr>
        <p:spPr/>
        <p:txBody>
          <a:bodyPr/>
          <a:lstStyle/>
          <a:p>
            <a:pPr eaLnBrk="1" hangingPunct="1">
              <a:lnSpc>
                <a:spcPct val="90000"/>
              </a:lnSpc>
            </a:pPr>
            <a:r>
              <a:rPr lang="en-US" altLang="en-US" smtClean="0"/>
              <a:t>Provided inspiration a blend of capitalist and socialist economies and agendas.</a:t>
            </a:r>
          </a:p>
          <a:p>
            <a:pPr eaLnBrk="1" hangingPunct="1">
              <a:lnSpc>
                <a:spcPct val="90000"/>
              </a:lnSpc>
            </a:pPr>
            <a:r>
              <a:rPr lang="en-US" altLang="en-US" smtClean="0"/>
              <a:t>Provided arms to those who sided with one or the other (proxy wars and arms races).</a:t>
            </a:r>
          </a:p>
          <a:p>
            <a:pPr eaLnBrk="1" hangingPunct="1">
              <a:lnSpc>
                <a:spcPct val="90000"/>
              </a:lnSpc>
            </a:pPr>
            <a:r>
              <a:rPr lang="en-US" altLang="en-US" smtClean="0"/>
              <a:t>Encouraged violent recourse for some as a result of the power politics of cold war competition.  </a:t>
            </a:r>
          </a:p>
        </p:txBody>
      </p:sp>
    </p:spTree>
    <p:extLst>
      <p:ext uri="{BB962C8B-B14F-4D97-AF65-F5344CB8AC3E}">
        <p14:creationId xmlns:p14="http://schemas.microsoft.com/office/powerpoint/2010/main" val="13100367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85726"/>
            <a:ext cx="9144000" cy="668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73078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ctr" eaLnBrk="1" hangingPunct="1"/>
            <a:r>
              <a:rPr lang="en-US" altLang="en-US" smtClean="0"/>
              <a:t>Process of Decolonization and Nation- Building</a:t>
            </a:r>
          </a:p>
        </p:txBody>
      </p:sp>
      <p:sp>
        <p:nvSpPr>
          <p:cNvPr id="12291" name="Rectangle 3"/>
          <p:cNvSpPr>
            <a:spLocks noGrp="1" noChangeArrowheads="1"/>
          </p:cNvSpPr>
          <p:nvPr>
            <p:ph type="body" idx="1"/>
          </p:nvPr>
        </p:nvSpPr>
        <p:spPr/>
        <p:txBody>
          <a:bodyPr/>
          <a:lstStyle/>
          <a:p>
            <a:pPr marL="609600" indent="-609600"/>
            <a:r>
              <a:rPr lang="en-US" altLang="en-US"/>
              <a:t>Surge of anti-colonial nationalism after 1945.  Leaders used lessons in mass politicization and mass mobilization of 1920’s and 1930’s. </a:t>
            </a:r>
          </a:p>
          <a:p>
            <a:pPr marL="609600" indent="-609600"/>
            <a:r>
              <a:rPr lang="en-US" altLang="en-US"/>
              <a:t>Three patterns:</a:t>
            </a:r>
          </a:p>
          <a:p>
            <a:pPr marL="990600" lvl="1" indent="-533400">
              <a:buFontTx/>
              <a:buAutoNum type="arabicPeriod"/>
            </a:pPr>
            <a:r>
              <a:rPr lang="en-US" altLang="en-US"/>
              <a:t>Civil war (China)</a:t>
            </a:r>
          </a:p>
          <a:p>
            <a:pPr marL="990600" lvl="1" indent="-533400">
              <a:buFontTx/>
              <a:buAutoNum type="arabicPeriod"/>
            </a:pPr>
            <a:r>
              <a:rPr lang="en-US" altLang="en-US"/>
              <a:t>Negotiated independence (India and much of Africa)</a:t>
            </a:r>
          </a:p>
          <a:p>
            <a:pPr marL="990600" lvl="1" indent="-533400">
              <a:buFontTx/>
              <a:buAutoNum type="arabicPeriod"/>
            </a:pPr>
            <a:r>
              <a:rPr lang="en-US" altLang="en-US"/>
              <a:t>Incomplete de-colonization (Palestine, Algeria and Southern Africa, Vietnam)</a:t>
            </a:r>
          </a:p>
          <a:p>
            <a:pPr marL="609600" indent="-609600">
              <a:buNone/>
            </a:pPr>
            <a:endParaRPr lang="en-US" altLang="en-US"/>
          </a:p>
          <a:p>
            <a:pPr marL="609600" indent="-609600">
              <a:buFontTx/>
              <a:buChar char="•"/>
            </a:pPr>
            <a:endParaRPr lang="en-US" altLang="en-US"/>
          </a:p>
        </p:txBody>
      </p:sp>
    </p:spTree>
    <p:extLst>
      <p:ext uri="{BB962C8B-B14F-4D97-AF65-F5344CB8AC3E}">
        <p14:creationId xmlns:p14="http://schemas.microsoft.com/office/powerpoint/2010/main" val="35162730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dirty="0" smtClean="0"/>
              <a:t>China Case </a:t>
            </a:r>
            <a:r>
              <a:rPr lang="en-US" altLang="en-US" dirty="0" smtClean="0"/>
              <a:t>study (Read </a:t>
            </a:r>
            <a:r>
              <a:rPr lang="en-US" altLang="en-US" dirty="0" err="1" smtClean="0"/>
              <a:t>Ch</a:t>
            </a:r>
            <a:r>
              <a:rPr lang="en-US" altLang="en-US" dirty="0" smtClean="0"/>
              <a:t> 17 section 2 pg538-&gt;)</a:t>
            </a:r>
            <a:endParaRPr lang="en-US" altLang="en-US" dirty="0" smtClean="0"/>
          </a:p>
        </p:txBody>
      </p:sp>
      <p:sp>
        <p:nvSpPr>
          <p:cNvPr id="13315" name="Rectangle 3"/>
          <p:cNvSpPr>
            <a:spLocks noGrp="1" noChangeArrowheads="1"/>
          </p:cNvSpPr>
          <p:nvPr>
            <p:ph type="body" idx="1"/>
          </p:nvPr>
        </p:nvSpPr>
        <p:spPr/>
        <p:txBody>
          <a:bodyPr/>
          <a:lstStyle/>
          <a:p>
            <a:pPr eaLnBrk="1" hangingPunct="1"/>
            <a:r>
              <a:rPr lang="en-US" altLang="en-US" smtClean="0"/>
              <a:t>Japanese invasion interrupted the 1920’s and 1930’s conflict between the Communists (Mao Zedong) and the Nationalists in China (Chiang Kai-shek)</a:t>
            </a:r>
          </a:p>
        </p:txBody>
      </p:sp>
      <p:pic>
        <p:nvPicPr>
          <p:cNvPr id="13316" name="Picture 4" descr="chia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8425" y="3886201"/>
            <a:ext cx="2038350"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descr="mao-zedong-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733800"/>
            <a:ext cx="1868488"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72103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the Cold War was “cold?”</a:t>
            </a:r>
            <a:br>
              <a:rPr lang="en-US" dirty="0"/>
            </a:br>
            <a:endParaRPr lang="en-US" dirty="0"/>
          </a:p>
        </p:txBody>
      </p:sp>
      <p:sp>
        <p:nvSpPr>
          <p:cNvPr id="3" name="Content Placeholder 2"/>
          <p:cNvSpPr>
            <a:spLocks noGrp="1"/>
          </p:cNvSpPr>
          <p:nvPr>
            <p:ph idx="1"/>
          </p:nvPr>
        </p:nvSpPr>
        <p:spPr/>
        <p:txBody>
          <a:bodyPr>
            <a:normAutofit/>
          </a:bodyPr>
          <a:lstStyle/>
          <a:p>
            <a:r>
              <a:rPr lang="en-US" dirty="0"/>
              <a:t>The </a:t>
            </a:r>
            <a:r>
              <a:rPr lang="en-US" b="1" u="sng" dirty="0"/>
              <a:t>Cold War</a:t>
            </a:r>
            <a:r>
              <a:rPr lang="en-US" dirty="0"/>
              <a:t> was a conflict between the </a:t>
            </a:r>
            <a:r>
              <a:rPr lang="en-US" b="1" u="sng" dirty="0"/>
              <a:t>capitalist</a:t>
            </a:r>
            <a:r>
              <a:rPr lang="en-US" dirty="0"/>
              <a:t> and </a:t>
            </a:r>
            <a:r>
              <a:rPr lang="en-US" b="1" u="sng" dirty="0"/>
              <a:t>communist</a:t>
            </a:r>
            <a:r>
              <a:rPr lang="en-US" b="1" dirty="0"/>
              <a:t> </a:t>
            </a:r>
            <a:r>
              <a:rPr lang="en-US" dirty="0"/>
              <a:t>nations of the world that lasted from the end of </a:t>
            </a:r>
            <a:r>
              <a:rPr lang="en-US" b="1" u="sng" dirty="0"/>
              <a:t>World War II</a:t>
            </a:r>
            <a:r>
              <a:rPr lang="en-US" dirty="0"/>
              <a:t> into the 1990's.  </a:t>
            </a:r>
            <a:endParaRPr lang="en-US" dirty="0" smtClean="0"/>
          </a:p>
          <a:p>
            <a:r>
              <a:rPr lang="en-US" dirty="0" smtClean="0"/>
              <a:t>The Cold War is rather ironic because the main instigators in the conflict, the United States and the </a:t>
            </a:r>
            <a:r>
              <a:rPr lang="en-US" b="1" u="sng" dirty="0" smtClean="0"/>
              <a:t>Soviet Union</a:t>
            </a:r>
            <a:r>
              <a:rPr lang="en-US" dirty="0" smtClean="0"/>
              <a:t>, the </a:t>
            </a:r>
            <a:r>
              <a:rPr lang="en-US" b="1" u="sng" dirty="0" smtClean="0"/>
              <a:t>superpowers</a:t>
            </a:r>
            <a:r>
              <a:rPr lang="en-US" dirty="0" smtClean="0"/>
              <a:t>, never actually engaged in open warfare with one another, hence the usage of the term “Cold War.”  This is not to say, however, that many lost their lives over what boiled down to economic and political ideology.  </a:t>
            </a:r>
          </a:p>
          <a:p>
            <a:endParaRPr lang="en-US" dirty="0"/>
          </a:p>
        </p:txBody>
      </p:sp>
    </p:spTree>
    <p:extLst>
      <p:ext uri="{BB962C8B-B14F-4D97-AF65-F5344CB8AC3E}">
        <p14:creationId xmlns:p14="http://schemas.microsoft.com/office/powerpoint/2010/main" val="25277710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mtClean="0"/>
              <a:t>China Case study</a:t>
            </a:r>
          </a:p>
        </p:txBody>
      </p:sp>
      <p:sp>
        <p:nvSpPr>
          <p:cNvPr id="14339" name="Rectangle 3"/>
          <p:cNvSpPr>
            <a:spLocks noGrp="1" noChangeArrowheads="1"/>
          </p:cNvSpPr>
          <p:nvPr>
            <p:ph type="body" idx="1"/>
          </p:nvPr>
        </p:nvSpPr>
        <p:spPr/>
        <p:txBody>
          <a:bodyPr/>
          <a:lstStyle/>
          <a:p>
            <a:pPr eaLnBrk="1" hangingPunct="1">
              <a:lnSpc>
                <a:spcPct val="90000"/>
              </a:lnSpc>
            </a:pPr>
            <a:r>
              <a:rPr lang="en-US" altLang="en-US"/>
              <a:t>During the war,Communists expanded peasant base, using appeals for women (health care, divorce rights, education access, graduated taxes, cooperative farming).   </a:t>
            </a:r>
          </a:p>
          <a:p>
            <a:pPr eaLnBrk="1" hangingPunct="1">
              <a:lnSpc>
                <a:spcPct val="90000"/>
              </a:lnSpc>
            </a:pPr>
            <a:r>
              <a:rPr lang="en-US" altLang="en-US"/>
              <a:t>Growth of party during the war in part through use of anti-Japanese propaganda. </a:t>
            </a:r>
          </a:p>
          <a:p>
            <a:pPr eaLnBrk="1" hangingPunct="1">
              <a:lnSpc>
                <a:spcPct val="90000"/>
              </a:lnSpc>
            </a:pPr>
            <a:r>
              <a:rPr lang="en-US" altLang="en-US"/>
              <a:t>Resumption of civil war after Japanese surrender.  </a:t>
            </a:r>
          </a:p>
          <a:p>
            <a:pPr eaLnBrk="1" hangingPunct="1">
              <a:lnSpc>
                <a:spcPct val="90000"/>
              </a:lnSpc>
            </a:pPr>
            <a:r>
              <a:rPr lang="en-US" altLang="en-US"/>
              <a:t>1949 Great People’s Revolution- Mao </a:t>
            </a:r>
          </a:p>
          <a:p>
            <a:pPr eaLnBrk="1" hangingPunct="1">
              <a:lnSpc>
                <a:spcPct val="90000"/>
              </a:lnSpc>
            </a:pPr>
            <a:r>
              <a:rPr lang="en-US" altLang="en-US"/>
              <a:t>Nationalist leaders fled to Taiwan. </a:t>
            </a:r>
          </a:p>
        </p:txBody>
      </p:sp>
    </p:spTree>
    <p:extLst>
      <p:ext uri="{BB962C8B-B14F-4D97-AF65-F5344CB8AC3E}">
        <p14:creationId xmlns:p14="http://schemas.microsoft.com/office/powerpoint/2010/main" val="7179152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mao_and_frien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1" y="685800"/>
            <a:ext cx="43084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53294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eaLnBrk="1" hangingPunct="1"/>
            <a:r>
              <a:rPr lang="en-US" altLang="en-US" smtClean="0"/>
              <a:t>Negotiated Independence in India and Africa</a:t>
            </a:r>
          </a:p>
        </p:txBody>
      </p:sp>
      <p:sp>
        <p:nvSpPr>
          <p:cNvPr id="16387" name="Rectangle 3"/>
          <p:cNvSpPr>
            <a:spLocks noGrp="1" noChangeArrowheads="1"/>
          </p:cNvSpPr>
          <p:nvPr>
            <p:ph type="body" idx="1"/>
          </p:nvPr>
        </p:nvSpPr>
        <p:spPr/>
        <p:txBody>
          <a:bodyPr/>
          <a:lstStyle/>
          <a:p>
            <a:pPr eaLnBrk="1" hangingPunct="1"/>
            <a:r>
              <a:rPr lang="en-US" altLang="en-US" smtClean="0"/>
              <a:t>Independence with little bloodshed in India and much of colonial Africa in decades following World War II.</a:t>
            </a:r>
          </a:p>
          <a:p>
            <a:pPr eaLnBrk="1" hangingPunct="1"/>
            <a:r>
              <a:rPr lang="en-US" altLang="en-US" smtClean="0"/>
              <a:t>Why? At what cost? </a:t>
            </a:r>
          </a:p>
        </p:txBody>
      </p:sp>
    </p:spTree>
    <p:extLst>
      <p:ext uri="{BB962C8B-B14F-4D97-AF65-F5344CB8AC3E}">
        <p14:creationId xmlns:p14="http://schemas.microsoft.com/office/powerpoint/2010/main" val="24114843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dirty="0" smtClean="0"/>
              <a:t>India Case Study </a:t>
            </a:r>
            <a:r>
              <a:rPr lang="en-US" altLang="en-US" dirty="0" smtClean="0"/>
              <a:t>Background (Read Ch18 section 1 CP World)</a:t>
            </a:r>
            <a:endParaRPr lang="en-US" altLang="en-US" dirty="0" smtClean="0"/>
          </a:p>
        </p:txBody>
      </p:sp>
      <p:sp>
        <p:nvSpPr>
          <p:cNvPr id="17411" name="Rectangle 3"/>
          <p:cNvSpPr>
            <a:spLocks noGrp="1" noChangeArrowheads="1"/>
          </p:cNvSpPr>
          <p:nvPr>
            <p:ph type="body" idx="1"/>
          </p:nvPr>
        </p:nvSpPr>
        <p:spPr/>
        <p:txBody>
          <a:bodyPr/>
          <a:lstStyle/>
          <a:p>
            <a:pPr eaLnBrk="1" hangingPunct="1"/>
            <a:r>
              <a:rPr lang="en-US" altLang="en-US" smtClean="0"/>
              <a:t>India and other Asian colonies were the first to establish independence movements.</a:t>
            </a:r>
          </a:p>
          <a:p>
            <a:pPr eaLnBrk="1" hangingPunct="1"/>
            <a:r>
              <a:rPr lang="en-US" altLang="en-US" smtClean="0"/>
              <a:t>Western-educated minorities organized politically to bring about the end of modification of colonial regimes.</a:t>
            </a:r>
          </a:p>
          <a:p>
            <a:pPr eaLnBrk="1" hangingPunct="1">
              <a:buFontTx/>
              <a:buNone/>
            </a:pPr>
            <a:endParaRPr lang="en-US" altLang="en-US" smtClean="0"/>
          </a:p>
          <a:p>
            <a:pPr eaLnBrk="1" hangingPunct="1"/>
            <a:endParaRPr lang="en-US" altLang="en-US" smtClean="0"/>
          </a:p>
        </p:txBody>
      </p:sp>
    </p:spTree>
    <p:extLst>
      <p:ext uri="{BB962C8B-B14F-4D97-AF65-F5344CB8AC3E}">
        <p14:creationId xmlns:p14="http://schemas.microsoft.com/office/powerpoint/2010/main" val="4058652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mtClean="0"/>
              <a:t>India: History of the Movement</a:t>
            </a:r>
          </a:p>
        </p:txBody>
      </p:sp>
      <p:sp>
        <p:nvSpPr>
          <p:cNvPr id="18435" name="Rectangle 3"/>
          <p:cNvSpPr>
            <a:spLocks noGrp="1" noChangeArrowheads="1"/>
          </p:cNvSpPr>
          <p:nvPr>
            <p:ph type="body" idx="1"/>
          </p:nvPr>
        </p:nvSpPr>
        <p:spPr/>
        <p:txBody>
          <a:bodyPr/>
          <a:lstStyle/>
          <a:p>
            <a:pPr eaLnBrk="1" hangingPunct="1">
              <a:lnSpc>
                <a:spcPct val="90000"/>
              </a:lnSpc>
            </a:pPr>
            <a:r>
              <a:rPr lang="en-US" altLang="en-US"/>
              <a:t>Indian National Congress party founded in 1885. (Elite group not mass movement)</a:t>
            </a:r>
          </a:p>
          <a:p>
            <a:pPr eaLnBrk="1" hangingPunct="1">
              <a:lnSpc>
                <a:spcPct val="90000"/>
              </a:lnSpc>
            </a:pPr>
            <a:r>
              <a:rPr lang="en-US" altLang="en-US"/>
              <a:t>Growth of Indian national identity- presented grievances to the British.</a:t>
            </a:r>
          </a:p>
          <a:p>
            <a:pPr eaLnBrk="1" hangingPunct="1">
              <a:lnSpc>
                <a:spcPct val="90000"/>
              </a:lnSpc>
            </a:pPr>
            <a:r>
              <a:rPr lang="en-US" altLang="en-US"/>
              <a:t>Congress party attracted mass following which opposed shift from the production of food to commercial crops.   </a:t>
            </a:r>
          </a:p>
          <a:p>
            <a:pPr eaLnBrk="1" hangingPunct="1">
              <a:lnSpc>
                <a:spcPct val="90000"/>
              </a:lnSpc>
            </a:pPr>
            <a:r>
              <a:rPr lang="en-US" altLang="en-US"/>
              <a:t>Gandhi and Congress leadership tried to prevent mass peasant uprising (as was happening in China) by keeping power centered on middle class leaders.</a:t>
            </a:r>
          </a:p>
        </p:txBody>
      </p:sp>
    </p:spTree>
    <p:extLst>
      <p:ext uri="{BB962C8B-B14F-4D97-AF65-F5344CB8AC3E}">
        <p14:creationId xmlns:p14="http://schemas.microsoft.com/office/powerpoint/2010/main" val="22251165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indian national congress tila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762000"/>
            <a:ext cx="6629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28800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mtClean="0"/>
              <a:t>Militant Nationalists</a:t>
            </a:r>
          </a:p>
        </p:txBody>
      </p:sp>
      <p:sp>
        <p:nvSpPr>
          <p:cNvPr id="20483" name="Rectangle 3"/>
          <p:cNvSpPr>
            <a:spLocks noGrp="1" noChangeArrowheads="1"/>
          </p:cNvSpPr>
          <p:nvPr>
            <p:ph type="body" idx="1"/>
          </p:nvPr>
        </p:nvSpPr>
        <p:spPr/>
        <p:txBody>
          <a:bodyPr/>
          <a:lstStyle/>
          <a:p>
            <a:pPr eaLnBrk="1" hangingPunct="1"/>
            <a:r>
              <a:rPr lang="en-US" altLang="en-US"/>
              <a:t>B.G. Tilak urged a boycott of British manufactured goods and used threats of terrorism.</a:t>
            </a:r>
          </a:p>
          <a:p>
            <a:pPr eaLnBrk="1" hangingPunct="1"/>
            <a:r>
              <a:rPr lang="en-US" altLang="en-US"/>
              <a:t>Attracted a violent conservative Hindu following. </a:t>
            </a:r>
          </a:p>
          <a:p>
            <a:pPr eaLnBrk="1" hangingPunct="1"/>
            <a:r>
              <a:rPr lang="en-US" altLang="en-US"/>
              <a:t>Tilak was exiled and his </a:t>
            </a:r>
          </a:p>
          <a:p>
            <a:pPr eaLnBrk="1" hangingPunct="1">
              <a:buFontTx/>
              <a:buNone/>
            </a:pPr>
            <a:r>
              <a:rPr lang="en-US" altLang="en-US"/>
              <a:t>movement was repressed by</a:t>
            </a:r>
          </a:p>
          <a:p>
            <a:pPr eaLnBrk="1" hangingPunct="1">
              <a:buFontTx/>
              <a:buNone/>
            </a:pPr>
            <a:r>
              <a:rPr lang="en-US" altLang="en-US"/>
              <a:t>the British. </a:t>
            </a:r>
          </a:p>
        </p:txBody>
      </p:sp>
      <p:pic>
        <p:nvPicPr>
          <p:cNvPr id="20484" name="Picture 4" descr="tila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4038600"/>
            <a:ext cx="19431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4695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smtClean="0"/>
              <a:t>Peaceful Protests</a:t>
            </a:r>
          </a:p>
        </p:txBody>
      </p:sp>
      <p:sp>
        <p:nvSpPr>
          <p:cNvPr id="21507" name="Rectangle 3"/>
          <p:cNvSpPr>
            <a:spLocks noGrp="1" noChangeArrowheads="1"/>
          </p:cNvSpPr>
          <p:nvPr>
            <p:ph type="body" idx="1"/>
          </p:nvPr>
        </p:nvSpPr>
        <p:spPr/>
        <p:txBody>
          <a:bodyPr/>
          <a:lstStyle/>
          <a:p>
            <a:pPr eaLnBrk="1" hangingPunct="1">
              <a:lnSpc>
                <a:spcPct val="90000"/>
              </a:lnSpc>
            </a:pPr>
            <a:r>
              <a:rPr lang="en-US" altLang="en-US"/>
              <a:t>Mohandas Gandhi and other western educated lawyers led peaceful alternative.</a:t>
            </a:r>
          </a:p>
          <a:p>
            <a:pPr eaLnBrk="1" hangingPunct="1">
              <a:lnSpc>
                <a:spcPct val="90000"/>
              </a:lnSpc>
            </a:pPr>
            <a:r>
              <a:rPr lang="en-US" altLang="en-US"/>
              <a:t>Nation-wide protest against colonialism through boycotts and campaigns of civil resistance.</a:t>
            </a:r>
          </a:p>
          <a:p>
            <a:pPr eaLnBrk="1" hangingPunct="1">
              <a:lnSpc>
                <a:spcPct val="90000"/>
              </a:lnSpc>
            </a:pPr>
            <a:r>
              <a:rPr lang="en-US" altLang="en-US"/>
              <a:t>His efforts were not well received by the Muslims who formed a separate organization in 1906, The Muslim League.</a:t>
            </a:r>
          </a:p>
          <a:p>
            <a:pPr eaLnBrk="1" hangingPunct="1">
              <a:lnSpc>
                <a:spcPct val="90000"/>
              </a:lnSpc>
            </a:pPr>
            <a:r>
              <a:rPr lang="en-US" altLang="en-US"/>
              <a:t>Muhammad Ali Jinnah (Muslim League) insisted on partitioned state (Hindu and Muslim).</a:t>
            </a:r>
          </a:p>
        </p:txBody>
      </p:sp>
    </p:spTree>
    <p:extLst>
      <p:ext uri="{BB962C8B-B14F-4D97-AF65-F5344CB8AC3E}">
        <p14:creationId xmlns:p14="http://schemas.microsoft.com/office/powerpoint/2010/main" val="16832490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smtClean="0"/>
              <a:t>Continued Indian Resistance</a:t>
            </a:r>
          </a:p>
        </p:txBody>
      </p:sp>
      <p:sp>
        <p:nvSpPr>
          <p:cNvPr id="22531" name="Rectangle 3"/>
          <p:cNvSpPr>
            <a:spLocks noGrp="1" noChangeArrowheads="1"/>
          </p:cNvSpPr>
          <p:nvPr>
            <p:ph type="body" idx="1"/>
          </p:nvPr>
        </p:nvSpPr>
        <p:spPr/>
        <p:txBody>
          <a:bodyPr/>
          <a:lstStyle/>
          <a:p>
            <a:pPr eaLnBrk="1" hangingPunct="1"/>
            <a:r>
              <a:rPr lang="en-US" altLang="en-US" smtClean="0"/>
              <a:t> Salt March, 1931</a:t>
            </a:r>
          </a:p>
          <a:p>
            <a:pPr eaLnBrk="1" hangingPunct="1"/>
            <a:r>
              <a:rPr lang="en-US" altLang="en-US" smtClean="0"/>
              <a:t> Government of India Act 1935 </a:t>
            </a:r>
          </a:p>
          <a:p>
            <a:pPr eaLnBrk="1" hangingPunct="1">
              <a:buFontTx/>
              <a:buNone/>
            </a:pPr>
            <a:endParaRPr lang="en-US" altLang="en-US" smtClean="0"/>
          </a:p>
        </p:txBody>
      </p:sp>
      <p:pic>
        <p:nvPicPr>
          <p:cNvPr id="22532" name="Picture 4" descr="saltmar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895601"/>
            <a:ext cx="5138738" cy="310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77071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descr="_50664_salt_mar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685800"/>
            <a:ext cx="2413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6" descr="gandhi and jinna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4114800"/>
            <a:ext cx="3657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7" descr="gandhiphoto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1" y="533400"/>
            <a:ext cx="27463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8" descr="muslim leagu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3886200"/>
            <a:ext cx="3429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43082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a:t>Capitalism and Communism </a:t>
            </a:r>
          </a:p>
        </p:txBody>
      </p:sp>
      <p:sp>
        <p:nvSpPr>
          <p:cNvPr id="18435" name="Rectangle 3"/>
          <p:cNvSpPr>
            <a:spLocks noGrp="1" noChangeArrowheads="1"/>
          </p:cNvSpPr>
          <p:nvPr>
            <p:ph type="body" idx="1"/>
          </p:nvPr>
        </p:nvSpPr>
        <p:spPr/>
        <p:txBody>
          <a:bodyPr/>
          <a:lstStyle/>
          <a:p>
            <a:pPr>
              <a:lnSpc>
                <a:spcPct val="80000"/>
              </a:lnSpc>
            </a:pPr>
            <a:r>
              <a:rPr lang="en-US" altLang="en-US" dirty="0"/>
              <a:t>Between 1944 and 1946 the western capitalist countries created a new international monetary system in which supply and demand determined prices and that included a system of exchange rates, an International Monetary Fund, and a World Bank. </a:t>
            </a:r>
          </a:p>
          <a:p>
            <a:pPr>
              <a:lnSpc>
                <a:spcPct val="80000"/>
              </a:lnSpc>
            </a:pPr>
            <a:r>
              <a:rPr lang="en-US" altLang="en-US" dirty="0"/>
              <a:t>The Soviet Union, suspicious of Western intentions, established a closed monetary system in which the state allocated goods and set prices for itself and for the communist states of eastern Europe.</a:t>
            </a:r>
          </a:p>
        </p:txBody>
      </p:sp>
    </p:spTree>
    <p:extLst>
      <p:ext uri="{BB962C8B-B14F-4D97-AF65-F5344CB8AC3E}">
        <p14:creationId xmlns:p14="http://schemas.microsoft.com/office/powerpoint/2010/main" val="1763279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smtClean="0"/>
              <a:t>Indian Independence</a:t>
            </a:r>
          </a:p>
        </p:txBody>
      </p:sp>
      <p:sp>
        <p:nvSpPr>
          <p:cNvPr id="24579" name="Rectangle 3"/>
          <p:cNvSpPr>
            <a:spLocks noGrp="1" noChangeArrowheads="1"/>
          </p:cNvSpPr>
          <p:nvPr>
            <p:ph type="body" sz="half" idx="1"/>
          </p:nvPr>
        </p:nvSpPr>
        <p:spPr/>
        <p:txBody>
          <a:bodyPr/>
          <a:lstStyle/>
          <a:p>
            <a:pPr eaLnBrk="1" hangingPunct="1">
              <a:lnSpc>
                <a:spcPct val="90000"/>
              </a:lnSpc>
            </a:pPr>
            <a:r>
              <a:rPr lang="en-US" altLang="en-US" sz="2400"/>
              <a:t>August 1947 Pakistan and India gained independence.</a:t>
            </a:r>
          </a:p>
          <a:p>
            <a:pPr eaLnBrk="1" hangingPunct="1">
              <a:lnSpc>
                <a:spcPct val="90000"/>
              </a:lnSpc>
            </a:pPr>
            <a:r>
              <a:rPr lang="en-US" altLang="en-US" sz="2400"/>
              <a:t>Mass killings of Muslims and Hindus (1 million) followed by mass migrations (12 million). (Gandhi fasted to prevent war-&gt; assassination)</a:t>
            </a:r>
          </a:p>
          <a:p>
            <a:pPr eaLnBrk="1" hangingPunct="1">
              <a:lnSpc>
                <a:spcPct val="90000"/>
              </a:lnSpc>
            </a:pPr>
            <a:r>
              <a:rPr lang="en-US" altLang="en-US" sz="2400"/>
              <a:t>Jawaharlal Nehru, first Prime Minister,began modernization campaign. </a:t>
            </a:r>
          </a:p>
        </p:txBody>
      </p:sp>
      <p:pic>
        <p:nvPicPr>
          <p:cNvPr id="24580" name="Picture 5" descr="Nehru"/>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556251" y="1909763"/>
            <a:ext cx="3617913" cy="3873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04560370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ctr" eaLnBrk="1" hangingPunct="1"/>
            <a:r>
              <a:rPr lang="en-US" altLang="en-US" sz="3600" dirty="0"/>
              <a:t>Decolonization in the Middle East- Palestine and </a:t>
            </a:r>
            <a:r>
              <a:rPr lang="en-US" altLang="en-US" sz="3600" dirty="0" smtClean="0"/>
              <a:t>Israel</a:t>
            </a:r>
            <a:br>
              <a:rPr lang="en-US" altLang="en-US" sz="3600" dirty="0" smtClean="0"/>
            </a:br>
            <a:r>
              <a:rPr lang="en-US" altLang="en-US" sz="3600" dirty="0" smtClean="0"/>
              <a:t>(Read </a:t>
            </a:r>
            <a:r>
              <a:rPr lang="en-US" altLang="en-US" sz="3600" dirty="0" err="1" smtClean="0"/>
              <a:t>ch</a:t>
            </a:r>
            <a:r>
              <a:rPr lang="en-US" altLang="en-US" sz="3600" dirty="0" smtClean="0"/>
              <a:t> 18 section 4 of CP History book page 583</a:t>
            </a:r>
            <a:endParaRPr lang="en-US" altLang="en-US" sz="3600" dirty="0"/>
          </a:p>
        </p:txBody>
      </p:sp>
      <p:sp>
        <p:nvSpPr>
          <p:cNvPr id="25603" name="Rectangle 3"/>
          <p:cNvSpPr>
            <a:spLocks noGrp="1" noChangeArrowheads="1"/>
          </p:cNvSpPr>
          <p:nvPr>
            <p:ph type="body" idx="1"/>
          </p:nvPr>
        </p:nvSpPr>
        <p:spPr/>
        <p:txBody>
          <a:bodyPr>
            <a:normAutofit lnSpcReduction="10000"/>
          </a:bodyPr>
          <a:lstStyle/>
          <a:p>
            <a:pPr eaLnBrk="1" hangingPunct="1">
              <a:lnSpc>
                <a:spcPct val="90000"/>
              </a:lnSpc>
            </a:pPr>
            <a:r>
              <a:rPr lang="en-US" altLang="en-US" dirty="0"/>
              <a:t>Zionism</a:t>
            </a:r>
          </a:p>
          <a:p>
            <a:pPr eaLnBrk="1" hangingPunct="1">
              <a:lnSpc>
                <a:spcPct val="90000"/>
              </a:lnSpc>
            </a:pPr>
            <a:r>
              <a:rPr lang="en-US" altLang="en-US" dirty="0"/>
              <a:t>1917 Balfour Declaration</a:t>
            </a:r>
          </a:p>
          <a:p>
            <a:pPr eaLnBrk="1" hangingPunct="1">
              <a:lnSpc>
                <a:spcPct val="90000"/>
              </a:lnSpc>
            </a:pPr>
            <a:r>
              <a:rPr lang="en-US" altLang="en-US" dirty="0"/>
              <a:t>Immigration of Jews to Palestine</a:t>
            </a:r>
          </a:p>
          <a:p>
            <a:pPr eaLnBrk="1" hangingPunct="1">
              <a:lnSpc>
                <a:spcPct val="90000"/>
              </a:lnSpc>
            </a:pPr>
            <a:r>
              <a:rPr lang="en-US" altLang="en-US" dirty="0"/>
              <a:t>European Holocaust</a:t>
            </a:r>
          </a:p>
          <a:p>
            <a:pPr eaLnBrk="1" hangingPunct="1">
              <a:lnSpc>
                <a:spcPct val="90000"/>
              </a:lnSpc>
            </a:pPr>
            <a:r>
              <a:rPr lang="en-US" altLang="en-US" dirty="0"/>
              <a:t>Increase of migration</a:t>
            </a:r>
          </a:p>
          <a:p>
            <a:pPr eaLnBrk="1" hangingPunct="1">
              <a:lnSpc>
                <a:spcPct val="90000"/>
              </a:lnSpc>
            </a:pPr>
            <a:r>
              <a:rPr lang="en-US" altLang="en-US" dirty="0"/>
              <a:t>1947- end of British mandate of Palestine and failed UN partition solution</a:t>
            </a:r>
          </a:p>
          <a:p>
            <a:pPr eaLnBrk="1" hangingPunct="1">
              <a:lnSpc>
                <a:spcPct val="90000"/>
              </a:lnSpc>
            </a:pPr>
            <a:r>
              <a:rPr lang="en-US" altLang="en-US" dirty="0"/>
              <a:t>1948 establishment of Israel</a:t>
            </a:r>
          </a:p>
          <a:p>
            <a:pPr eaLnBrk="1" hangingPunct="1">
              <a:lnSpc>
                <a:spcPct val="90000"/>
              </a:lnSpc>
            </a:pPr>
            <a:r>
              <a:rPr lang="en-US" altLang="en-US" dirty="0"/>
              <a:t>Regional conflicts-&gt;</a:t>
            </a:r>
          </a:p>
          <a:p>
            <a:pPr eaLnBrk="1" hangingPunct="1">
              <a:lnSpc>
                <a:spcPct val="90000"/>
              </a:lnSpc>
            </a:pPr>
            <a:endParaRPr lang="en-US" altLang="en-US" dirty="0"/>
          </a:p>
        </p:txBody>
      </p:sp>
    </p:spTree>
    <p:extLst>
      <p:ext uri="{BB962C8B-B14F-4D97-AF65-F5344CB8AC3E}">
        <p14:creationId xmlns:p14="http://schemas.microsoft.com/office/powerpoint/2010/main" val="35373216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descr="fl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4114801"/>
            <a:ext cx="2838450"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6" descr="mand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1" y="533401"/>
            <a:ext cx="1814513"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7" descr="palestine%20g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3581400"/>
            <a:ext cx="3581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8" descr="zionis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457201"/>
            <a:ext cx="3048000"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941466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gn="ctr" eaLnBrk="1" hangingPunct="1"/>
            <a:r>
              <a:rPr lang="en-US" altLang="en-US" dirty="0" smtClean="0"/>
              <a:t>Egypt (Read </a:t>
            </a:r>
            <a:r>
              <a:rPr lang="en-US" altLang="en-US" dirty="0" err="1" smtClean="0"/>
              <a:t>ch</a:t>
            </a:r>
            <a:r>
              <a:rPr lang="en-US" altLang="en-US" dirty="0" smtClean="0"/>
              <a:t> 18 sec 4)</a:t>
            </a:r>
            <a:endParaRPr lang="en-US" altLang="en-US" dirty="0" smtClean="0"/>
          </a:p>
        </p:txBody>
      </p:sp>
      <p:sp>
        <p:nvSpPr>
          <p:cNvPr id="27651" name="Rectangle 4"/>
          <p:cNvSpPr>
            <a:spLocks noGrp="1" noChangeArrowheads="1"/>
          </p:cNvSpPr>
          <p:nvPr>
            <p:ph type="body" sz="half" idx="2"/>
          </p:nvPr>
        </p:nvSpPr>
        <p:spPr/>
        <p:txBody>
          <a:bodyPr>
            <a:normAutofit lnSpcReduction="10000"/>
          </a:bodyPr>
          <a:lstStyle/>
          <a:p>
            <a:pPr eaLnBrk="1" hangingPunct="1">
              <a:lnSpc>
                <a:spcPct val="90000"/>
              </a:lnSpc>
            </a:pPr>
            <a:r>
              <a:rPr lang="en-US" altLang="en-US" sz="2400"/>
              <a:t>1906 Dinshawai incident aroused nationalist passions.</a:t>
            </a:r>
          </a:p>
          <a:p>
            <a:pPr eaLnBrk="1" hangingPunct="1">
              <a:lnSpc>
                <a:spcPct val="90000"/>
              </a:lnSpc>
            </a:pPr>
            <a:r>
              <a:rPr lang="en-US" altLang="en-US" sz="2400"/>
              <a:t>Actions post- Indep (1936) not sufficient.</a:t>
            </a:r>
          </a:p>
          <a:p>
            <a:pPr eaLnBrk="1" hangingPunct="1">
              <a:lnSpc>
                <a:spcPct val="90000"/>
              </a:lnSpc>
            </a:pPr>
            <a:r>
              <a:rPr lang="en-US" altLang="en-US" sz="2400"/>
              <a:t>Coup d’etat in 1952 Gamal Abdel Nasser</a:t>
            </a:r>
          </a:p>
          <a:p>
            <a:pPr eaLnBrk="1" hangingPunct="1">
              <a:lnSpc>
                <a:spcPct val="90000"/>
              </a:lnSpc>
            </a:pPr>
            <a:r>
              <a:rPr lang="en-US" altLang="en-US" sz="2400"/>
              <a:t>Nationalization of Suez 1956 protested by Israelis, British and French but diplomacy won over eventually.</a:t>
            </a:r>
          </a:p>
          <a:p>
            <a:pPr eaLnBrk="1" hangingPunct="1">
              <a:lnSpc>
                <a:spcPct val="90000"/>
              </a:lnSpc>
            </a:pPr>
            <a:r>
              <a:rPr lang="en-US" altLang="en-US" sz="2400"/>
              <a:t>Nasser= symbol of pan-Arab nationalism.</a:t>
            </a:r>
          </a:p>
        </p:txBody>
      </p:sp>
      <p:pic>
        <p:nvPicPr>
          <p:cNvPr id="27652" name="Picture 5" descr="nasser"/>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1787526" y="1828800"/>
            <a:ext cx="3616325" cy="3886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4244710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pPr algn="ctr" eaLnBrk="1" hangingPunct="1"/>
            <a:r>
              <a:rPr lang="en-US" altLang="en-US" dirty="0" smtClean="0"/>
              <a:t>Africa for </a:t>
            </a:r>
            <a:r>
              <a:rPr lang="en-US" altLang="en-US" dirty="0" smtClean="0"/>
              <a:t>Africans (Read </a:t>
            </a:r>
            <a:r>
              <a:rPr lang="en-US" altLang="en-US" dirty="0" err="1" smtClean="0"/>
              <a:t>Ch</a:t>
            </a:r>
            <a:r>
              <a:rPr lang="en-US" altLang="en-US" dirty="0" smtClean="0"/>
              <a:t> 18 sec 3 CP World p578)</a:t>
            </a:r>
            <a:endParaRPr lang="en-US" altLang="en-US" dirty="0" smtClean="0"/>
          </a:p>
        </p:txBody>
      </p:sp>
      <p:sp>
        <p:nvSpPr>
          <p:cNvPr id="28675" name="Rectangle 4"/>
          <p:cNvSpPr>
            <a:spLocks noGrp="1" noChangeArrowheads="1"/>
          </p:cNvSpPr>
          <p:nvPr>
            <p:ph type="body" sz="half" idx="2"/>
          </p:nvPr>
        </p:nvSpPr>
        <p:spPr/>
        <p:txBody>
          <a:bodyPr/>
          <a:lstStyle/>
          <a:p>
            <a:pPr eaLnBrk="1" hangingPunct="1">
              <a:lnSpc>
                <a:spcPct val="90000"/>
              </a:lnSpc>
            </a:pPr>
            <a:r>
              <a:rPr lang="en-US" altLang="en-US"/>
              <a:t>Nationalists composed of ex-servicemen, urban unemployed &amp; under-employed, and the educated. </a:t>
            </a:r>
          </a:p>
          <a:p>
            <a:pPr eaLnBrk="1" hangingPunct="1">
              <a:lnSpc>
                <a:spcPct val="90000"/>
              </a:lnSpc>
            </a:pPr>
            <a:r>
              <a:rPr lang="en-US" altLang="en-US"/>
              <a:t>Pan-Africanism and Negritude</a:t>
            </a:r>
          </a:p>
          <a:p>
            <a:pPr eaLnBrk="1" hangingPunct="1">
              <a:lnSpc>
                <a:spcPct val="90000"/>
              </a:lnSpc>
            </a:pPr>
            <a:r>
              <a:rPr lang="en-US" altLang="en-US"/>
              <a:t>Senghor (Senegal) and Dubois (African-American)</a:t>
            </a:r>
          </a:p>
        </p:txBody>
      </p:sp>
      <p:pic>
        <p:nvPicPr>
          <p:cNvPr id="28676" name="Picture 5" descr="W"/>
          <p:cNvPicPr>
            <a:picLocks noGrp="1" noChangeAspect="1" noChangeArrowheads="1"/>
          </p:cNvPicPr>
          <p:nvPr>
            <p:ph type="clipArt" sz="half" idx="1"/>
          </p:nvPr>
        </p:nvPicPr>
        <p:blipFill>
          <a:blip r:embed="rId2" cstate="print">
            <a:extLst>
              <a:ext uri="{28A0092B-C50C-407E-A947-70E740481C1C}">
                <a14:useLocalDpi xmlns:a14="http://schemas.microsoft.com/office/drawing/2010/main" val="0"/>
              </a:ext>
            </a:extLst>
          </a:blip>
          <a:srcRect/>
          <a:stretch>
            <a:fillRect/>
          </a:stretch>
        </p:blipFill>
        <p:spPr>
          <a:xfrm>
            <a:off x="1905000" y="1143000"/>
            <a:ext cx="1860550" cy="23637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677" name="Picture 6" descr="sengh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581400"/>
            <a:ext cx="2235200"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623804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smtClean="0"/>
              <a:t>De-colonization in Africa</a:t>
            </a:r>
          </a:p>
        </p:txBody>
      </p:sp>
      <p:sp>
        <p:nvSpPr>
          <p:cNvPr id="29699" name="Rectangle 4"/>
          <p:cNvSpPr>
            <a:spLocks noGrp="1" noChangeArrowheads="1"/>
          </p:cNvSpPr>
          <p:nvPr>
            <p:ph type="body" sz="half" idx="2"/>
          </p:nvPr>
        </p:nvSpPr>
        <p:spPr/>
        <p:txBody>
          <a:bodyPr/>
          <a:lstStyle/>
          <a:p>
            <a:pPr eaLnBrk="1" hangingPunct="1">
              <a:lnSpc>
                <a:spcPct val="90000"/>
              </a:lnSpc>
            </a:pPr>
            <a:r>
              <a:rPr lang="en-US" altLang="en-US"/>
              <a:t>1957, Gold Coast (renamed Ghana) independence, led by western- educated, Kwame Nkrumah. </a:t>
            </a:r>
          </a:p>
          <a:p>
            <a:pPr eaLnBrk="1" hangingPunct="1">
              <a:lnSpc>
                <a:spcPct val="90000"/>
              </a:lnSpc>
            </a:pPr>
            <a:r>
              <a:rPr lang="en-US" altLang="en-US"/>
              <a:t>By 1963, all of British ruled Africa, except Southern Rhodesia, was independent. </a:t>
            </a:r>
          </a:p>
        </p:txBody>
      </p:sp>
      <p:pic>
        <p:nvPicPr>
          <p:cNvPr id="29700" name="Picture 5" descr="kwame_nkrumah"/>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1787526" y="1657351"/>
            <a:ext cx="3616325" cy="4379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4737755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pPr algn="ctr" eaLnBrk="1" hangingPunct="1"/>
            <a:r>
              <a:rPr lang="en-US" altLang="en-US" smtClean="0"/>
              <a:t>De-colonization in </a:t>
            </a:r>
            <a:br>
              <a:rPr lang="en-US" altLang="en-US" smtClean="0"/>
            </a:br>
            <a:r>
              <a:rPr lang="en-US" altLang="en-US" smtClean="0"/>
              <a:t>French-ruled Africa</a:t>
            </a:r>
          </a:p>
        </p:txBody>
      </p:sp>
      <p:sp>
        <p:nvSpPr>
          <p:cNvPr id="30723" name="Rectangle 3"/>
          <p:cNvSpPr>
            <a:spLocks noGrp="1" noChangeArrowheads="1"/>
          </p:cNvSpPr>
          <p:nvPr>
            <p:ph type="body" sz="half" idx="2"/>
          </p:nvPr>
        </p:nvSpPr>
        <p:spPr/>
        <p:txBody>
          <a:bodyPr/>
          <a:lstStyle/>
          <a:p>
            <a:pPr eaLnBrk="1" hangingPunct="1">
              <a:lnSpc>
                <a:spcPct val="80000"/>
              </a:lnSpc>
            </a:pPr>
            <a:r>
              <a:rPr lang="en-US" altLang="en-US" sz="2400"/>
              <a:t>Initially more resistant than the British.</a:t>
            </a:r>
          </a:p>
          <a:p>
            <a:pPr eaLnBrk="1" hangingPunct="1">
              <a:lnSpc>
                <a:spcPct val="80000"/>
              </a:lnSpc>
            </a:pPr>
            <a:r>
              <a:rPr lang="en-US" altLang="en-US" sz="2400"/>
              <a:t>Encouraged closer French ties- assimilation, not autonomy. </a:t>
            </a:r>
          </a:p>
          <a:p>
            <a:pPr eaLnBrk="1" hangingPunct="1">
              <a:lnSpc>
                <a:spcPct val="80000"/>
              </a:lnSpc>
            </a:pPr>
            <a:r>
              <a:rPr lang="en-US" altLang="en-US" sz="2400"/>
              <a:t>Not willing to go far enough in granting rights. </a:t>
            </a:r>
          </a:p>
          <a:p>
            <a:pPr eaLnBrk="1" hangingPunct="1">
              <a:lnSpc>
                <a:spcPct val="80000"/>
              </a:lnSpc>
            </a:pPr>
            <a:r>
              <a:rPr lang="en-US" altLang="en-US" sz="2400"/>
              <a:t>With exception of Algeria, by 1960 had granted independence. </a:t>
            </a:r>
          </a:p>
        </p:txBody>
      </p:sp>
      <p:pic>
        <p:nvPicPr>
          <p:cNvPr id="30724" name="Picture 6" descr="enlg_c_negritu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362200"/>
            <a:ext cx="3657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764057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gn="ctr" eaLnBrk="1" hangingPunct="1"/>
            <a:r>
              <a:rPr lang="en-US" altLang="en-US" smtClean="0"/>
              <a:t>Leopold Sedar Senghor</a:t>
            </a:r>
          </a:p>
        </p:txBody>
      </p:sp>
      <p:sp>
        <p:nvSpPr>
          <p:cNvPr id="31747" name="Rectangle 3"/>
          <p:cNvSpPr>
            <a:spLocks noGrp="1" noChangeArrowheads="1"/>
          </p:cNvSpPr>
          <p:nvPr>
            <p:ph type="body" sz="half" idx="1"/>
          </p:nvPr>
        </p:nvSpPr>
        <p:spPr/>
        <p:txBody>
          <a:bodyPr/>
          <a:lstStyle/>
          <a:p>
            <a:pPr eaLnBrk="1" hangingPunct="1">
              <a:lnSpc>
                <a:spcPct val="90000"/>
              </a:lnSpc>
            </a:pPr>
            <a:r>
              <a:rPr lang="en-US" altLang="en-US"/>
              <a:t>Western educated Francophone intellectual from Senegal</a:t>
            </a:r>
          </a:p>
          <a:p>
            <a:pPr eaLnBrk="1" hangingPunct="1">
              <a:lnSpc>
                <a:spcPct val="90000"/>
              </a:lnSpc>
            </a:pPr>
            <a:r>
              <a:rPr lang="en-US" altLang="en-US"/>
              <a:t>Poet who became first president of Senegal. </a:t>
            </a:r>
          </a:p>
          <a:p>
            <a:pPr eaLnBrk="1" hangingPunct="1">
              <a:lnSpc>
                <a:spcPct val="90000"/>
              </a:lnSpc>
            </a:pPr>
            <a:r>
              <a:rPr lang="en-US" altLang="en-US"/>
              <a:t>Advocated democratic socialism and negritude.  </a:t>
            </a:r>
          </a:p>
        </p:txBody>
      </p:sp>
      <p:sp>
        <p:nvSpPr>
          <p:cNvPr id="31748" name="Rectangle 4"/>
          <p:cNvSpPr>
            <a:spLocks noGrp="1" noChangeArrowheads="1"/>
          </p:cNvSpPr>
          <p:nvPr>
            <p:ph type="body" sz="half" idx="2"/>
          </p:nvPr>
        </p:nvSpPr>
        <p:spPr/>
        <p:txBody>
          <a:bodyPr/>
          <a:lstStyle/>
          <a:p>
            <a:pPr eaLnBrk="1" hangingPunct="1">
              <a:lnSpc>
                <a:spcPct val="90000"/>
              </a:lnSpc>
            </a:pPr>
            <a:r>
              <a:rPr lang="en-US" altLang="en-US"/>
              <a:t>Negritude: validation of African culture and the African past by the Negritude poets. Recognized attributes of French culture but were not willing to be assimilated into Europe. </a:t>
            </a:r>
          </a:p>
        </p:txBody>
      </p:sp>
    </p:spTree>
    <p:extLst>
      <p:ext uri="{BB962C8B-B14F-4D97-AF65-F5344CB8AC3E}">
        <p14:creationId xmlns:p14="http://schemas.microsoft.com/office/powerpoint/2010/main" val="3411246507"/>
      </p:ext>
    </p:extLst>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lgn="ctr" eaLnBrk="1" hangingPunct="1"/>
            <a:r>
              <a:rPr lang="en-US" altLang="en-US" smtClean="0"/>
              <a:t>Violent and Incomplete Decolonizations</a:t>
            </a:r>
          </a:p>
        </p:txBody>
      </p:sp>
      <p:sp>
        <p:nvSpPr>
          <p:cNvPr id="32771" name="Rectangle 3"/>
          <p:cNvSpPr>
            <a:spLocks noGrp="1" noChangeArrowheads="1"/>
          </p:cNvSpPr>
          <p:nvPr>
            <p:ph type="body" idx="1"/>
          </p:nvPr>
        </p:nvSpPr>
        <p:spPr/>
        <p:txBody>
          <a:bodyPr/>
          <a:lstStyle/>
          <a:p>
            <a:pPr eaLnBrk="1" hangingPunct="1"/>
            <a:r>
              <a:rPr lang="en-US" altLang="en-US" smtClean="0"/>
              <a:t>Presence of European immigrant groups impeded negotiations, leading to violence.  For example, Kenya, Palestine, Algeria, and southern Africa</a:t>
            </a:r>
          </a:p>
          <a:p>
            <a:pPr eaLnBrk="1" hangingPunct="1"/>
            <a:r>
              <a:rPr lang="en-US" altLang="en-US" smtClean="0"/>
              <a:t>Vietnam’s de-colonization complicated by France’s colonial ties and cold war politics. </a:t>
            </a:r>
          </a:p>
        </p:txBody>
      </p:sp>
    </p:spTree>
    <p:extLst>
      <p:ext uri="{BB962C8B-B14F-4D97-AF65-F5344CB8AC3E}">
        <p14:creationId xmlns:p14="http://schemas.microsoft.com/office/powerpoint/2010/main" val="298354211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gn="ctr" eaLnBrk="1" hangingPunct="1"/>
            <a:r>
              <a:rPr lang="en-US" altLang="en-US" smtClean="0"/>
              <a:t>Kenya</a:t>
            </a:r>
          </a:p>
        </p:txBody>
      </p:sp>
      <p:sp>
        <p:nvSpPr>
          <p:cNvPr id="33795" name="Rectangle 3"/>
          <p:cNvSpPr>
            <a:spLocks noGrp="1" noChangeArrowheads="1"/>
          </p:cNvSpPr>
          <p:nvPr>
            <p:ph type="body" sz="half" idx="1"/>
          </p:nvPr>
        </p:nvSpPr>
        <p:spPr/>
        <p:txBody>
          <a:bodyPr/>
          <a:lstStyle/>
          <a:p>
            <a:pPr eaLnBrk="1" hangingPunct="1">
              <a:lnSpc>
                <a:spcPct val="90000"/>
              </a:lnSpc>
            </a:pPr>
            <a:r>
              <a:rPr lang="en-US" altLang="en-US" sz="2400"/>
              <a:t>Presence of settlers prevented smooth transition of power. </a:t>
            </a:r>
          </a:p>
          <a:p>
            <a:pPr eaLnBrk="1" hangingPunct="1">
              <a:lnSpc>
                <a:spcPct val="90000"/>
              </a:lnSpc>
            </a:pPr>
            <a:r>
              <a:rPr lang="en-US" altLang="en-US" sz="2400"/>
              <a:t>Kenya (20,000 Europeans only) led to violent revolt.</a:t>
            </a:r>
          </a:p>
          <a:p>
            <a:pPr eaLnBrk="1" hangingPunct="1">
              <a:lnSpc>
                <a:spcPct val="90000"/>
              </a:lnSpc>
            </a:pPr>
            <a:r>
              <a:rPr lang="en-US" altLang="en-US" sz="2400"/>
              <a:t>Mau-Mau Revolt, 1952, led by Kikuyus suppressed by British.  </a:t>
            </a:r>
          </a:p>
          <a:p>
            <a:pPr eaLnBrk="1" hangingPunct="1">
              <a:lnSpc>
                <a:spcPct val="90000"/>
              </a:lnSpc>
            </a:pPr>
            <a:r>
              <a:rPr lang="en-US" altLang="en-US" sz="2400"/>
              <a:t>1963 independence granted to black majority, led by Kenyatta. </a:t>
            </a:r>
          </a:p>
        </p:txBody>
      </p:sp>
      <p:pic>
        <p:nvPicPr>
          <p:cNvPr id="33796" name="Picture 5" descr="Kenyatta"/>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556251" y="1752600"/>
            <a:ext cx="3617913" cy="403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998956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Choice</a:t>
            </a:r>
            <a:endParaRPr lang="en-US" dirty="0"/>
          </a:p>
        </p:txBody>
      </p:sp>
      <p:sp>
        <p:nvSpPr>
          <p:cNvPr id="3" name="Content Placeholder 2"/>
          <p:cNvSpPr>
            <a:spLocks noGrp="1"/>
          </p:cNvSpPr>
          <p:nvPr>
            <p:ph idx="1"/>
          </p:nvPr>
        </p:nvSpPr>
        <p:spPr/>
        <p:txBody>
          <a:bodyPr/>
          <a:lstStyle/>
          <a:p>
            <a:r>
              <a:rPr lang="en-US" dirty="0" smtClean="0"/>
              <a:t>Many leaders of newly independent nations, having won the struggle against imperialism, preferred the </a:t>
            </a:r>
            <a:r>
              <a:rPr lang="en-US" dirty="0" err="1" smtClean="0"/>
              <a:t>Sovit</a:t>
            </a:r>
            <a:r>
              <a:rPr lang="en-US" dirty="0" smtClean="0"/>
              <a:t> union’s socialist example to capitalism of their colonizers-differing economic models led to Cold War Rivalry</a:t>
            </a:r>
            <a:endParaRPr lang="en-US" dirty="0"/>
          </a:p>
        </p:txBody>
      </p:sp>
    </p:spTree>
    <p:extLst>
      <p:ext uri="{BB962C8B-B14F-4D97-AF65-F5344CB8AC3E}">
        <p14:creationId xmlns:p14="http://schemas.microsoft.com/office/powerpoint/2010/main" val="179625251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ctr" eaLnBrk="1" hangingPunct="1"/>
            <a:r>
              <a:rPr lang="en-US" altLang="en-US" smtClean="0"/>
              <a:t>Algeria</a:t>
            </a:r>
          </a:p>
        </p:txBody>
      </p:sp>
      <p:sp>
        <p:nvSpPr>
          <p:cNvPr id="34819" name="Rectangle 3"/>
          <p:cNvSpPr>
            <a:spLocks noGrp="1" noChangeArrowheads="1"/>
          </p:cNvSpPr>
          <p:nvPr>
            <p:ph type="body" sz="half" idx="1"/>
          </p:nvPr>
        </p:nvSpPr>
        <p:spPr/>
        <p:txBody>
          <a:bodyPr/>
          <a:lstStyle/>
          <a:p>
            <a:pPr eaLnBrk="1" hangingPunct="1">
              <a:lnSpc>
                <a:spcPct val="90000"/>
              </a:lnSpc>
            </a:pPr>
            <a:r>
              <a:rPr lang="en-US" altLang="en-US"/>
              <a:t>Appeal of Arab nationalism</a:t>
            </a:r>
          </a:p>
          <a:p>
            <a:pPr eaLnBrk="1" hangingPunct="1">
              <a:lnSpc>
                <a:spcPct val="90000"/>
              </a:lnSpc>
            </a:pPr>
            <a:r>
              <a:rPr lang="en-US" altLang="en-US"/>
              <a:t>Large French settler population</a:t>
            </a:r>
          </a:p>
          <a:p>
            <a:pPr eaLnBrk="1" hangingPunct="1">
              <a:lnSpc>
                <a:spcPct val="90000"/>
              </a:lnSpc>
            </a:pPr>
            <a:r>
              <a:rPr lang="en-US" altLang="en-US"/>
              <a:t>1954- 1962 war between FLN (nationalist party) and French troops</a:t>
            </a:r>
          </a:p>
          <a:p>
            <a:pPr eaLnBrk="1" hangingPunct="1">
              <a:lnSpc>
                <a:spcPct val="90000"/>
              </a:lnSpc>
            </a:pPr>
            <a:r>
              <a:rPr lang="en-US" altLang="en-US"/>
              <a:t> “part of France”</a:t>
            </a:r>
          </a:p>
          <a:p>
            <a:pPr eaLnBrk="1" hangingPunct="1">
              <a:lnSpc>
                <a:spcPct val="90000"/>
              </a:lnSpc>
            </a:pPr>
            <a:r>
              <a:rPr lang="en-US" altLang="en-US"/>
              <a:t>300,000 lives</a:t>
            </a:r>
          </a:p>
        </p:txBody>
      </p:sp>
      <p:pic>
        <p:nvPicPr>
          <p:cNvPr id="34820" name="Picture 7" descr="FL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981200"/>
            <a:ext cx="3810000"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661064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lgn="ctr" eaLnBrk="1" hangingPunct="1"/>
            <a:r>
              <a:rPr lang="en-US" altLang="en-US" dirty="0" smtClean="0"/>
              <a:t>South </a:t>
            </a:r>
            <a:r>
              <a:rPr lang="en-US" altLang="en-US" dirty="0" smtClean="0"/>
              <a:t>Africa (separate lesson TBA)</a:t>
            </a:r>
            <a:endParaRPr lang="en-US" altLang="en-US" dirty="0" smtClean="0"/>
          </a:p>
        </p:txBody>
      </p:sp>
      <p:sp>
        <p:nvSpPr>
          <p:cNvPr id="35843" name="Rectangle 3"/>
          <p:cNvSpPr>
            <a:spLocks noGrp="1" noChangeArrowheads="1"/>
          </p:cNvSpPr>
          <p:nvPr>
            <p:ph type="body" sz="half" idx="1"/>
          </p:nvPr>
        </p:nvSpPr>
        <p:spPr/>
        <p:txBody>
          <a:bodyPr/>
          <a:lstStyle/>
          <a:p>
            <a:pPr eaLnBrk="1" hangingPunct="1">
              <a:lnSpc>
                <a:spcPct val="90000"/>
              </a:lnSpc>
            </a:pPr>
            <a:r>
              <a:rPr lang="en-US" altLang="en-US" sz="2400"/>
              <a:t>4 million white residents</a:t>
            </a:r>
          </a:p>
          <a:p>
            <a:pPr eaLnBrk="1" hangingPunct="1">
              <a:lnSpc>
                <a:spcPct val="90000"/>
              </a:lnSpc>
            </a:pPr>
            <a:r>
              <a:rPr lang="en-US" altLang="en-US" sz="2400"/>
              <a:t>Afrikaner-dominated (white) National Party won 1948 election</a:t>
            </a:r>
          </a:p>
          <a:p>
            <a:pPr eaLnBrk="1" hangingPunct="1">
              <a:lnSpc>
                <a:spcPct val="90000"/>
              </a:lnSpc>
            </a:pPr>
            <a:r>
              <a:rPr lang="en-US" altLang="en-US" sz="2400"/>
              <a:t>Apartheid</a:t>
            </a:r>
          </a:p>
          <a:p>
            <a:pPr eaLnBrk="1" hangingPunct="1">
              <a:lnSpc>
                <a:spcPct val="90000"/>
              </a:lnSpc>
            </a:pPr>
            <a:r>
              <a:rPr lang="en-US" altLang="en-US" sz="2400"/>
              <a:t>No protests tolerated (African National Congress, Mandela, Sharpeville massacre 1960)</a:t>
            </a:r>
          </a:p>
          <a:p>
            <a:pPr eaLnBrk="1" hangingPunct="1">
              <a:lnSpc>
                <a:spcPct val="90000"/>
              </a:lnSpc>
            </a:pPr>
            <a:r>
              <a:rPr lang="en-US" altLang="en-US" sz="2400"/>
              <a:t>1990’s black government elected</a:t>
            </a:r>
          </a:p>
        </p:txBody>
      </p:sp>
      <p:pic>
        <p:nvPicPr>
          <p:cNvPr id="35844" name="Picture 5" descr="mande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962401"/>
            <a:ext cx="388620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6" descr="sharpvill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295400"/>
            <a:ext cx="31305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206014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lgn="ctr" eaLnBrk="1" hangingPunct="1"/>
            <a:r>
              <a:rPr lang="en-US" altLang="en-US" dirty="0" smtClean="0"/>
              <a:t>Vietnam (Read </a:t>
            </a:r>
            <a:r>
              <a:rPr lang="en-US" altLang="en-US" dirty="0" err="1" smtClean="0"/>
              <a:t>ch</a:t>
            </a:r>
            <a:r>
              <a:rPr lang="en-US" altLang="en-US" dirty="0" smtClean="0"/>
              <a:t> 17 sec 3 CP world p542) </a:t>
            </a:r>
            <a:endParaRPr lang="en-US" altLang="en-US" dirty="0" smtClean="0"/>
          </a:p>
        </p:txBody>
      </p:sp>
      <p:sp>
        <p:nvSpPr>
          <p:cNvPr id="36867" name="Rectangle 3"/>
          <p:cNvSpPr>
            <a:spLocks noGrp="1" noChangeArrowheads="1"/>
          </p:cNvSpPr>
          <p:nvPr>
            <p:ph type="body" sz="half" idx="1"/>
          </p:nvPr>
        </p:nvSpPr>
        <p:spPr/>
        <p:txBody>
          <a:bodyPr/>
          <a:lstStyle/>
          <a:p>
            <a:pPr eaLnBrk="1" hangingPunct="1">
              <a:lnSpc>
                <a:spcPct val="90000"/>
              </a:lnSpc>
            </a:pPr>
            <a:r>
              <a:rPr lang="en-US" altLang="en-US" sz="2400"/>
              <a:t>French rule since 1880’s –rice, mining, and rubber exports </a:t>
            </a:r>
          </a:p>
          <a:p>
            <a:pPr eaLnBrk="1" hangingPunct="1">
              <a:lnSpc>
                <a:spcPct val="90000"/>
              </a:lnSpc>
            </a:pPr>
            <a:r>
              <a:rPr lang="en-US" altLang="en-US" sz="2400"/>
              <a:t>Rise of foreign educated intelligentsia (Ho Chi Minh)</a:t>
            </a:r>
          </a:p>
          <a:p>
            <a:pPr eaLnBrk="1" hangingPunct="1">
              <a:lnSpc>
                <a:spcPct val="90000"/>
              </a:lnSpc>
            </a:pPr>
            <a:r>
              <a:rPr lang="en-US" altLang="en-US" sz="2400"/>
              <a:t>Formation of Viet Minh in 1941</a:t>
            </a:r>
          </a:p>
          <a:p>
            <a:pPr eaLnBrk="1" hangingPunct="1">
              <a:lnSpc>
                <a:spcPct val="90000"/>
              </a:lnSpc>
            </a:pPr>
            <a:r>
              <a:rPr lang="en-US" altLang="en-US" sz="2400"/>
              <a:t>Guerrilla War with France (1946-1954)</a:t>
            </a:r>
          </a:p>
          <a:p>
            <a:pPr eaLnBrk="1" hangingPunct="1">
              <a:lnSpc>
                <a:spcPct val="90000"/>
              </a:lnSpc>
            </a:pPr>
            <a:r>
              <a:rPr lang="en-US" altLang="en-US" sz="2400"/>
              <a:t>Divided country in 1954 led to gradual US entry to contain communism. </a:t>
            </a:r>
          </a:p>
          <a:p>
            <a:pPr eaLnBrk="1" hangingPunct="1">
              <a:lnSpc>
                <a:spcPct val="90000"/>
              </a:lnSpc>
              <a:buFontTx/>
              <a:buNone/>
            </a:pPr>
            <a:endParaRPr lang="en-US" altLang="en-US" sz="2400"/>
          </a:p>
        </p:txBody>
      </p:sp>
      <p:pic>
        <p:nvPicPr>
          <p:cNvPr id="36868" name="Picture 5" descr="Ho_Chi_Minh"/>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964238" y="1598614"/>
            <a:ext cx="2800350" cy="4497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7864120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lgn="ctr" eaLnBrk="1" hangingPunct="1"/>
            <a:r>
              <a:rPr lang="en-US" altLang="en-US" sz="3600"/>
              <a:t>Women as leaders in the Movement</a:t>
            </a:r>
          </a:p>
        </p:txBody>
      </p:sp>
      <p:sp>
        <p:nvSpPr>
          <p:cNvPr id="37891" name="Rectangle 3"/>
          <p:cNvSpPr>
            <a:spLocks noGrp="1" noChangeArrowheads="1"/>
          </p:cNvSpPr>
          <p:nvPr>
            <p:ph type="body" idx="1"/>
          </p:nvPr>
        </p:nvSpPr>
        <p:spPr/>
        <p:txBody>
          <a:bodyPr/>
          <a:lstStyle/>
          <a:p>
            <a:pPr eaLnBrk="1" hangingPunct="1">
              <a:lnSpc>
                <a:spcPct val="90000"/>
              </a:lnSpc>
            </a:pPr>
            <a:r>
              <a:rPr lang="en-US" altLang="en-US"/>
              <a:t>Women fought alongside men in whatever capacities were permitted in Algeria, Egypt, China, Vietnam,India and elsewhere.</a:t>
            </a:r>
          </a:p>
          <a:p>
            <a:pPr eaLnBrk="1" hangingPunct="1">
              <a:lnSpc>
                <a:spcPct val="90000"/>
              </a:lnSpc>
            </a:pPr>
            <a:r>
              <a:rPr lang="en-US" altLang="en-US"/>
              <a:t>China, 1942: </a:t>
            </a:r>
          </a:p>
          <a:p>
            <a:pPr eaLnBrk="1" hangingPunct="1">
              <a:lnSpc>
                <a:spcPct val="90000"/>
              </a:lnSpc>
              <a:buFontTx/>
              <a:buNone/>
            </a:pPr>
            <a:r>
              <a:rPr lang="en-US" altLang="en-US" sz="2400" b="1" i="1"/>
              <a:t>“ The fighting record of our women does not permit us to believe that they will ever again allow themselves to be enslaved whether by a national enemy or by social reaction at home.”</a:t>
            </a:r>
          </a:p>
          <a:p>
            <a:pPr eaLnBrk="1" hangingPunct="1">
              <a:lnSpc>
                <a:spcPct val="90000"/>
              </a:lnSpc>
            </a:pPr>
            <a:r>
              <a:rPr lang="en-US" altLang="en-US"/>
              <a:t>Women given constitutional rights but social and economic equality rarely achieved in postcolonial developing nations.</a:t>
            </a:r>
          </a:p>
          <a:p>
            <a:pPr eaLnBrk="1" hangingPunct="1">
              <a:lnSpc>
                <a:spcPct val="90000"/>
              </a:lnSpc>
              <a:buFontTx/>
              <a:buNone/>
            </a:pPr>
            <a:endParaRPr lang="en-US" altLang="en-US" b="1" i="1"/>
          </a:p>
        </p:txBody>
      </p:sp>
    </p:spTree>
    <p:extLst>
      <p:ext uri="{BB962C8B-B14F-4D97-AF65-F5344CB8AC3E}">
        <p14:creationId xmlns:p14="http://schemas.microsoft.com/office/powerpoint/2010/main" val="8478167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en-US" smtClean="0"/>
              <a:t>Literature and Decolonization</a:t>
            </a:r>
          </a:p>
        </p:txBody>
      </p:sp>
      <p:sp>
        <p:nvSpPr>
          <p:cNvPr id="38915" name="Rectangle 3"/>
          <p:cNvSpPr>
            <a:spLocks noGrp="1" noChangeArrowheads="1"/>
          </p:cNvSpPr>
          <p:nvPr>
            <p:ph type="body" idx="1"/>
          </p:nvPr>
        </p:nvSpPr>
        <p:spPr/>
        <p:txBody>
          <a:bodyPr/>
          <a:lstStyle/>
          <a:p>
            <a:pPr eaLnBrk="1" hangingPunct="1">
              <a:lnSpc>
                <a:spcPct val="90000"/>
              </a:lnSpc>
            </a:pPr>
            <a:r>
              <a:rPr lang="en-US" altLang="en-US"/>
              <a:t>Expressions of nationalism and rejections of western superiority.</a:t>
            </a:r>
          </a:p>
          <a:p>
            <a:pPr eaLnBrk="1" hangingPunct="1">
              <a:lnSpc>
                <a:spcPct val="90000"/>
              </a:lnSpc>
            </a:pPr>
            <a:r>
              <a:rPr lang="en-US" altLang="en-US"/>
              <a:t>Gandhi, “ I make bold to say that the Europeans themselves will have to remodel their outlooks if they are not to perish under the weight of the comforts to which they are becoming slaves.” </a:t>
            </a:r>
          </a:p>
          <a:p>
            <a:pPr eaLnBrk="1" hangingPunct="1">
              <a:lnSpc>
                <a:spcPct val="90000"/>
              </a:lnSpc>
            </a:pPr>
            <a:r>
              <a:rPr lang="en-US" altLang="en-US"/>
              <a:t>Chinua Achebe, Things Fall Apart </a:t>
            </a:r>
          </a:p>
          <a:p>
            <a:pPr eaLnBrk="1" hangingPunct="1">
              <a:lnSpc>
                <a:spcPct val="90000"/>
              </a:lnSpc>
            </a:pPr>
            <a:r>
              <a:rPr lang="en-US" altLang="en-US"/>
              <a:t>Senghor, “Snow upon Paris”</a:t>
            </a:r>
          </a:p>
          <a:p>
            <a:pPr eaLnBrk="1" hangingPunct="1">
              <a:lnSpc>
                <a:spcPct val="90000"/>
              </a:lnSpc>
            </a:pPr>
            <a:r>
              <a:rPr lang="en-US" altLang="en-US"/>
              <a:t>Aime Cesaire, West Indian poet, founder of Negritude “Return to my Native Land”</a:t>
            </a:r>
          </a:p>
        </p:txBody>
      </p:sp>
    </p:spTree>
    <p:extLst>
      <p:ext uri="{BB962C8B-B14F-4D97-AF65-F5344CB8AC3E}">
        <p14:creationId xmlns:p14="http://schemas.microsoft.com/office/powerpoint/2010/main" val="350352603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752601" y="228600"/>
            <a:ext cx="7477125" cy="1143000"/>
          </a:xfrm>
        </p:spPr>
        <p:txBody>
          <a:bodyPr/>
          <a:lstStyle/>
          <a:p>
            <a:pPr algn="ctr" eaLnBrk="1" hangingPunct="1"/>
            <a:r>
              <a:rPr lang="en-US" altLang="en-US" sz="3600"/>
              <a:t>International Organizations and Decolonization</a:t>
            </a:r>
          </a:p>
        </p:txBody>
      </p:sp>
      <p:sp>
        <p:nvSpPr>
          <p:cNvPr id="39939" name="Rectangle 3"/>
          <p:cNvSpPr>
            <a:spLocks noGrp="1" noChangeArrowheads="1"/>
          </p:cNvSpPr>
          <p:nvPr>
            <p:ph type="body" idx="1"/>
          </p:nvPr>
        </p:nvSpPr>
        <p:spPr/>
        <p:txBody>
          <a:bodyPr/>
          <a:lstStyle/>
          <a:p>
            <a:pPr eaLnBrk="1" hangingPunct="1"/>
            <a:r>
              <a:rPr lang="en-US" altLang="en-US" smtClean="0"/>
              <a:t>League of Nations</a:t>
            </a:r>
          </a:p>
          <a:p>
            <a:pPr eaLnBrk="1" hangingPunct="1">
              <a:buFontTx/>
              <a:buNone/>
            </a:pPr>
            <a:endParaRPr lang="en-US" altLang="en-US" smtClean="0"/>
          </a:p>
          <a:p>
            <a:pPr eaLnBrk="1" hangingPunct="1"/>
            <a:r>
              <a:rPr lang="en-US" altLang="en-US" smtClean="0"/>
              <a:t>United Nations</a:t>
            </a:r>
          </a:p>
          <a:p>
            <a:pPr eaLnBrk="1" hangingPunct="1">
              <a:buFontTx/>
              <a:buNone/>
            </a:pPr>
            <a:endParaRPr lang="en-US" altLang="en-US" smtClean="0"/>
          </a:p>
          <a:p>
            <a:pPr eaLnBrk="1" hangingPunct="1"/>
            <a:r>
              <a:rPr lang="en-US" altLang="en-US" smtClean="0"/>
              <a:t>Organization of African Unity (1963)</a:t>
            </a:r>
          </a:p>
        </p:txBody>
      </p:sp>
      <p:pic>
        <p:nvPicPr>
          <p:cNvPr id="39940" name="Picture 4" descr="deco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627188"/>
            <a:ext cx="2743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5" descr="oa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1" y="4572000"/>
            <a:ext cx="1438275"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051303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l="10312" t="23058" r="9534" b="7513"/>
          <a:stretch>
            <a:fillRect/>
          </a:stretch>
        </p:blipFill>
        <p:spPr bwMode="auto">
          <a:xfrm>
            <a:off x="1676400" y="990600"/>
            <a:ext cx="7467600" cy="485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150044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p:cNvPicPr>
            <a:picLocks noChangeAspect="1" noChangeArrowheads="1"/>
          </p:cNvPicPr>
          <p:nvPr/>
        </p:nvPicPr>
        <p:blipFill>
          <a:blip r:embed="rId2">
            <a:extLst>
              <a:ext uri="{28A0092B-C50C-407E-A947-70E740481C1C}">
                <a14:useLocalDpi xmlns:a14="http://schemas.microsoft.com/office/drawing/2010/main" val="0"/>
              </a:ext>
            </a:extLst>
          </a:blip>
          <a:srcRect l="10312" t="23058" r="9534" b="7513"/>
          <a:stretch>
            <a:fillRect/>
          </a:stretch>
        </p:blipFill>
        <p:spPr bwMode="auto">
          <a:xfrm>
            <a:off x="1655805" y="578708"/>
            <a:ext cx="7963929" cy="5179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174445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lgn="ctr" eaLnBrk="1" hangingPunct="1"/>
            <a:r>
              <a:rPr lang="en-US" altLang="en-US" smtClean="0"/>
              <a:t>Fall of Empire: Fall out and Legacy</a:t>
            </a:r>
          </a:p>
        </p:txBody>
      </p:sp>
      <p:sp>
        <p:nvSpPr>
          <p:cNvPr id="43011" name="Rectangle 3"/>
          <p:cNvSpPr>
            <a:spLocks noGrp="1" noChangeArrowheads="1"/>
          </p:cNvSpPr>
          <p:nvPr>
            <p:ph type="body" sz="half" idx="1"/>
          </p:nvPr>
        </p:nvSpPr>
        <p:spPr/>
        <p:txBody>
          <a:bodyPr/>
          <a:lstStyle/>
          <a:p>
            <a:pPr eaLnBrk="1" hangingPunct="1"/>
            <a:r>
              <a:rPr lang="en-US" altLang="en-US" sz="4000"/>
              <a:t>Colonial footprint</a:t>
            </a:r>
          </a:p>
          <a:p>
            <a:pPr eaLnBrk="1" hangingPunct="1"/>
            <a:r>
              <a:rPr lang="en-US" altLang="en-US" sz="4000"/>
              <a:t>Problems of Transition</a:t>
            </a:r>
          </a:p>
          <a:p>
            <a:pPr eaLnBrk="1" hangingPunct="1"/>
            <a:r>
              <a:rPr lang="en-US" altLang="en-US" sz="4000"/>
              <a:t>Problems of Identity</a:t>
            </a:r>
          </a:p>
          <a:p>
            <a:pPr eaLnBrk="1" hangingPunct="1">
              <a:buFontTx/>
              <a:buNone/>
            </a:pPr>
            <a:endParaRPr lang="en-US" altLang="en-US" sz="4000"/>
          </a:p>
        </p:txBody>
      </p:sp>
      <p:pic>
        <p:nvPicPr>
          <p:cNvPr id="43012" name="Picture 5" descr="brittania1"/>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556251" y="2159001"/>
            <a:ext cx="3617913" cy="3375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9698545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lgn="ctr" eaLnBrk="1" hangingPunct="1"/>
            <a:r>
              <a:rPr lang="en-US" altLang="en-US" smtClean="0"/>
              <a:t>Challenges of Independence</a:t>
            </a:r>
          </a:p>
        </p:txBody>
      </p:sp>
      <p:sp>
        <p:nvSpPr>
          <p:cNvPr id="44035" name="Rectangle 3"/>
          <p:cNvSpPr>
            <a:spLocks noGrp="1" noChangeArrowheads="1"/>
          </p:cNvSpPr>
          <p:nvPr>
            <p:ph type="body" sz="half" idx="1"/>
          </p:nvPr>
        </p:nvSpPr>
        <p:spPr/>
        <p:txBody>
          <a:bodyPr/>
          <a:lstStyle/>
          <a:p>
            <a:pPr eaLnBrk="1" hangingPunct="1"/>
            <a:r>
              <a:rPr lang="en-US" altLang="en-US" sz="2400"/>
              <a:t>Ethnic disputes</a:t>
            </a:r>
          </a:p>
          <a:p>
            <a:pPr eaLnBrk="1" hangingPunct="1"/>
            <a:r>
              <a:rPr lang="en-US" altLang="en-US" sz="2400"/>
              <a:t>Dependent economies</a:t>
            </a:r>
          </a:p>
          <a:p>
            <a:pPr eaLnBrk="1" hangingPunct="1"/>
            <a:r>
              <a:rPr lang="en-US" altLang="en-US" sz="2400"/>
              <a:t>Growing debt</a:t>
            </a:r>
          </a:p>
          <a:p>
            <a:pPr eaLnBrk="1" hangingPunct="1"/>
            <a:r>
              <a:rPr lang="en-US" altLang="en-US" sz="2400"/>
              <a:t>Cultural dependence on west-&gt; religious revivalism as backlash </a:t>
            </a:r>
          </a:p>
          <a:p>
            <a:pPr eaLnBrk="1" hangingPunct="1"/>
            <a:r>
              <a:rPr lang="en-US" altLang="en-US" sz="2400"/>
              <a:t>Widespread social unrest</a:t>
            </a:r>
          </a:p>
          <a:p>
            <a:pPr eaLnBrk="1" hangingPunct="1"/>
            <a:r>
              <a:rPr lang="en-US" altLang="en-US" sz="2400"/>
              <a:t>Military responses to restore order</a:t>
            </a:r>
          </a:p>
        </p:txBody>
      </p:sp>
      <p:sp>
        <p:nvSpPr>
          <p:cNvPr id="44036" name="Rectangle 4"/>
          <p:cNvSpPr>
            <a:spLocks noGrp="1" noChangeArrowheads="1"/>
          </p:cNvSpPr>
          <p:nvPr>
            <p:ph type="body" sz="half" idx="2"/>
          </p:nvPr>
        </p:nvSpPr>
        <p:spPr/>
        <p:txBody>
          <a:bodyPr/>
          <a:lstStyle/>
          <a:p>
            <a:pPr eaLnBrk="1" hangingPunct="1"/>
            <a:r>
              <a:rPr lang="en-US" altLang="en-US" sz="2400"/>
              <a:t>Population growth</a:t>
            </a:r>
          </a:p>
          <a:p>
            <a:pPr eaLnBrk="1" hangingPunct="1"/>
            <a:r>
              <a:rPr lang="en-US" altLang="en-US" sz="2400"/>
              <a:t>Resource depletion</a:t>
            </a:r>
          </a:p>
          <a:p>
            <a:pPr eaLnBrk="1" hangingPunct="1"/>
            <a:r>
              <a:rPr lang="en-US" altLang="en-US" sz="2400"/>
              <a:t>Lack of middle class in some locales</a:t>
            </a:r>
          </a:p>
          <a:p>
            <a:pPr eaLnBrk="1" hangingPunct="1"/>
            <a:r>
              <a:rPr lang="en-US" altLang="en-US" sz="2400"/>
              <a:t>Education deficit and later, brain drain.</a:t>
            </a:r>
          </a:p>
          <a:p>
            <a:pPr eaLnBrk="1" hangingPunct="1"/>
            <a:r>
              <a:rPr lang="en-US" altLang="en-US" sz="2400"/>
              <a:t>Neo-colonialism through economic debt. </a:t>
            </a:r>
          </a:p>
        </p:txBody>
      </p:sp>
    </p:spTree>
    <p:extLst>
      <p:ext uri="{BB962C8B-B14F-4D97-AF65-F5344CB8AC3E}">
        <p14:creationId xmlns:p14="http://schemas.microsoft.com/office/powerpoint/2010/main" val="7827788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dirty="0" smtClean="0"/>
              <a:t>America and friendly Western European Countries</a:t>
            </a:r>
            <a:endParaRPr lang="en-US" altLang="en-US" dirty="0"/>
          </a:p>
        </p:txBody>
      </p:sp>
      <p:sp>
        <p:nvSpPr>
          <p:cNvPr id="19459" name="Rectangle 3"/>
          <p:cNvSpPr>
            <a:spLocks noGrp="1" noChangeArrowheads="1"/>
          </p:cNvSpPr>
          <p:nvPr>
            <p:ph type="body" idx="1"/>
          </p:nvPr>
        </p:nvSpPr>
        <p:spPr/>
        <p:txBody>
          <a:bodyPr/>
          <a:lstStyle/>
          <a:p>
            <a:r>
              <a:rPr lang="en-US" altLang="en-US" dirty="0"/>
              <a:t>The United States economy recovered and prospered during and after World War II. </a:t>
            </a:r>
          </a:p>
          <a:p>
            <a:r>
              <a:rPr lang="en-US" altLang="en-US" dirty="0"/>
              <a:t>The economy of Western Europe, heavily damaged during World War II, recovered in the post-war period with the help of the American Marshall </a:t>
            </a:r>
            <a:r>
              <a:rPr lang="en-US" altLang="en-US" dirty="0" smtClean="0"/>
              <a:t>Plan($12.5 billion in aid to friendly European countries )</a:t>
            </a:r>
            <a:endParaRPr lang="en-US" altLang="en-US" dirty="0"/>
          </a:p>
        </p:txBody>
      </p:sp>
    </p:spTree>
    <p:extLst>
      <p:ext uri="{BB962C8B-B14F-4D97-AF65-F5344CB8AC3E}">
        <p14:creationId xmlns:p14="http://schemas.microsoft.com/office/powerpoint/2010/main" val="3173236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en-US" smtClean="0"/>
              <a:t>Conclusions</a:t>
            </a:r>
          </a:p>
        </p:txBody>
      </p:sp>
      <p:sp>
        <p:nvSpPr>
          <p:cNvPr id="45059" name="Rectangle 3"/>
          <p:cNvSpPr>
            <a:spLocks noGrp="1" noChangeArrowheads="1"/>
          </p:cNvSpPr>
          <p:nvPr>
            <p:ph type="body" idx="1"/>
          </p:nvPr>
        </p:nvSpPr>
        <p:spPr/>
        <p:txBody>
          <a:bodyPr/>
          <a:lstStyle/>
          <a:p>
            <a:pPr eaLnBrk="1" hangingPunct="1">
              <a:lnSpc>
                <a:spcPct val="90000"/>
              </a:lnSpc>
            </a:pPr>
            <a:r>
              <a:rPr lang="en-US" altLang="en-US"/>
              <a:t>Decolonization was sometimes a violent process- dependent in large part on how many settlers had come to the colony.</a:t>
            </a:r>
          </a:p>
          <a:p>
            <a:pPr eaLnBrk="1" hangingPunct="1">
              <a:lnSpc>
                <a:spcPct val="90000"/>
              </a:lnSpc>
            </a:pPr>
            <a:r>
              <a:rPr lang="en-US" altLang="en-US"/>
              <a:t>In many parts of world, decolonization was not revolutionary.   Power passed from  one class of elites to another.  Little economic and social reform occurred.</a:t>
            </a:r>
          </a:p>
          <a:p>
            <a:pPr eaLnBrk="1" hangingPunct="1">
              <a:lnSpc>
                <a:spcPct val="90000"/>
              </a:lnSpc>
            </a:pPr>
            <a:r>
              <a:rPr lang="en-US" altLang="en-US"/>
              <a:t> Significant challenges faced independent nations. </a:t>
            </a:r>
          </a:p>
          <a:p>
            <a:pPr eaLnBrk="1" hangingPunct="1">
              <a:lnSpc>
                <a:spcPct val="90000"/>
              </a:lnSpc>
            </a:pPr>
            <a:r>
              <a:rPr lang="en-US" altLang="en-US"/>
              <a:t>Western economic dominance of the global trade system continued unabated.  WHY?</a:t>
            </a:r>
          </a:p>
          <a:p>
            <a:pPr eaLnBrk="1" hangingPunct="1">
              <a:lnSpc>
                <a:spcPct val="90000"/>
              </a:lnSpc>
            </a:pPr>
            <a:endParaRPr lang="en-US" altLang="en-US"/>
          </a:p>
        </p:txBody>
      </p:sp>
    </p:spTree>
    <p:extLst>
      <p:ext uri="{BB962C8B-B14F-4D97-AF65-F5344CB8AC3E}">
        <p14:creationId xmlns:p14="http://schemas.microsoft.com/office/powerpoint/2010/main" val="20867044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Soviet and Eastern Europe recovery after WW2</a:t>
            </a:r>
            <a:endParaRPr lang="en-US" dirty="0"/>
          </a:p>
        </p:txBody>
      </p:sp>
      <p:sp>
        <p:nvSpPr>
          <p:cNvPr id="3" name="Content Placeholder 2"/>
          <p:cNvSpPr>
            <a:spLocks noGrp="1"/>
          </p:cNvSpPr>
          <p:nvPr>
            <p:ph idx="1"/>
          </p:nvPr>
        </p:nvSpPr>
        <p:spPr/>
        <p:txBody>
          <a:bodyPr/>
          <a:lstStyle/>
          <a:p>
            <a:r>
              <a:rPr lang="en-US" dirty="0" smtClean="0"/>
              <a:t>Recovery was rapid at first due to command economy creating a structural basis for modernization and growth.</a:t>
            </a:r>
          </a:p>
          <a:p>
            <a:r>
              <a:rPr lang="en-US" dirty="0" smtClean="0"/>
              <a:t>Bureaucratic control grew less responsive and at the same time the measure of modernization was measured by consumer goods production (1970s) rather that tons of coal and steel- a huge gap with the West identified.</a:t>
            </a:r>
          </a:p>
          <a:p>
            <a:r>
              <a:rPr lang="en-US" dirty="0" smtClean="0"/>
              <a:t>Socialist nations suffered as well as they followed Soviets collectivism , and controlled economy.  </a:t>
            </a:r>
          </a:p>
          <a:p>
            <a:endParaRPr lang="en-US" dirty="0"/>
          </a:p>
        </p:txBody>
      </p:sp>
    </p:spTree>
    <p:extLst>
      <p:ext uri="{BB962C8B-B14F-4D97-AF65-F5344CB8AC3E}">
        <p14:creationId xmlns:p14="http://schemas.microsoft.com/office/powerpoint/2010/main" val="18399535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Ideologies</a:t>
            </a:r>
            <a:endParaRPr lang="en-US" dirty="0"/>
          </a:p>
        </p:txBody>
      </p:sp>
      <p:sp>
        <p:nvSpPr>
          <p:cNvPr id="5" name="Text Placeholder 4"/>
          <p:cNvSpPr>
            <a:spLocks noGrp="1"/>
          </p:cNvSpPr>
          <p:nvPr>
            <p:ph type="body" idx="1"/>
          </p:nvPr>
        </p:nvSpPr>
        <p:spPr/>
        <p:txBody>
          <a:bodyPr/>
          <a:lstStyle/>
          <a:p>
            <a:r>
              <a:rPr lang="en-US" dirty="0" smtClean="0"/>
              <a:t>USA</a:t>
            </a:r>
            <a:endParaRPr lang="en-US" dirty="0"/>
          </a:p>
        </p:txBody>
      </p:sp>
      <p:sp>
        <p:nvSpPr>
          <p:cNvPr id="6" name="Content Placeholder 5"/>
          <p:cNvSpPr>
            <a:spLocks noGrp="1"/>
          </p:cNvSpPr>
          <p:nvPr>
            <p:ph sz="half" idx="2"/>
          </p:nvPr>
        </p:nvSpPr>
        <p:spPr/>
        <p:txBody>
          <a:bodyPr>
            <a:normAutofit/>
          </a:bodyPr>
          <a:lstStyle/>
          <a:p>
            <a:r>
              <a:rPr lang="en-US" dirty="0"/>
              <a:t>Democracy </a:t>
            </a:r>
            <a:r>
              <a:rPr lang="en-US" dirty="0" smtClean="0"/>
              <a:t>and capitalism</a:t>
            </a:r>
            <a:endParaRPr lang="en-US" dirty="0"/>
          </a:p>
          <a:p>
            <a:r>
              <a:rPr lang="en-US" dirty="0" smtClean="0"/>
              <a:t> </a:t>
            </a:r>
            <a:r>
              <a:rPr lang="en-US" dirty="0"/>
              <a:t>Believed that </a:t>
            </a:r>
            <a:r>
              <a:rPr lang="en-US" dirty="0" smtClean="0"/>
              <a:t>nations had </a:t>
            </a:r>
            <a:r>
              <a:rPr lang="en-US" dirty="0"/>
              <a:t>the right of </a:t>
            </a:r>
            <a:r>
              <a:rPr lang="en-US" dirty="0" smtClean="0"/>
              <a:t>self-determination</a:t>
            </a:r>
            <a:endParaRPr lang="en-US" dirty="0"/>
          </a:p>
          <a:p>
            <a:r>
              <a:rPr lang="en-US" dirty="0" smtClean="0"/>
              <a:t>Rebuild European governments </a:t>
            </a:r>
            <a:r>
              <a:rPr lang="en-US" dirty="0"/>
              <a:t>to </a:t>
            </a:r>
            <a:r>
              <a:rPr lang="en-US" dirty="0" smtClean="0"/>
              <a:t>ensure stability </a:t>
            </a:r>
            <a:r>
              <a:rPr lang="en-US" dirty="0"/>
              <a:t>and </a:t>
            </a:r>
            <a:r>
              <a:rPr lang="en-US" dirty="0" smtClean="0"/>
              <a:t>new markets </a:t>
            </a:r>
            <a:r>
              <a:rPr lang="en-US" dirty="0"/>
              <a:t>for U.S. goods</a:t>
            </a:r>
          </a:p>
        </p:txBody>
      </p:sp>
      <p:sp>
        <p:nvSpPr>
          <p:cNvPr id="7" name="Text Placeholder 6"/>
          <p:cNvSpPr>
            <a:spLocks noGrp="1"/>
          </p:cNvSpPr>
          <p:nvPr>
            <p:ph type="body" sz="quarter" idx="3"/>
          </p:nvPr>
        </p:nvSpPr>
        <p:spPr/>
        <p:txBody>
          <a:bodyPr/>
          <a:lstStyle/>
          <a:p>
            <a:r>
              <a:rPr lang="en-US" dirty="0" smtClean="0"/>
              <a:t>USSR</a:t>
            </a:r>
            <a:endParaRPr lang="en-US" dirty="0"/>
          </a:p>
        </p:txBody>
      </p:sp>
      <p:sp>
        <p:nvSpPr>
          <p:cNvPr id="8" name="Content Placeholder 7"/>
          <p:cNvSpPr>
            <a:spLocks noGrp="1"/>
          </p:cNvSpPr>
          <p:nvPr>
            <p:ph sz="quarter" idx="4"/>
          </p:nvPr>
        </p:nvSpPr>
        <p:spPr/>
        <p:txBody>
          <a:bodyPr>
            <a:normAutofit/>
          </a:bodyPr>
          <a:lstStyle/>
          <a:p>
            <a:r>
              <a:rPr lang="en-US" dirty="0"/>
              <a:t>One political </a:t>
            </a:r>
            <a:r>
              <a:rPr lang="en-US" dirty="0" smtClean="0"/>
              <a:t>party controlled the government</a:t>
            </a:r>
            <a:r>
              <a:rPr lang="en-US" dirty="0"/>
              <a:t>, which </a:t>
            </a:r>
            <a:r>
              <a:rPr lang="en-US" dirty="0" smtClean="0"/>
              <a:t>also controlled </a:t>
            </a:r>
            <a:r>
              <a:rPr lang="en-US" dirty="0"/>
              <a:t>the economy</a:t>
            </a:r>
          </a:p>
          <a:p>
            <a:r>
              <a:rPr lang="en-US" dirty="0" smtClean="0"/>
              <a:t>Rebuild </a:t>
            </a:r>
            <a:r>
              <a:rPr lang="en-US" dirty="0"/>
              <a:t>its </a:t>
            </a:r>
            <a:r>
              <a:rPr lang="en-US" dirty="0" smtClean="0"/>
              <a:t>war‐ravaged economy </a:t>
            </a:r>
            <a:r>
              <a:rPr lang="en-US" dirty="0"/>
              <a:t>using </a:t>
            </a:r>
            <a:r>
              <a:rPr lang="en-US" dirty="0" smtClean="0"/>
              <a:t>Eastern Europe</a:t>
            </a:r>
            <a:endParaRPr lang="en-US" dirty="0"/>
          </a:p>
          <a:p>
            <a:r>
              <a:rPr lang="en-US" dirty="0" smtClean="0"/>
              <a:t>Keep </a:t>
            </a:r>
            <a:r>
              <a:rPr lang="en-US" dirty="0"/>
              <a:t>Germany </a:t>
            </a:r>
            <a:r>
              <a:rPr lang="en-US" dirty="0" smtClean="0"/>
              <a:t>divided and </a:t>
            </a:r>
            <a:r>
              <a:rPr lang="en-US" dirty="0"/>
              <a:t>weak</a:t>
            </a:r>
          </a:p>
        </p:txBody>
      </p:sp>
      <p:sp>
        <p:nvSpPr>
          <p:cNvPr id="9" name="TextBox 8"/>
          <p:cNvSpPr txBox="1"/>
          <p:nvPr/>
        </p:nvSpPr>
        <p:spPr>
          <a:xfrm>
            <a:off x="57665" y="5593491"/>
            <a:ext cx="11297723" cy="1200329"/>
          </a:xfrm>
          <a:prstGeom prst="rect">
            <a:avLst/>
          </a:prstGeom>
          <a:noFill/>
        </p:spPr>
        <p:txBody>
          <a:bodyPr wrap="square" rtlCol="0">
            <a:spAutoFit/>
          </a:bodyPr>
          <a:lstStyle/>
          <a:p>
            <a:r>
              <a:rPr lang="en-US" b="1" dirty="0"/>
              <a:t>In a sense, the Cold War began because of . . .</a:t>
            </a:r>
          </a:p>
          <a:p>
            <a:r>
              <a:rPr lang="en-US" dirty="0"/>
              <a:t>• Ideological differences (democracy vs. totalitarianism </a:t>
            </a:r>
            <a:r>
              <a:rPr lang="en-US" dirty="0" smtClean="0"/>
              <a:t>&amp; capitalism </a:t>
            </a:r>
            <a:r>
              <a:rPr lang="en-US" dirty="0"/>
              <a:t>vs. communism)</a:t>
            </a:r>
          </a:p>
          <a:p>
            <a:r>
              <a:rPr lang="en-US" dirty="0"/>
              <a:t>• Disagreements on what to do about </a:t>
            </a:r>
            <a:r>
              <a:rPr lang="en-US" dirty="0" smtClean="0"/>
              <a:t>postwar Europe</a:t>
            </a:r>
            <a:endParaRPr lang="en-US" dirty="0"/>
          </a:p>
          <a:p>
            <a:r>
              <a:rPr lang="en-US" dirty="0"/>
              <a:t>• Fear of each other’s </a:t>
            </a:r>
            <a:r>
              <a:rPr lang="en-US" i="1" dirty="0"/>
              <a:t>real </a:t>
            </a:r>
            <a:r>
              <a:rPr lang="en-US" dirty="0"/>
              <a:t>intentions</a:t>
            </a:r>
          </a:p>
        </p:txBody>
      </p:sp>
    </p:spTree>
    <p:extLst>
      <p:ext uri="{BB962C8B-B14F-4D97-AF65-F5344CB8AC3E}">
        <p14:creationId xmlns:p14="http://schemas.microsoft.com/office/powerpoint/2010/main" val="182792929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4e5970c9f3e260be9e13ab5d56933e2de8cc65d"/>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2977</TotalTime>
  <Words>2686</Words>
  <Application>Microsoft Office PowerPoint</Application>
  <PresentationFormat>Widescreen</PresentationFormat>
  <Paragraphs>288</Paragraphs>
  <Slides>70</Slides>
  <Notes>0</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70</vt:i4>
      </vt:variant>
    </vt:vector>
  </HeadingPairs>
  <TitlesOfParts>
    <vt:vector size="80" baseType="lpstr">
      <vt:lpstr>SimSun</vt:lpstr>
      <vt:lpstr>Arial</vt:lpstr>
      <vt:lpstr>Biohazard Participants</vt:lpstr>
      <vt:lpstr>Calibri</vt:lpstr>
      <vt:lpstr>Calibri Light</vt:lpstr>
      <vt:lpstr>Comic Sans MS</vt:lpstr>
      <vt:lpstr>Times New Roman</vt:lpstr>
      <vt:lpstr>Verdana</vt:lpstr>
      <vt:lpstr>Wingdings</vt:lpstr>
      <vt:lpstr>Office Theme</vt:lpstr>
      <vt:lpstr>Cold war</vt:lpstr>
      <vt:lpstr>The United Nations</vt:lpstr>
      <vt:lpstr>PowerPoint Presentation</vt:lpstr>
      <vt:lpstr>Why the Cold War was “cold?” </vt:lpstr>
      <vt:lpstr>Capitalism and Communism </vt:lpstr>
      <vt:lpstr>The Choice</vt:lpstr>
      <vt:lpstr>America and friendly Western European Countries</vt:lpstr>
      <vt:lpstr>Soviet and Eastern Europe recovery after WW2</vt:lpstr>
      <vt:lpstr>The Ideologies</vt:lpstr>
      <vt:lpstr>PowerPoint Presentation</vt:lpstr>
      <vt:lpstr>Causes of the Cold War</vt:lpstr>
      <vt:lpstr>PowerPoint Presentation</vt:lpstr>
      <vt:lpstr>PowerPoint Presentation</vt:lpstr>
      <vt:lpstr>Truman Doctrine</vt:lpstr>
      <vt:lpstr>Reason for Germany to get divided</vt:lpstr>
      <vt:lpstr>PowerPoint Presentation</vt:lpstr>
      <vt:lpstr>PowerPoint Presentation</vt:lpstr>
      <vt:lpstr>NATO  VS WARSAW PACT</vt:lpstr>
      <vt:lpstr>Major Events of the Cold War Throughout the World</vt:lpstr>
      <vt:lpstr>Cuban Missile Crisis</vt:lpstr>
      <vt:lpstr>The Korean War</vt:lpstr>
      <vt:lpstr>The Vietnam Conflict</vt:lpstr>
      <vt:lpstr>Detente</vt:lpstr>
      <vt:lpstr>The Nuclear Threat</vt:lpstr>
      <vt:lpstr>The Race for Nuclear Supremacy </vt:lpstr>
      <vt:lpstr>Helsinki Accords</vt:lpstr>
      <vt:lpstr>Space Competition</vt:lpstr>
      <vt:lpstr>PowerPoint Presentation</vt:lpstr>
      <vt:lpstr>PowerPoint Presentation</vt:lpstr>
      <vt:lpstr>20th Century Decolonization and Nationalism</vt:lpstr>
      <vt:lpstr>Global Events influential in Decolonization</vt:lpstr>
      <vt:lpstr>World War I</vt:lpstr>
      <vt:lpstr>PowerPoint Presentation</vt:lpstr>
      <vt:lpstr>World War II</vt:lpstr>
      <vt:lpstr>Atlantic Charter, 1941</vt:lpstr>
      <vt:lpstr>Cold War</vt:lpstr>
      <vt:lpstr>PowerPoint Presentation</vt:lpstr>
      <vt:lpstr>Process of Decolonization and Nation- Building</vt:lpstr>
      <vt:lpstr>China Case study (Read Ch 17 section 2 pg538-&gt;)</vt:lpstr>
      <vt:lpstr>China Case study</vt:lpstr>
      <vt:lpstr>PowerPoint Presentation</vt:lpstr>
      <vt:lpstr>Negotiated Independence in India and Africa</vt:lpstr>
      <vt:lpstr>India Case Study Background (Read Ch18 section 1 CP World)</vt:lpstr>
      <vt:lpstr>India: History of the Movement</vt:lpstr>
      <vt:lpstr>PowerPoint Presentation</vt:lpstr>
      <vt:lpstr>Militant Nationalists</vt:lpstr>
      <vt:lpstr>Peaceful Protests</vt:lpstr>
      <vt:lpstr>Continued Indian Resistance</vt:lpstr>
      <vt:lpstr>PowerPoint Presentation</vt:lpstr>
      <vt:lpstr>Indian Independence</vt:lpstr>
      <vt:lpstr>Decolonization in the Middle East- Palestine and Israel (Read ch 18 section 4 of CP History book page 583</vt:lpstr>
      <vt:lpstr>PowerPoint Presentation</vt:lpstr>
      <vt:lpstr>Egypt (Read ch 18 sec 4)</vt:lpstr>
      <vt:lpstr>Africa for Africans (Read Ch 18 sec 3 CP World p578)</vt:lpstr>
      <vt:lpstr>De-colonization in Africa</vt:lpstr>
      <vt:lpstr>De-colonization in  French-ruled Africa</vt:lpstr>
      <vt:lpstr>Leopold Sedar Senghor</vt:lpstr>
      <vt:lpstr>Violent and Incomplete Decolonizations</vt:lpstr>
      <vt:lpstr>Kenya</vt:lpstr>
      <vt:lpstr>Algeria</vt:lpstr>
      <vt:lpstr>South Africa (separate lesson TBA)</vt:lpstr>
      <vt:lpstr>Vietnam (Read ch 17 sec 3 CP world p542) </vt:lpstr>
      <vt:lpstr>Women as leaders in the Movement</vt:lpstr>
      <vt:lpstr>Literature and Decolonization</vt:lpstr>
      <vt:lpstr>International Organizations and Decolonization</vt:lpstr>
      <vt:lpstr>PowerPoint Presentation</vt:lpstr>
      <vt:lpstr>PowerPoint Presentation</vt:lpstr>
      <vt:lpstr>Fall of Empire: Fall out and Legacy</vt:lpstr>
      <vt:lpstr>Challenges of Independence</vt:lpstr>
      <vt:lpstr>Conclusions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Cold war</dc:title>
  <dc:creator>Noor Khan</dc:creator>
  <cp:lastModifiedBy>Noor M. Khan</cp:lastModifiedBy>
  <cp:revision>23</cp:revision>
  <dcterms:created xsi:type="dcterms:W3CDTF">2015-04-27T05:11:55Z</dcterms:created>
  <dcterms:modified xsi:type="dcterms:W3CDTF">2015-04-29T15:49:41Z</dcterms:modified>
</cp:coreProperties>
</file>