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65871-DE9C-455B-B774-9D3DF3879DEE}" type="datetimeFigureOut">
              <a:rPr lang="en-US" smtClean="0"/>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94DE6-0CB6-4A70-B185-3EC9F7D1555D}" type="slidenum">
              <a:rPr lang="en-US" smtClean="0"/>
              <a:t>‹#›</a:t>
            </a:fld>
            <a:endParaRPr lang="en-US"/>
          </a:p>
        </p:txBody>
      </p:sp>
    </p:spTree>
    <p:extLst>
      <p:ext uri="{BB962C8B-B14F-4D97-AF65-F5344CB8AC3E}">
        <p14:creationId xmlns:p14="http://schemas.microsoft.com/office/powerpoint/2010/main" val="39067992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65871-DE9C-455B-B774-9D3DF3879DEE}" type="datetimeFigureOut">
              <a:rPr lang="en-US" smtClean="0"/>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94DE6-0CB6-4A70-B185-3EC9F7D1555D}" type="slidenum">
              <a:rPr lang="en-US" smtClean="0"/>
              <a:t>‹#›</a:t>
            </a:fld>
            <a:endParaRPr lang="en-US"/>
          </a:p>
        </p:txBody>
      </p:sp>
    </p:spTree>
    <p:extLst>
      <p:ext uri="{BB962C8B-B14F-4D97-AF65-F5344CB8AC3E}">
        <p14:creationId xmlns:p14="http://schemas.microsoft.com/office/powerpoint/2010/main" val="807108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65871-DE9C-455B-B774-9D3DF3879DEE}" type="datetimeFigureOut">
              <a:rPr lang="en-US" smtClean="0"/>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94DE6-0CB6-4A70-B185-3EC9F7D1555D}" type="slidenum">
              <a:rPr lang="en-US" smtClean="0"/>
              <a:t>‹#›</a:t>
            </a:fld>
            <a:endParaRPr lang="en-US"/>
          </a:p>
        </p:txBody>
      </p:sp>
    </p:spTree>
    <p:extLst>
      <p:ext uri="{BB962C8B-B14F-4D97-AF65-F5344CB8AC3E}">
        <p14:creationId xmlns:p14="http://schemas.microsoft.com/office/powerpoint/2010/main" val="666163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65871-DE9C-455B-B774-9D3DF3879DEE}" type="datetimeFigureOut">
              <a:rPr lang="en-US" smtClean="0"/>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94DE6-0CB6-4A70-B185-3EC9F7D1555D}" type="slidenum">
              <a:rPr lang="en-US" smtClean="0"/>
              <a:t>‹#›</a:t>
            </a:fld>
            <a:endParaRPr lang="en-US"/>
          </a:p>
        </p:txBody>
      </p:sp>
    </p:spTree>
    <p:extLst>
      <p:ext uri="{BB962C8B-B14F-4D97-AF65-F5344CB8AC3E}">
        <p14:creationId xmlns:p14="http://schemas.microsoft.com/office/powerpoint/2010/main" val="32806363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65871-DE9C-455B-B774-9D3DF3879DEE}" type="datetimeFigureOut">
              <a:rPr lang="en-US" smtClean="0"/>
              <a:t>8/10/2014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94DE6-0CB6-4A70-B185-3EC9F7D1555D}" type="slidenum">
              <a:rPr lang="en-US" smtClean="0"/>
              <a:t>‹#›</a:t>
            </a:fld>
            <a:endParaRPr lang="en-US"/>
          </a:p>
        </p:txBody>
      </p:sp>
    </p:spTree>
    <p:extLst>
      <p:ext uri="{BB962C8B-B14F-4D97-AF65-F5344CB8AC3E}">
        <p14:creationId xmlns:p14="http://schemas.microsoft.com/office/powerpoint/2010/main" val="422483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65871-DE9C-455B-B774-9D3DF3879DEE}" type="datetimeFigureOut">
              <a:rPr lang="en-US" smtClean="0"/>
              <a:t>8/10/2014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94DE6-0CB6-4A70-B185-3EC9F7D1555D}" type="slidenum">
              <a:rPr lang="en-US" smtClean="0"/>
              <a:t>‹#›</a:t>
            </a:fld>
            <a:endParaRPr lang="en-US"/>
          </a:p>
        </p:txBody>
      </p:sp>
    </p:spTree>
    <p:extLst>
      <p:ext uri="{BB962C8B-B14F-4D97-AF65-F5344CB8AC3E}">
        <p14:creationId xmlns:p14="http://schemas.microsoft.com/office/powerpoint/2010/main" val="624908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65871-DE9C-455B-B774-9D3DF3879DEE}" type="datetimeFigureOut">
              <a:rPr lang="en-US" smtClean="0"/>
              <a:t>8/10/2014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294DE6-0CB6-4A70-B185-3EC9F7D1555D}" type="slidenum">
              <a:rPr lang="en-US" smtClean="0"/>
              <a:t>‹#›</a:t>
            </a:fld>
            <a:endParaRPr lang="en-US"/>
          </a:p>
        </p:txBody>
      </p:sp>
    </p:spTree>
    <p:extLst>
      <p:ext uri="{BB962C8B-B14F-4D97-AF65-F5344CB8AC3E}">
        <p14:creationId xmlns:p14="http://schemas.microsoft.com/office/powerpoint/2010/main" val="2106824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65871-DE9C-455B-B774-9D3DF3879DEE}" type="datetimeFigureOut">
              <a:rPr lang="en-US" smtClean="0"/>
              <a:t>8/10/2014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294DE6-0CB6-4A70-B185-3EC9F7D1555D}" type="slidenum">
              <a:rPr lang="en-US" smtClean="0"/>
              <a:t>‹#›</a:t>
            </a:fld>
            <a:endParaRPr lang="en-US"/>
          </a:p>
        </p:txBody>
      </p:sp>
    </p:spTree>
    <p:extLst>
      <p:ext uri="{BB962C8B-B14F-4D97-AF65-F5344CB8AC3E}">
        <p14:creationId xmlns:p14="http://schemas.microsoft.com/office/powerpoint/2010/main" val="660611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65871-DE9C-455B-B774-9D3DF3879DEE}" type="datetimeFigureOut">
              <a:rPr lang="en-US" smtClean="0"/>
              <a:t>8/10/2014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294DE6-0CB6-4A70-B185-3EC9F7D1555D}" type="slidenum">
              <a:rPr lang="en-US" smtClean="0"/>
              <a:t>‹#›</a:t>
            </a:fld>
            <a:endParaRPr lang="en-US"/>
          </a:p>
        </p:txBody>
      </p:sp>
    </p:spTree>
    <p:extLst>
      <p:ext uri="{BB962C8B-B14F-4D97-AF65-F5344CB8AC3E}">
        <p14:creationId xmlns:p14="http://schemas.microsoft.com/office/powerpoint/2010/main" val="3693439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65871-DE9C-455B-B774-9D3DF3879DEE}" type="datetimeFigureOut">
              <a:rPr lang="en-US" smtClean="0"/>
              <a:t>8/10/2014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94DE6-0CB6-4A70-B185-3EC9F7D1555D}" type="slidenum">
              <a:rPr lang="en-US" smtClean="0"/>
              <a:t>‹#›</a:t>
            </a:fld>
            <a:endParaRPr lang="en-US"/>
          </a:p>
        </p:txBody>
      </p:sp>
    </p:spTree>
    <p:extLst>
      <p:ext uri="{BB962C8B-B14F-4D97-AF65-F5344CB8AC3E}">
        <p14:creationId xmlns:p14="http://schemas.microsoft.com/office/powerpoint/2010/main" val="2326769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65871-DE9C-455B-B774-9D3DF3879DEE}" type="datetimeFigureOut">
              <a:rPr lang="en-US" smtClean="0"/>
              <a:t>8/10/2014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94DE6-0CB6-4A70-B185-3EC9F7D1555D}" type="slidenum">
              <a:rPr lang="en-US" smtClean="0"/>
              <a:t>‹#›</a:t>
            </a:fld>
            <a:endParaRPr lang="en-US"/>
          </a:p>
        </p:txBody>
      </p:sp>
    </p:spTree>
    <p:extLst>
      <p:ext uri="{BB962C8B-B14F-4D97-AF65-F5344CB8AC3E}">
        <p14:creationId xmlns:p14="http://schemas.microsoft.com/office/powerpoint/2010/main" val="2109082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065871-DE9C-455B-B774-9D3DF3879DEE}" type="datetimeFigureOut">
              <a:rPr lang="en-US" smtClean="0"/>
              <a:t>8/10/2014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294DE6-0CB6-4A70-B185-3EC9F7D1555D}" type="slidenum">
              <a:rPr lang="en-US" smtClean="0"/>
              <a:t>‹#›</a:t>
            </a:fld>
            <a:endParaRPr lang="en-US"/>
          </a:p>
        </p:txBody>
      </p:sp>
    </p:spTree>
    <p:extLst>
      <p:ext uri="{BB962C8B-B14F-4D97-AF65-F5344CB8AC3E}">
        <p14:creationId xmlns:p14="http://schemas.microsoft.com/office/powerpoint/2010/main" val="2390657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eaLnBrk="1" hangingPunct="1">
              <a:defRPr/>
            </a:pPr>
            <a:r>
              <a:rPr lang="en-US" dirty="0" smtClean="0"/>
              <a:t>AP World History</a:t>
            </a:r>
          </a:p>
        </p:txBody>
      </p:sp>
      <p:sp>
        <p:nvSpPr>
          <p:cNvPr id="3" name="Title 2"/>
          <p:cNvSpPr>
            <a:spLocks noGrp="1"/>
          </p:cNvSpPr>
          <p:nvPr>
            <p:ph type="ctrTitle"/>
          </p:nvPr>
        </p:nvSpPr>
        <p:spPr/>
        <p:txBody>
          <a:bodyPr/>
          <a:lstStyle/>
          <a:p>
            <a:pPr eaLnBrk="1" hangingPunct="1">
              <a:defRPr/>
            </a:pPr>
            <a:r>
              <a:rPr lang="en-US" dirty="0" smtClean="0"/>
              <a:t>Continuity and Change Over Time Essay</a:t>
            </a:r>
          </a:p>
        </p:txBody>
      </p:sp>
    </p:spTree>
    <p:extLst>
      <p:ext uri="{BB962C8B-B14F-4D97-AF65-F5344CB8AC3E}">
        <p14:creationId xmlns:p14="http://schemas.microsoft.com/office/powerpoint/2010/main" val="4225824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7813"/>
            <a:ext cx="9144000" cy="1143000"/>
          </a:xfrm>
        </p:spPr>
        <p:txBody>
          <a:bodyPr/>
          <a:lstStyle/>
          <a:p>
            <a:pPr>
              <a:defRPr/>
            </a:pPr>
            <a:r>
              <a:rPr lang="en-US" dirty="0" smtClean="0"/>
              <a:t>Fundamentals of the CCOT Essay</a:t>
            </a:r>
            <a:endParaRPr lang="en-US" dirty="0"/>
          </a:p>
        </p:txBody>
      </p:sp>
      <p:sp>
        <p:nvSpPr>
          <p:cNvPr id="3" name="Content Placeholder 2"/>
          <p:cNvSpPr>
            <a:spLocks noGrp="1"/>
          </p:cNvSpPr>
          <p:nvPr>
            <p:ph idx="1"/>
          </p:nvPr>
        </p:nvSpPr>
        <p:spPr>
          <a:xfrm>
            <a:off x="1981200" y="1447801"/>
            <a:ext cx="8229600" cy="4530725"/>
          </a:xfrm>
        </p:spPr>
        <p:txBody>
          <a:bodyPr>
            <a:normAutofit lnSpcReduction="10000"/>
          </a:bodyPr>
          <a:lstStyle/>
          <a:p>
            <a:pPr>
              <a:defRPr/>
            </a:pPr>
            <a:r>
              <a:rPr lang="en-US" sz="2600" dirty="0"/>
              <a:t>Thesis should define areas of change and areas of continuity.</a:t>
            </a:r>
          </a:p>
          <a:p>
            <a:pPr lvl="1">
              <a:defRPr/>
            </a:pPr>
            <a:r>
              <a:rPr lang="en-US" sz="2600" dirty="0"/>
              <a:t>Establish time period boundaries &amp; address entire period.</a:t>
            </a:r>
          </a:p>
          <a:p>
            <a:pPr lvl="1">
              <a:defRPr/>
            </a:pPr>
            <a:r>
              <a:rPr lang="en-US" sz="2600" dirty="0"/>
              <a:t>This can be done in two sentences. </a:t>
            </a:r>
          </a:p>
          <a:p>
            <a:pPr>
              <a:defRPr/>
            </a:pPr>
            <a:r>
              <a:rPr lang="en-US" sz="2600" dirty="0"/>
              <a:t>Address </a:t>
            </a:r>
            <a:r>
              <a:rPr lang="en-US" sz="2600" u="sng" dirty="0"/>
              <a:t>both</a:t>
            </a:r>
            <a:r>
              <a:rPr lang="en-US" sz="2600" dirty="0"/>
              <a:t> continuity and change!</a:t>
            </a:r>
          </a:p>
          <a:p>
            <a:pPr lvl="1">
              <a:defRPr/>
            </a:pPr>
            <a:r>
              <a:rPr lang="en-US" sz="2600" dirty="0"/>
              <a:t>Everyone forgets to do continuity.</a:t>
            </a:r>
          </a:p>
          <a:p>
            <a:pPr>
              <a:defRPr/>
            </a:pPr>
            <a:r>
              <a:rPr lang="en-US" sz="2600" dirty="0"/>
              <a:t>Analyze the cause of changes. </a:t>
            </a:r>
          </a:p>
          <a:p>
            <a:pPr lvl="1">
              <a:defRPr/>
            </a:pPr>
            <a:r>
              <a:rPr lang="en-US" sz="2600" dirty="0"/>
              <a:t>Use the word “because” a lot.</a:t>
            </a:r>
          </a:p>
          <a:p>
            <a:pPr>
              <a:defRPr/>
            </a:pPr>
            <a:r>
              <a:rPr lang="en-US" sz="2600" dirty="0"/>
              <a:t>Discuss “global context”.</a:t>
            </a:r>
          </a:p>
          <a:p>
            <a:pPr lvl="1">
              <a:defRPr/>
            </a:pPr>
            <a:r>
              <a:rPr lang="en-US" sz="2600" dirty="0"/>
              <a:t>Connect to world processes and change.</a:t>
            </a:r>
          </a:p>
        </p:txBody>
      </p:sp>
    </p:spTree>
    <p:extLst>
      <p:ext uri="{BB962C8B-B14F-4D97-AF65-F5344CB8AC3E}">
        <p14:creationId xmlns:p14="http://schemas.microsoft.com/office/powerpoint/2010/main" val="2806357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lstStyle/>
          <a:p>
            <a:pPr>
              <a:defRPr/>
            </a:pPr>
            <a:r>
              <a:rPr lang="en-US" dirty="0" smtClean="0"/>
              <a:t>Helpful Hints</a:t>
            </a:r>
            <a:endParaRPr lang="en-US" dirty="0"/>
          </a:p>
        </p:txBody>
      </p:sp>
      <p:sp>
        <p:nvSpPr>
          <p:cNvPr id="3" name="Content Placeholder 2"/>
          <p:cNvSpPr>
            <a:spLocks noGrp="1"/>
          </p:cNvSpPr>
          <p:nvPr>
            <p:ph idx="1"/>
          </p:nvPr>
        </p:nvSpPr>
        <p:spPr>
          <a:xfrm>
            <a:off x="1981200" y="1143001"/>
            <a:ext cx="8229600" cy="4530725"/>
          </a:xfrm>
        </p:spPr>
        <p:txBody>
          <a:bodyPr/>
          <a:lstStyle/>
          <a:p>
            <a:pPr>
              <a:defRPr/>
            </a:pPr>
            <a:r>
              <a:rPr lang="en-US" sz="2400" dirty="0"/>
              <a:t>Draw a timeline to help connect the era and events you will talk about.</a:t>
            </a:r>
          </a:p>
          <a:p>
            <a:pPr lvl="1">
              <a:defRPr/>
            </a:pPr>
            <a:r>
              <a:rPr lang="en-US" dirty="0"/>
              <a:t>We will be use a chart in class to also help, but you will not have the chart for the exam. </a:t>
            </a:r>
          </a:p>
          <a:p>
            <a:pPr>
              <a:defRPr/>
            </a:pPr>
            <a:r>
              <a:rPr lang="en-US" sz="2400" dirty="0"/>
              <a:t>Identify what the situation was at the beginning of the era, also know as a baseline. </a:t>
            </a:r>
          </a:p>
          <a:p>
            <a:pPr lvl="1">
              <a:defRPr/>
            </a:pPr>
            <a:r>
              <a:rPr lang="en-US" dirty="0"/>
              <a:t>Cite a fact about this.</a:t>
            </a:r>
          </a:p>
          <a:p>
            <a:pPr>
              <a:defRPr/>
            </a:pPr>
            <a:r>
              <a:rPr lang="en-US" sz="2400" dirty="0"/>
              <a:t>Identify what the situation was at the end of the era. </a:t>
            </a:r>
          </a:p>
          <a:p>
            <a:pPr lvl="1">
              <a:defRPr/>
            </a:pPr>
            <a:r>
              <a:rPr lang="en-US" dirty="0"/>
              <a:t>Cite a fact about this.</a:t>
            </a:r>
          </a:p>
          <a:p>
            <a:pPr>
              <a:defRPr/>
            </a:pPr>
            <a:r>
              <a:rPr lang="en-US" sz="2400" dirty="0"/>
              <a:t>Try to explain the process of change.</a:t>
            </a:r>
          </a:p>
          <a:p>
            <a:pPr lvl="1">
              <a:defRPr/>
            </a:pPr>
            <a:r>
              <a:rPr lang="en-US" dirty="0"/>
              <a:t>How and why did it happen?</a:t>
            </a:r>
          </a:p>
        </p:txBody>
      </p:sp>
    </p:spTree>
    <p:extLst>
      <p:ext uri="{BB962C8B-B14F-4D97-AF65-F5344CB8AC3E}">
        <p14:creationId xmlns:p14="http://schemas.microsoft.com/office/powerpoint/2010/main" val="2216860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Ways to Think about the CCOT</a:t>
            </a:r>
            <a:endParaRPr lang="en-US" dirty="0"/>
          </a:p>
        </p:txBody>
      </p:sp>
      <p:sp>
        <p:nvSpPr>
          <p:cNvPr id="3" name="Content Placeholder 2"/>
          <p:cNvSpPr>
            <a:spLocks noGrp="1"/>
          </p:cNvSpPr>
          <p:nvPr>
            <p:ph idx="1"/>
          </p:nvPr>
        </p:nvSpPr>
        <p:spPr/>
        <p:txBody>
          <a:bodyPr/>
          <a:lstStyle/>
          <a:p>
            <a:pPr>
              <a:defRPr/>
            </a:pPr>
            <a:r>
              <a:rPr lang="en-US" dirty="0" smtClean="0"/>
              <a:t>You can think about the CCOT as discussing whether change outweighs continuity, or vice versa.</a:t>
            </a:r>
          </a:p>
          <a:p>
            <a:pPr>
              <a:defRPr/>
            </a:pPr>
            <a:r>
              <a:rPr lang="en-US" dirty="0" smtClean="0"/>
              <a:t>You can think about the CCOT as focusing on the cause and/or effects of a primary change in the era.</a:t>
            </a:r>
          </a:p>
          <a:p>
            <a:pPr>
              <a:defRPr/>
            </a:pPr>
            <a:r>
              <a:rPr lang="en-US" dirty="0" smtClean="0"/>
              <a:t>You can think about the CCOT as covering two or three chapters from the textbook.</a:t>
            </a:r>
          </a:p>
          <a:p>
            <a:pPr lvl="1">
              <a:defRPr/>
            </a:pPr>
            <a:r>
              <a:rPr lang="en-US" dirty="0" smtClean="0"/>
              <a:t>Think about how the situation changes.</a:t>
            </a:r>
            <a:endParaRPr lang="en-US" dirty="0"/>
          </a:p>
        </p:txBody>
      </p:sp>
    </p:spTree>
    <p:extLst>
      <p:ext uri="{BB962C8B-B14F-4D97-AF65-F5344CB8AC3E}">
        <p14:creationId xmlns:p14="http://schemas.microsoft.com/office/powerpoint/2010/main" val="3469590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7813"/>
            <a:ext cx="9144000" cy="1143000"/>
          </a:xfrm>
        </p:spPr>
        <p:txBody>
          <a:bodyPr/>
          <a:lstStyle/>
          <a:p>
            <a:pPr eaLnBrk="1" hangingPunct="1">
              <a:defRPr/>
            </a:pPr>
            <a:r>
              <a:rPr lang="en-US" dirty="0" smtClean="0"/>
              <a:t>Common Triggers for Change</a:t>
            </a:r>
          </a:p>
        </p:txBody>
      </p:sp>
      <p:sp>
        <p:nvSpPr>
          <p:cNvPr id="3" name="Content Placeholder 2"/>
          <p:cNvSpPr>
            <a:spLocks noGrp="1"/>
          </p:cNvSpPr>
          <p:nvPr>
            <p:ph idx="1"/>
          </p:nvPr>
        </p:nvSpPr>
        <p:spPr/>
        <p:txBody>
          <a:bodyPr/>
          <a:lstStyle/>
          <a:p>
            <a:pPr eaLnBrk="1" hangingPunct="1">
              <a:defRPr/>
            </a:pPr>
            <a:r>
              <a:rPr lang="en-US" dirty="0" smtClean="0"/>
              <a:t>Consider that change happens unevenly in places and overtime.</a:t>
            </a:r>
          </a:p>
          <a:p>
            <a:pPr lvl="1" eaLnBrk="1" hangingPunct="1">
              <a:defRPr/>
            </a:pPr>
            <a:r>
              <a:rPr lang="en-US" dirty="0" smtClean="0"/>
              <a:t>Often speeding up &amp; slowing down.</a:t>
            </a:r>
          </a:p>
          <a:p>
            <a:pPr eaLnBrk="1" hangingPunct="1">
              <a:defRPr/>
            </a:pPr>
            <a:r>
              <a:rPr lang="en-US" dirty="0" smtClean="0"/>
              <a:t>Are there steps to the change?</a:t>
            </a:r>
          </a:p>
          <a:p>
            <a:pPr lvl="1" eaLnBrk="1" hangingPunct="1">
              <a:defRPr/>
            </a:pPr>
            <a:r>
              <a:rPr lang="en-US" sz="3200" dirty="0"/>
              <a:t>Intermediate points between the beginning &amp; end of period are important.</a:t>
            </a:r>
          </a:p>
        </p:txBody>
      </p:sp>
    </p:spTree>
    <p:extLst>
      <p:ext uri="{BB962C8B-B14F-4D97-AF65-F5344CB8AC3E}">
        <p14:creationId xmlns:p14="http://schemas.microsoft.com/office/powerpoint/2010/main" val="3166919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7813"/>
            <a:ext cx="9144000" cy="1143000"/>
          </a:xfrm>
        </p:spPr>
        <p:txBody>
          <a:bodyPr/>
          <a:lstStyle/>
          <a:p>
            <a:pPr eaLnBrk="1" hangingPunct="1">
              <a:defRPr/>
            </a:pPr>
            <a:r>
              <a:rPr lang="en-US" dirty="0" smtClean="0"/>
              <a:t>Historical Context</a:t>
            </a:r>
          </a:p>
        </p:txBody>
      </p:sp>
      <p:sp>
        <p:nvSpPr>
          <p:cNvPr id="3" name="Content Placeholder 2"/>
          <p:cNvSpPr>
            <a:spLocks noGrp="1"/>
          </p:cNvSpPr>
          <p:nvPr>
            <p:ph idx="1"/>
          </p:nvPr>
        </p:nvSpPr>
        <p:spPr/>
        <p:txBody>
          <a:bodyPr/>
          <a:lstStyle/>
          <a:p>
            <a:pPr eaLnBrk="1" hangingPunct="1">
              <a:defRPr/>
            </a:pPr>
            <a:r>
              <a:rPr lang="en-US" dirty="0" smtClean="0"/>
              <a:t>Remember that changes and continuities in a particular region do not happen in a vacuum.</a:t>
            </a:r>
          </a:p>
          <a:p>
            <a:pPr eaLnBrk="1" hangingPunct="1">
              <a:defRPr/>
            </a:pPr>
            <a:r>
              <a:rPr lang="en-US" sz="3600" dirty="0"/>
              <a:t>Use varying scope.</a:t>
            </a:r>
          </a:p>
          <a:p>
            <a:pPr lvl="1" eaLnBrk="1" hangingPunct="1">
              <a:defRPr/>
            </a:pPr>
            <a:r>
              <a:rPr lang="en-US" sz="3600" dirty="0"/>
              <a:t>Global trends vs. regional vs. local</a:t>
            </a:r>
          </a:p>
          <a:p>
            <a:pPr lvl="1" eaLnBrk="1" hangingPunct="1">
              <a:defRPr/>
            </a:pPr>
            <a:r>
              <a:rPr lang="en-US" sz="3600" dirty="0"/>
              <a:t>Don’t be afraid to note exceptions to a trend.</a:t>
            </a:r>
          </a:p>
        </p:txBody>
      </p:sp>
    </p:spTree>
    <p:extLst>
      <p:ext uri="{BB962C8B-B14F-4D97-AF65-F5344CB8AC3E}">
        <p14:creationId xmlns:p14="http://schemas.microsoft.com/office/powerpoint/2010/main" val="907050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is the CCOT Essay?</a:t>
            </a:r>
            <a:endParaRPr lang="en-US" dirty="0"/>
          </a:p>
        </p:txBody>
      </p:sp>
      <p:sp>
        <p:nvSpPr>
          <p:cNvPr id="6" name="Content Placeholder 5"/>
          <p:cNvSpPr>
            <a:spLocks noGrp="1"/>
          </p:cNvSpPr>
          <p:nvPr>
            <p:ph idx="1"/>
          </p:nvPr>
        </p:nvSpPr>
        <p:spPr>
          <a:xfrm>
            <a:off x="838200" y="1268627"/>
            <a:ext cx="10515600" cy="4908336"/>
          </a:xfrm>
        </p:spPr>
        <p:txBody>
          <a:bodyPr>
            <a:normAutofit/>
          </a:bodyPr>
          <a:lstStyle/>
          <a:p>
            <a:r>
              <a:rPr lang="en-US" sz="3600" dirty="0" smtClean="0"/>
              <a:t>An essay discussing specialties that changed and stayed the same in your life between two time periods (age 5 to age 14)</a:t>
            </a:r>
          </a:p>
          <a:p>
            <a:r>
              <a:rPr lang="en-US" sz="3600" dirty="0" smtClean="0">
                <a:effectLst>
                  <a:outerShdw blurRad="38100" dist="38100" dir="2700000" algn="tl">
                    <a:srgbClr val="000000">
                      <a:alpha val="43137"/>
                    </a:srgbClr>
                  </a:outerShdw>
                </a:effectLst>
              </a:rPr>
              <a:t>The CCOT deals specifically with analysis of continuities and changes over time</a:t>
            </a:r>
          </a:p>
          <a:p>
            <a:r>
              <a:rPr lang="en-US" sz="3600" dirty="0" smtClean="0">
                <a:effectLst>
                  <a:outerShdw blurRad="38100" dist="38100" dir="2700000" algn="tl">
                    <a:srgbClr val="000000">
                      <a:alpha val="43137"/>
                    </a:srgbClr>
                  </a:outerShdw>
                </a:effectLst>
              </a:rPr>
              <a:t>The CCOT question requires analysis of process and explanation of the cause with specific examples</a:t>
            </a:r>
          </a:p>
          <a:p>
            <a:pPr marL="0" indent="0">
              <a:buNone/>
            </a:pPr>
            <a:endParaRPr lang="en-US" sz="3600" dirty="0" smtClean="0"/>
          </a:p>
          <a:p>
            <a:endParaRPr lang="en-US" dirty="0"/>
          </a:p>
        </p:txBody>
      </p:sp>
    </p:spTree>
    <p:extLst>
      <p:ext uri="{BB962C8B-B14F-4D97-AF65-F5344CB8AC3E}">
        <p14:creationId xmlns:p14="http://schemas.microsoft.com/office/powerpoint/2010/main" val="1188243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The Question Prompt: What significant changes took place in your life from the age of 5 until the present time in any three specialty areas listed below and what significant historical context led to that change (or continuity) in your life.</a:t>
            </a:r>
          </a:p>
          <a:p>
            <a:pPr lvl="0"/>
            <a:r>
              <a:rPr lang="en-US" b="1" dirty="0"/>
              <a:t>Education</a:t>
            </a:r>
            <a:endParaRPr lang="en-US" dirty="0"/>
          </a:p>
          <a:p>
            <a:pPr lvl="0"/>
            <a:r>
              <a:rPr lang="en-US" b="1" dirty="0"/>
              <a:t>friends</a:t>
            </a:r>
            <a:endParaRPr lang="en-US" dirty="0"/>
          </a:p>
          <a:p>
            <a:pPr lvl="0"/>
            <a:r>
              <a:rPr lang="en-US" b="1" dirty="0"/>
              <a:t>responsibility</a:t>
            </a:r>
            <a:endParaRPr lang="en-US" dirty="0"/>
          </a:p>
          <a:p>
            <a:pPr lvl="0"/>
            <a:r>
              <a:rPr lang="en-US" b="1" dirty="0"/>
              <a:t>religious life</a:t>
            </a:r>
            <a:endParaRPr lang="en-US" dirty="0"/>
          </a:p>
          <a:p>
            <a:pPr lvl="0"/>
            <a:r>
              <a:rPr lang="en-US" b="1" dirty="0"/>
              <a:t>family</a:t>
            </a:r>
            <a:endParaRPr lang="en-US" dirty="0"/>
          </a:p>
          <a:p>
            <a:pPr lvl="0"/>
            <a:r>
              <a:rPr lang="en-US" b="1" dirty="0"/>
              <a:t>athletics</a:t>
            </a:r>
            <a:endParaRPr lang="en-US" dirty="0"/>
          </a:p>
          <a:p>
            <a:pPr lvl="0"/>
            <a:r>
              <a:rPr lang="en-US" b="1" dirty="0"/>
              <a:t>another topic of your choosing</a:t>
            </a:r>
            <a:endParaRPr lang="en-US" dirty="0"/>
          </a:p>
          <a:p>
            <a:endParaRPr lang="en-US" dirty="0" smtClean="0"/>
          </a:p>
          <a:p>
            <a:endParaRPr lang="en-US" dirty="0"/>
          </a:p>
        </p:txBody>
      </p:sp>
    </p:spTree>
    <p:extLst>
      <p:ext uri="{BB962C8B-B14F-4D97-AF65-F5344CB8AC3E}">
        <p14:creationId xmlns:p14="http://schemas.microsoft.com/office/powerpoint/2010/main" val="2815548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Purpose</a:t>
            </a:r>
            <a:endParaRPr lang="en-US" dirty="0"/>
          </a:p>
        </p:txBody>
      </p:sp>
      <p:sp>
        <p:nvSpPr>
          <p:cNvPr id="3" name="Content Placeholder 2"/>
          <p:cNvSpPr>
            <a:spLocks noGrp="1"/>
          </p:cNvSpPr>
          <p:nvPr>
            <p:ph idx="1"/>
          </p:nvPr>
        </p:nvSpPr>
        <p:spPr/>
        <p:txBody>
          <a:bodyPr/>
          <a:lstStyle/>
          <a:p>
            <a:r>
              <a:rPr lang="en-US" dirty="0" smtClean="0"/>
              <a:t>To evaluate your ability to analyze historical changes and continuities of your life and ability to gauge your analysis of global processes</a:t>
            </a:r>
          </a:p>
          <a:p>
            <a:endParaRPr lang="en-US" dirty="0"/>
          </a:p>
        </p:txBody>
      </p:sp>
    </p:spTree>
    <p:extLst>
      <p:ext uri="{BB962C8B-B14F-4D97-AF65-F5344CB8AC3E}">
        <p14:creationId xmlns:p14="http://schemas.microsoft.com/office/powerpoint/2010/main" val="1972534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you need to do.</a:t>
            </a:r>
            <a:endParaRPr lang="en-US" dirty="0"/>
          </a:p>
        </p:txBody>
      </p:sp>
      <p:sp>
        <p:nvSpPr>
          <p:cNvPr id="3" name="Content Placeholder 2"/>
          <p:cNvSpPr>
            <a:spLocks noGrp="1"/>
          </p:cNvSpPr>
          <p:nvPr>
            <p:ph idx="1"/>
          </p:nvPr>
        </p:nvSpPr>
        <p:spPr/>
        <p:txBody>
          <a:bodyPr/>
          <a:lstStyle/>
          <a:p>
            <a:pPr>
              <a:defRPr/>
            </a:pPr>
            <a:r>
              <a:rPr lang="en-US" dirty="0" smtClean="0"/>
              <a:t>Change</a:t>
            </a:r>
          </a:p>
          <a:p>
            <a:pPr lvl="1">
              <a:defRPr/>
            </a:pPr>
            <a:r>
              <a:rPr lang="en-US" dirty="0" smtClean="0"/>
              <a:t>Recognize it as it occurs in </a:t>
            </a:r>
            <a:r>
              <a:rPr lang="en-US" dirty="0" smtClean="0"/>
              <a:t>your history</a:t>
            </a:r>
            <a:r>
              <a:rPr lang="en-US" dirty="0" smtClean="0"/>
              <a:t>.</a:t>
            </a:r>
          </a:p>
          <a:p>
            <a:pPr lvl="1">
              <a:defRPr/>
            </a:pPr>
            <a:r>
              <a:rPr lang="en-US" dirty="0" smtClean="0"/>
              <a:t>Identify &amp; Understand the causes of change.</a:t>
            </a:r>
          </a:p>
          <a:p>
            <a:pPr lvl="1">
              <a:buFont typeface="Wingdings" panose="05000000000000000000" pitchFamily="2" charset="2"/>
              <a:buNone/>
              <a:defRPr/>
            </a:pPr>
            <a:endParaRPr lang="en-US" dirty="0" smtClean="0"/>
          </a:p>
          <a:p>
            <a:pPr>
              <a:defRPr/>
            </a:pPr>
            <a:r>
              <a:rPr lang="en-US" dirty="0" smtClean="0"/>
              <a:t>Continuity</a:t>
            </a:r>
          </a:p>
          <a:p>
            <a:pPr lvl="1">
              <a:defRPr/>
            </a:pPr>
            <a:r>
              <a:rPr lang="en-US" dirty="0" smtClean="0"/>
              <a:t>Recognize factors which remain the same throughout an entire period.</a:t>
            </a:r>
          </a:p>
          <a:p>
            <a:pPr lvl="1">
              <a:defRPr/>
            </a:pPr>
            <a:r>
              <a:rPr lang="en-US" dirty="0" smtClean="0"/>
              <a:t>Identify and understand factors which allow this to continue.</a:t>
            </a:r>
            <a:endParaRPr lang="en-US" dirty="0"/>
          </a:p>
        </p:txBody>
      </p:sp>
    </p:spTree>
    <p:extLst>
      <p:ext uri="{BB962C8B-B14F-4D97-AF65-F5344CB8AC3E}">
        <p14:creationId xmlns:p14="http://schemas.microsoft.com/office/powerpoint/2010/main" val="2536582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“Change”</a:t>
            </a:r>
            <a:endParaRPr lang="en-US" dirty="0"/>
          </a:p>
        </p:txBody>
      </p:sp>
      <p:sp>
        <p:nvSpPr>
          <p:cNvPr id="3" name="Content Placeholder 2"/>
          <p:cNvSpPr>
            <a:spLocks noGrp="1"/>
          </p:cNvSpPr>
          <p:nvPr>
            <p:ph idx="1"/>
          </p:nvPr>
        </p:nvSpPr>
        <p:spPr>
          <a:xfrm>
            <a:off x="1981200" y="1600201"/>
            <a:ext cx="8458200" cy="4530725"/>
          </a:xfrm>
        </p:spPr>
        <p:txBody>
          <a:bodyPr/>
          <a:lstStyle/>
          <a:p>
            <a:pPr>
              <a:defRPr/>
            </a:pPr>
            <a:r>
              <a:rPr lang="en-US" dirty="0" smtClean="0"/>
              <a:t>Must discuss (utilizing concrete detail) and analyze changes that occurred relevant to the questions.</a:t>
            </a:r>
          </a:p>
          <a:p>
            <a:pPr lvl="1">
              <a:defRPr/>
            </a:pPr>
            <a:r>
              <a:rPr lang="en-US" dirty="0" smtClean="0"/>
              <a:t>And, of course, correct information. </a:t>
            </a:r>
          </a:p>
        </p:txBody>
      </p:sp>
    </p:spTree>
    <p:extLst>
      <p:ext uri="{BB962C8B-B14F-4D97-AF65-F5344CB8AC3E}">
        <p14:creationId xmlns:p14="http://schemas.microsoft.com/office/powerpoint/2010/main" val="2048045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“Continuity”</a:t>
            </a:r>
            <a:endParaRPr lang="en-US" dirty="0"/>
          </a:p>
        </p:txBody>
      </p:sp>
      <p:sp>
        <p:nvSpPr>
          <p:cNvPr id="3" name="Content Placeholder 2"/>
          <p:cNvSpPr>
            <a:spLocks noGrp="1"/>
          </p:cNvSpPr>
          <p:nvPr>
            <p:ph idx="1"/>
          </p:nvPr>
        </p:nvSpPr>
        <p:spPr/>
        <p:txBody>
          <a:bodyPr/>
          <a:lstStyle/>
          <a:p>
            <a:pPr>
              <a:defRPr/>
            </a:pPr>
            <a:r>
              <a:rPr lang="en-US" dirty="0" smtClean="0"/>
              <a:t>The questions also asks you to address continuities, generally these are patterns or cultural tendencies that remain stagnant for years and years.</a:t>
            </a:r>
          </a:p>
          <a:p>
            <a:pPr lvl="1">
              <a:defRPr/>
            </a:pPr>
            <a:r>
              <a:rPr lang="en-US" dirty="0" smtClean="0"/>
              <a:t>For example: Think of the role of women, religions, philosophies, or conflict between the social classes.</a:t>
            </a:r>
          </a:p>
          <a:p>
            <a:pPr>
              <a:defRPr/>
            </a:pPr>
            <a:r>
              <a:rPr lang="en-US" dirty="0" smtClean="0"/>
              <a:t>It very important to remember that you need to have concrete details to back up your continuity. </a:t>
            </a:r>
            <a:endParaRPr lang="en-US" dirty="0"/>
          </a:p>
        </p:txBody>
      </p:sp>
    </p:spTree>
    <p:extLst>
      <p:ext uri="{BB962C8B-B14F-4D97-AF65-F5344CB8AC3E}">
        <p14:creationId xmlns:p14="http://schemas.microsoft.com/office/powerpoint/2010/main" val="2674520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Starting and Ending Point</a:t>
            </a:r>
            <a:endParaRPr lang="en-US" dirty="0"/>
          </a:p>
        </p:txBody>
      </p:sp>
      <p:sp>
        <p:nvSpPr>
          <p:cNvPr id="3" name="Content Placeholder 2"/>
          <p:cNvSpPr>
            <a:spLocks noGrp="1"/>
          </p:cNvSpPr>
          <p:nvPr>
            <p:ph idx="1"/>
          </p:nvPr>
        </p:nvSpPr>
        <p:spPr>
          <a:xfrm>
            <a:off x="1676400" y="1295401"/>
            <a:ext cx="8839200" cy="4530725"/>
          </a:xfrm>
        </p:spPr>
        <p:txBody>
          <a:bodyPr/>
          <a:lstStyle/>
          <a:p>
            <a:pPr>
              <a:defRPr/>
            </a:pPr>
            <a:r>
              <a:rPr lang="en-US" dirty="0" smtClean="0"/>
              <a:t>In order to get complete credit for the CCOT, you need to address the starting point. </a:t>
            </a:r>
          </a:p>
          <a:p>
            <a:pPr lvl="1">
              <a:defRPr/>
            </a:pPr>
            <a:r>
              <a:rPr lang="en-US" dirty="0" smtClean="0"/>
              <a:t>In order to analyze changes, you must discuss what it was like before. </a:t>
            </a:r>
          </a:p>
          <a:p>
            <a:pPr lvl="1">
              <a:defRPr/>
            </a:pPr>
            <a:r>
              <a:rPr lang="en-US" dirty="0" smtClean="0"/>
              <a:t>However, pay attention to time period.</a:t>
            </a:r>
          </a:p>
          <a:p>
            <a:pPr>
              <a:defRPr/>
            </a:pPr>
            <a:r>
              <a:rPr lang="en-US" dirty="0" smtClean="0"/>
              <a:t>Given the question, your essay may require:</a:t>
            </a:r>
          </a:p>
          <a:p>
            <a:pPr lvl="1">
              <a:defRPr/>
            </a:pPr>
            <a:r>
              <a:rPr lang="en-US" dirty="0" smtClean="0"/>
              <a:t>Starting point, Transition, and Ending condition or</a:t>
            </a:r>
          </a:p>
          <a:p>
            <a:pPr lvl="1">
              <a:defRPr/>
            </a:pPr>
            <a:r>
              <a:rPr lang="en-US" dirty="0" smtClean="0"/>
              <a:t>Starting point and Ending condition.</a:t>
            </a:r>
          </a:p>
          <a:p>
            <a:pPr>
              <a:defRPr/>
            </a:pPr>
            <a:r>
              <a:rPr lang="en-US" dirty="0" smtClean="0"/>
              <a:t>Meaning that Outline/Pre-Write is essential.</a:t>
            </a:r>
            <a:endParaRPr lang="en-US" dirty="0"/>
          </a:p>
        </p:txBody>
      </p:sp>
    </p:spTree>
    <p:extLst>
      <p:ext uri="{BB962C8B-B14F-4D97-AF65-F5344CB8AC3E}">
        <p14:creationId xmlns:p14="http://schemas.microsoft.com/office/powerpoint/2010/main" val="4185593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lstStyle/>
          <a:p>
            <a:pPr>
              <a:defRPr/>
            </a:pPr>
            <a:r>
              <a:rPr lang="en-US" dirty="0" smtClean="0"/>
              <a:t>Good and Bad Changes</a:t>
            </a:r>
            <a:endParaRPr lang="en-US" dirty="0"/>
          </a:p>
        </p:txBody>
      </p:sp>
      <p:sp>
        <p:nvSpPr>
          <p:cNvPr id="3" name="Content Placeholder 2"/>
          <p:cNvSpPr>
            <a:spLocks noGrp="1"/>
          </p:cNvSpPr>
          <p:nvPr>
            <p:ph idx="1"/>
          </p:nvPr>
        </p:nvSpPr>
        <p:spPr>
          <a:xfrm>
            <a:off x="1828800" y="1143001"/>
            <a:ext cx="8839200" cy="4987925"/>
          </a:xfrm>
        </p:spPr>
        <p:txBody>
          <a:bodyPr/>
          <a:lstStyle/>
          <a:p>
            <a:pPr>
              <a:defRPr/>
            </a:pPr>
            <a:r>
              <a:rPr lang="en-US" dirty="0" smtClean="0"/>
              <a:t>You must identify the change and make it clear why that change occurred.</a:t>
            </a:r>
          </a:p>
          <a:p>
            <a:pPr>
              <a:defRPr/>
            </a:pPr>
            <a:r>
              <a:rPr lang="en-US" dirty="0" smtClean="0"/>
              <a:t>Bad:</a:t>
            </a:r>
          </a:p>
          <a:p>
            <a:pPr lvl="2">
              <a:defRPr/>
            </a:pPr>
            <a:r>
              <a:rPr lang="en-US" dirty="0" smtClean="0"/>
              <a:t>Prior to 1948 the Jewish people had no homeland. In 1948, Israel was established.</a:t>
            </a:r>
          </a:p>
          <a:p>
            <a:pPr>
              <a:defRPr/>
            </a:pPr>
            <a:r>
              <a:rPr lang="en-US" dirty="0" smtClean="0"/>
              <a:t>Good:</a:t>
            </a:r>
          </a:p>
          <a:p>
            <a:pPr lvl="2">
              <a:defRPr/>
            </a:pPr>
            <a:r>
              <a:rPr lang="en-US" dirty="0" smtClean="0"/>
              <a:t>In the Early 20th century, few people saw a need for the establishment of an independent Jewish state. However, once the world realized the massive genocide of Jews that took place during World War II, support for the establishment of Israel began to grow.</a:t>
            </a:r>
            <a:endParaRPr lang="en-US" dirty="0"/>
          </a:p>
        </p:txBody>
      </p:sp>
    </p:spTree>
    <p:extLst>
      <p:ext uri="{BB962C8B-B14F-4D97-AF65-F5344CB8AC3E}">
        <p14:creationId xmlns:p14="http://schemas.microsoft.com/office/powerpoint/2010/main" val="62218189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8cccd27f8ef6bbdd2eb9d2e36cac21c3bff3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770</Words>
  <Application>Microsoft Office PowerPoint</Application>
  <PresentationFormat>Widescreen</PresentationFormat>
  <Paragraphs>80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Continuity and Change Over Time Essay</vt:lpstr>
      <vt:lpstr>What is the CCOT Essay?</vt:lpstr>
      <vt:lpstr>The Question</vt:lpstr>
      <vt:lpstr>The Purpose</vt:lpstr>
      <vt:lpstr>What you need to do.</vt:lpstr>
      <vt:lpstr>The “Change”</vt:lpstr>
      <vt:lpstr>The “Continuity”</vt:lpstr>
      <vt:lpstr>Starting and Ending Point</vt:lpstr>
      <vt:lpstr>Good and Bad Changes</vt:lpstr>
      <vt:lpstr>Fundamentals of the CCOT Essay</vt:lpstr>
      <vt:lpstr>Helpful Hints</vt:lpstr>
      <vt:lpstr>Ways to Think about the CCOT</vt:lpstr>
      <vt:lpstr>Common Triggers for Change</vt:lpstr>
      <vt:lpstr>Historical Context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Continuity and Change Over Time Essay</dc:title>
  <dc:creator>Noor Khan</dc:creator>
  <cp:lastModifiedBy>Noor Khan</cp:lastModifiedBy>
  <cp:revision>4</cp:revision>
  <dcterms:created xsi:type="dcterms:W3CDTF">2014-08-11T05:37:56Z</dcterms:created>
  <dcterms:modified xsi:type="dcterms:W3CDTF">2014-08-11T05:50:03Z</dcterms:modified>
</cp:coreProperties>
</file>