
<file path=[Content_Types].xml><?xml version="1.0" encoding="utf-8"?>
<Types xmlns="http://schemas.openxmlformats.org/package/2006/content-types">
  <Default Extension="png" ContentType="image/png"/>
  <Default Extension="bin" ContentType="audio/unknown"/>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embeddings/oleObject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60" r:id="rId4"/>
    <p:sldId id="259" r:id="rId5"/>
    <p:sldId id="262" r:id="rId6"/>
    <p:sldId id="263" r:id="rId7"/>
    <p:sldId id="267" r:id="rId8"/>
    <p:sldId id="261" r:id="rId9"/>
    <p:sldId id="264" r:id="rId10"/>
    <p:sldId id="283" r:id="rId11"/>
    <p:sldId id="265" r:id="rId12"/>
    <p:sldId id="266" r:id="rId13"/>
    <p:sldId id="268" r:id="rId14"/>
    <p:sldId id="277" r:id="rId15"/>
    <p:sldId id="284" r:id="rId16"/>
    <p:sldId id="275" r:id="rId17"/>
    <p:sldId id="272" r:id="rId18"/>
    <p:sldId id="273" r:id="rId19"/>
    <p:sldId id="276" r:id="rId20"/>
    <p:sldId id="279" r:id="rId21"/>
    <p:sldId id="280" r:id="rId22"/>
    <p:sldId id="281" r:id="rId23"/>
    <p:sldId id="286" r:id="rId24"/>
    <p:sldId id="285" r:id="rId25"/>
    <p:sldId id="278" r:id="rId26"/>
    <p:sldId id="269" r:id="rId27"/>
    <p:sldId id="270" r:id="rId28"/>
    <p:sldId id="271" r:id="rId29"/>
    <p:sldId id="274" r:id="rId30"/>
    <p:sldId id="287" r:id="rId31"/>
    <p:sldId id="288" r:id="rId32"/>
    <p:sldId id="289" r:id="rId33"/>
    <p:sldId id="290" r:id="rId34"/>
    <p:sldId id="291" r:id="rId35"/>
    <p:sldId id="292" r:id="rId36"/>
    <p:sldId id="293" r:id="rId37"/>
    <p:sldId id="294" r:id="rId38"/>
    <p:sldId id="295" r:id="rId39"/>
    <p:sldId id="298" r:id="rId40"/>
    <p:sldId id="282" r:id="rId41"/>
    <p:sldId id="296" r:id="rId42"/>
    <p:sldId id="297" r:id="rId43"/>
    <p:sldId id="299"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9" autoAdjust="0"/>
    <p:restoredTop sz="94598" autoAdjust="0"/>
  </p:normalViewPr>
  <p:slideViewPr>
    <p:cSldViewPr snapToGrid="0" snapToObjects="1">
      <p:cViewPr varScale="1">
        <p:scale>
          <a:sx n="55" d="100"/>
          <a:sy n="55" d="100"/>
        </p:scale>
        <p:origin x="-1344" y="-78"/>
      </p:cViewPr>
      <p:guideLst>
        <p:guide orient="horz" pos="2160"/>
        <p:guide pos="2880"/>
      </p:guideLst>
    </p:cSldViewPr>
  </p:slideViewPr>
  <p:outlineViewPr>
    <p:cViewPr>
      <p:scale>
        <a:sx n="33" d="100"/>
        <a:sy n="33" d="100"/>
      </p:scale>
      <p:origin x="0" y="1736"/>
    </p:cViewPr>
    <p:sldLst>
      <p:sld r:id="rId1"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137AB1-A2AA-4C44-8BFA-2BB4E9F91F8E}" type="datetimeFigureOut">
              <a:rPr lang="en-US" smtClean="0"/>
              <a:t>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9F567F-BFD2-1A48-AA53-04460434F18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137AB1-A2AA-4C44-8BFA-2BB4E9F91F8E}" type="datetimeFigureOut">
              <a:rPr lang="en-US" smtClean="0"/>
              <a:t>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9F567F-BFD2-1A48-AA53-04460434F18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137AB1-A2AA-4C44-8BFA-2BB4E9F91F8E}" type="datetimeFigureOut">
              <a:rPr lang="en-US" smtClean="0"/>
              <a:t>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9F567F-BFD2-1A48-AA53-04460434F18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A73C7F6-7991-AC40-A96F-2BBFAA21A1D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137AB1-A2AA-4C44-8BFA-2BB4E9F91F8E}" type="datetimeFigureOut">
              <a:rPr lang="en-US" smtClean="0"/>
              <a:t>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9F567F-BFD2-1A48-AA53-04460434F18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137AB1-A2AA-4C44-8BFA-2BB4E9F91F8E}" type="datetimeFigureOut">
              <a:rPr lang="en-US" smtClean="0"/>
              <a:t>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9F567F-BFD2-1A48-AA53-04460434F18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137AB1-A2AA-4C44-8BFA-2BB4E9F91F8E}" type="datetimeFigureOut">
              <a:rPr lang="en-US" smtClean="0"/>
              <a:t>2/12/2013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9F567F-BFD2-1A48-AA53-04460434F18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137AB1-A2AA-4C44-8BFA-2BB4E9F91F8E}" type="datetimeFigureOut">
              <a:rPr lang="en-US" smtClean="0"/>
              <a:t>2/12/2013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9F567F-BFD2-1A48-AA53-04460434F18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137AB1-A2AA-4C44-8BFA-2BB4E9F91F8E}" type="datetimeFigureOut">
              <a:rPr lang="en-US" smtClean="0"/>
              <a:t>2/12/2013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9F567F-BFD2-1A48-AA53-04460434F18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137AB1-A2AA-4C44-8BFA-2BB4E9F91F8E}" type="datetimeFigureOut">
              <a:rPr lang="en-US" smtClean="0"/>
              <a:t>2/12/2013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9F567F-BFD2-1A48-AA53-04460434F18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137AB1-A2AA-4C44-8BFA-2BB4E9F91F8E}" type="datetimeFigureOut">
              <a:rPr lang="en-US" smtClean="0"/>
              <a:t>2/12/2013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9F567F-BFD2-1A48-AA53-04460434F18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137AB1-A2AA-4C44-8BFA-2BB4E9F91F8E}" type="datetimeFigureOut">
              <a:rPr lang="en-US" smtClean="0"/>
              <a:t>2/12/2013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9F567F-BFD2-1A48-AA53-04460434F18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137AB1-A2AA-4C44-8BFA-2BB4E9F91F8E}" type="datetimeFigureOut">
              <a:rPr lang="en-US" smtClean="0"/>
              <a:t>2/12/2013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9F567F-BFD2-1A48-AA53-04460434F18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www.youtube.com/watch?v=8ha0qKquG2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vimeo.com/37392284"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2" Type="http://schemas.openxmlformats.org/officeDocument/2006/relationships/hyperlink" Target="https://www.youtube.com/watch?v=z4KuIVnGRFk"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audio" Target="../media/audio3.bin"/><Relationship Id="rId7" Type="http://schemas.openxmlformats.org/officeDocument/2006/relationships/image" Target="../media/image27.wmf"/><Relationship Id="rId2" Type="http://schemas.openxmlformats.org/officeDocument/2006/relationships/audio" Target="../media/audio2.bin"/><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audio" Target="../media/audio4.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40.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audio" Target="../media/audio1.bin"/><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t>World War II Timeline</a:t>
            </a:r>
          </a:p>
          <a:p>
            <a:pPr marL="514350" indent="-514350">
              <a:buAutoNum type="arabicPeriod"/>
            </a:pPr>
            <a:r>
              <a:rPr lang="en-US" dirty="0" smtClean="0"/>
              <a:t>World War II Notes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German Blitzkrieg</a:t>
            </a:r>
            <a:endParaRPr lang="en-US" dirty="0"/>
          </a:p>
        </p:txBody>
      </p:sp>
      <p:sp>
        <p:nvSpPr>
          <p:cNvPr id="3" name="Content Placeholder 2"/>
          <p:cNvSpPr>
            <a:spLocks noGrp="1"/>
          </p:cNvSpPr>
          <p:nvPr>
            <p:ph idx="1"/>
          </p:nvPr>
        </p:nvSpPr>
        <p:spPr/>
        <p:txBody>
          <a:bodyPr/>
          <a:lstStyle/>
          <a:p>
            <a:r>
              <a:rPr lang="en-US" dirty="0" smtClean="0">
                <a:hlinkClick r:id="rId2"/>
              </a:rPr>
              <a:t>http://www.youtube.com/watch?v=8ha0qKquG2E</a:t>
            </a:r>
            <a:endParaRPr lang="en-US"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027" descr="Hitlersgermamy"/>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descr="Blitzkrieg"/>
          <p:cNvPicPr>
            <a:picLocks noChangeAspect="1" noChangeArrowheads="1"/>
          </p:cNvPicPr>
          <p:nvPr/>
        </p:nvPicPr>
        <p:blipFill>
          <a:blip r:embed="rId2"/>
          <a:srcRect b="41602"/>
          <a:stretch>
            <a:fillRect/>
          </a:stretch>
        </p:blipFill>
        <p:spPr bwMode="auto">
          <a:xfrm>
            <a:off x="0" y="0"/>
            <a:ext cx="9144000" cy="6977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28thinf_paris"/>
          <p:cNvPicPr>
            <a:picLocks noChangeAspect="1" noChangeArrowheads="1"/>
          </p:cNvPicPr>
          <p:nvPr/>
        </p:nvPicPr>
        <p:blipFill>
          <a:blip r:embed="rId2"/>
          <a:srcRect/>
          <a:stretch>
            <a:fillRect/>
          </a:stretch>
        </p:blipFill>
        <p:spPr bwMode="auto">
          <a:xfrm>
            <a:off x="990600" y="838200"/>
            <a:ext cx="7315200" cy="5818188"/>
          </a:xfrm>
          <a:prstGeom prst="rect">
            <a:avLst/>
          </a:prstGeom>
          <a:noFill/>
          <a:ln w="9525">
            <a:noFill/>
            <a:miter lim="800000"/>
            <a:headEnd/>
            <a:tailEnd/>
          </a:ln>
        </p:spPr>
      </p:pic>
      <p:sp>
        <p:nvSpPr>
          <p:cNvPr id="16387" name="Text Box 4"/>
          <p:cNvSpPr txBox="1">
            <a:spLocks noChangeArrowheads="1"/>
          </p:cNvSpPr>
          <p:nvPr/>
        </p:nvSpPr>
        <p:spPr bwMode="auto">
          <a:xfrm>
            <a:off x="1524000" y="228600"/>
            <a:ext cx="7620000" cy="579438"/>
          </a:xfrm>
          <a:prstGeom prst="rect">
            <a:avLst/>
          </a:prstGeom>
          <a:noFill/>
          <a:ln w="9525">
            <a:noFill/>
            <a:miter lim="800000"/>
            <a:headEnd/>
            <a:tailEnd/>
          </a:ln>
        </p:spPr>
        <p:txBody>
          <a:bodyPr>
            <a:prstTxWarp prst="textNoShape">
              <a:avLst/>
            </a:prstTxWarp>
            <a:spAutoFit/>
          </a:bodyPr>
          <a:lstStyle/>
          <a:p>
            <a:pPr>
              <a:spcBef>
                <a:spcPct val="50000"/>
              </a:spcBef>
            </a:pPr>
            <a:r>
              <a:rPr lang="en-US" sz="3200"/>
              <a:t>Nazi soldiers march through Paris</a:t>
            </a:r>
          </a:p>
        </p:txBody>
      </p:sp>
      <p:sp>
        <p:nvSpPr>
          <p:cNvPr id="16388" name="Text Box 5"/>
          <p:cNvSpPr txBox="1">
            <a:spLocks noChangeArrowheads="1"/>
          </p:cNvSpPr>
          <p:nvPr/>
        </p:nvSpPr>
        <p:spPr bwMode="auto">
          <a:xfrm>
            <a:off x="1219200" y="5410200"/>
            <a:ext cx="6324600" cy="579438"/>
          </a:xfrm>
          <a:prstGeom prst="rect">
            <a:avLst/>
          </a:prstGeom>
          <a:noFill/>
          <a:ln w="9525">
            <a:noFill/>
            <a:miter lim="800000"/>
            <a:headEnd/>
            <a:tailEnd/>
          </a:ln>
        </p:spPr>
        <p:txBody>
          <a:bodyPr>
            <a:prstTxWarp prst="textNoShape">
              <a:avLst/>
            </a:prstTxWarp>
            <a:spAutoFit/>
          </a:bodyPr>
          <a:lstStyle/>
          <a:p>
            <a:pPr>
              <a:spcBef>
                <a:spcPct val="50000"/>
              </a:spcBef>
            </a:pPr>
            <a:r>
              <a:rPr lang="en-US" sz="3200" b="1"/>
              <a:t>         France surrenders June, 1940</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ww282"/>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a:t>
            </a:r>
            <a:r>
              <a:rPr lang="en-US" i="1" dirty="0" smtClean="0"/>
              <a:t>Atonement</a:t>
            </a:r>
            <a:endParaRPr lang="en-US" dirty="0"/>
          </a:p>
        </p:txBody>
      </p:sp>
      <p:sp>
        <p:nvSpPr>
          <p:cNvPr id="3" name="Content Placeholder 2"/>
          <p:cNvSpPr>
            <a:spLocks noGrp="1"/>
          </p:cNvSpPr>
          <p:nvPr>
            <p:ph idx="1"/>
          </p:nvPr>
        </p:nvSpPr>
        <p:spPr/>
        <p:txBody>
          <a:bodyPr/>
          <a:lstStyle/>
          <a:p>
            <a:r>
              <a:rPr lang="en-US" dirty="0" smtClean="0"/>
              <a:t>British and French soldiers leave the country:</a:t>
            </a:r>
          </a:p>
          <a:p>
            <a:endParaRPr lang="en-US" dirty="0" smtClean="0"/>
          </a:p>
          <a:p>
            <a:r>
              <a:rPr lang="en-US" dirty="0" smtClean="0">
                <a:hlinkClick r:id="rId2"/>
              </a:rPr>
              <a:t>http://vimeo.com/37392284</a:t>
            </a:r>
            <a:endParaRPr lang="en-US" dirty="0" smtClean="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2971" y="-1"/>
            <a:ext cx="8906953" cy="6478311"/>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t>Battle of Britain</a:t>
            </a:r>
          </a:p>
        </p:txBody>
      </p:sp>
      <p:sp>
        <p:nvSpPr>
          <p:cNvPr id="8195" name="Content Placeholder 2"/>
          <p:cNvSpPr>
            <a:spLocks noGrp="1"/>
          </p:cNvSpPr>
          <p:nvPr>
            <p:ph idx="1"/>
          </p:nvPr>
        </p:nvSpPr>
        <p:spPr/>
        <p:txBody>
          <a:bodyPr/>
          <a:lstStyle/>
          <a:p>
            <a:r>
              <a:rPr lang="en-US"/>
              <a:t>August-October 1940 = Germans bombed Great Britain</a:t>
            </a:r>
          </a:p>
          <a:p>
            <a:r>
              <a:rPr lang="en-US"/>
              <a:t>Targets = air bases, shipyards, industries, cities</a:t>
            </a:r>
          </a:p>
          <a:p>
            <a:r>
              <a:rPr lang="en-US"/>
              <a:t>Goal = break British morale before invading Britain</a:t>
            </a:r>
          </a:p>
          <a:p>
            <a:r>
              <a:rPr lang="en-US"/>
              <a:t>British Royal Air Force </a:t>
            </a:r>
          </a:p>
          <a:p>
            <a:r>
              <a:rPr lang="en-US"/>
              <a:t>Hitler ends air attacks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t>Winston Churchill</a:t>
            </a:r>
          </a:p>
        </p:txBody>
      </p:sp>
      <p:sp>
        <p:nvSpPr>
          <p:cNvPr id="9219" name="Content Placeholder 2"/>
          <p:cNvSpPr>
            <a:spLocks noGrp="1"/>
          </p:cNvSpPr>
          <p:nvPr>
            <p:ph sz="half" idx="1"/>
          </p:nvPr>
        </p:nvSpPr>
        <p:spPr>
          <a:xfrm>
            <a:off x="1447800" y="1600200"/>
            <a:ext cx="3733800" cy="4114800"/>
          </a:xfrm>
        </p:spPr>
        <p:txBody>
          <a:bodyPr>
            <a:normAutofit fontScale="92500" lnSpcReduction="10000"/>
          </a:bodyPr>
          <a:lstStyle/>
          <a:p>
            <a:pPr>
              <a:buFont typeface="Wingdings" charset="2"/>
              <a:buNone/>
            </a:pPr>
            <a:r>
              <a:rPr lang="en-US"/>
              <a:t>“We shall defend our island, whatever the cost may be, we shall fight on the beaches, we shall fight on the landing grounds, we shall fight in the fields and in the streets, we shall fight in the hills; we shall never surrender.”</a:t>
            </a:r>
          </a:p>
        </p:txBody>
      </p:sp>
      <p:pic>
        <p:nvPicPr>
          <p:cNvPr id="9220" name="Picture 2"/>
          <p:cNvPicPr>
            <a:picLocks noGrp="1" noChangeAspect="1" noChangeArrowheads="1"/>
          </p:cNvPicPr>
          <p:nvPr>
            <p:ph sz="half" idx="2"/>
          </p:nvPr>
        </p:nvPicPr>
        <p:blipFill>
          <a:blip r:embed="rId2"/>
          <a:srcRect/>
          <a:stretch>
            <a:fillRect/>
          </a:stretch>
        </p:blipFill>
        <p:spPr>
          <a:xfrm>
            <a:off x="5791200" y="1828800"/>
            <a:ext cx="2886075" cy="3886200"/>
          </a:xfr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dirty="0" smtClean="0"/>
              <a:t>Operation Barbarossa</a:t>
            </a:r>
            <a:endParaRPr lang="en-US" dirty="0"/>
          </a:p>
        </p:txBody>
      </p:sp>
      <p:sp>
        <p:nvSpPr>
          <p:cNvPr id="100355" name="Rectangle 3"/>
          <p:cNvSpPr>
            <a:spLocks noGrp="1" noChangeArrowheads="1"/>
          </p:cNvSpPr>
          <p:nvPr>
            <p:ph type="body" idx="1"/>
          </p:nvPr>
        </p:nvSpPr>
        <p:spPr/>
        <p:txBody>
          <a:bodyPr>
            <a:normAutofit/>
          </a:bodyPr>
          <a:lstStyle/>
          <a:p>
            <a:r>
              <a:rPr lang="en-US" sz="2800" dirty="0" smtClean="0">
                <a:latin typeface="+mj-lt"/>
              </a:rPr>
              <a:t>June 1941 Germany invades the Soviet Union</a:t>
            </a:r>
          </a:p>
          <a:p>
            <a:r>
              <a:rPr lang="en-US" sz="2800" dirty="0" smtClean="0">
                <a:latin typeface="+mj-lt"/>
              </a:rPr>
              <a:t>The Battle of Stalingrad began on August 23, 1942</a:t>
            </a:r>
          </a:p>
          <a:p>
            <a:r>
              <a:rPr lang="en-US" sz="2800" dirty="0" smtClean="0">
                <a:latin typeface="+mj-lt"/>
              </a:rPr>
              <a:t>On February 2, 1943, some 90,000 frostbitten, half-starved German troops surrendered to the Soviets.</a:t>
            </a:r>
          </a:p>
          <a:p>
            <a:r>
              <a:rPr lang="en-US" sz="2800" dirty="0" smtClean="0">
                <a:latin typeface="+mj-lt"/>
              </a:rPr>
              <a:t>Stalingrad’s defense had cost the Soviets over a million soldiers.</a:t>
            </a:r>
          </a:p>
          <a:p>
            <a:r>
              <a:rPr lang="en-US" sz="2800" dirty="0" smtClean="0">
                <a:latin typeface="+mj-lt"/>
              </a:rPr>
              <a:t>The city was over 99 percent destroyed</a:t>
            </a:r>
          </a:p>
          <a:p>
            <a:r>
              <a:rPr lang="en-US" sz="2800" dirty="0" smtClean="0">
                <a:latin typeface="+mj-lt"/>
              </a:rPr>
              <a:t>The Germans were now on the defensive, with the Soviets pushing them steadily westward.</a:t>
            </a:r>
            <a:endParaRPr lang="en-US" sz="2800" dirty="0">
              <a:latin typeface="+mj-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26319"/>
          </a:xfrm>
        </p:spPr>
        <p:txBody>
          <a:bodyPr>
            <a:normAutofit fontScale="90000"/>
          </a:bodyPr>
          <a:lstStyle/>
          <a:p>
            <a:r>
              <a:rPr lang="en-US" dirty="0" smtClean="0"/>
              <a:t>World War II Timeline</a:t>
            </a:r>
            <a:endParaRPr lang="en-US" dirty="0"/>
          </a:p>
        </p:txBody>
      </p:sp>
      <p:sp>
        <p:nvSpPr>
          <p:cNvPr id="3" name="Content Placeholder 2"/>
          <p:cNvSpPr>
            <a:spLocks noGrp="1"/>
          </p:cNvSpPr>
          <p:nvPr>
            <p:ph idx="1"/>
          </p:nvPr>
        </p:nvSpPr>
        <p:spPr>
          <a:xfrm>
            <a:off x="120132" y="806571"/>
            <a:ext cx="9023868" cy="5929155"/>
          </a:xfrm>
        </p:spPr>
        <p:txBody>
          <a:bodyPr>
            <a:normAutofit fontScale="85000" lnSpcReduction="10000"/>
          </a:bodyPr>
          <a:lstStyle/>
          <a:p>
            <a:pPr>
              <a:buNone/>
            </a:pPr>
            <a:r>
              <a:rPr lang="en-US" b="1" dirty="0" smtClean="0"/>
              <a:t>Directions:</a:t>
            </a:r>
            <a:r>
              <a:rPr lang="en-US" dirty="0" smtClean="0"/>
              <a:t>  Set aside 2 pages in your interactive notebook.  Over the next two weeks, your DNA is going to be copying down World War II Events. </a:t>
            </a:r>
          </a:p>
          <a:p>
            <a:pPr marL="514350" indent="-514350">
              <a:buAutoNum type="arabicPeriod"/>
            </a:pPr>
            <a:r>
              <a:rPr lang="en-US" b="1" dirty="0" smtClean="0"/>
              <a:t>September 18, 1931- Japan invades Manchuria.</a:t>
            </a:r>
          </a:p>
          <a:p>
            <a:pPr marL="514350" indent="-514350">
              <a:buAutoNum type="arabicPeriod"/>
            </a:pPr>
            <a:r>
              <a:rPr lang="en-US" b="1" dirty="0" smtClean="0"/>
              <a:t>October 2, 1935-May 1936- Italy takes over Ethiopia.</a:t>
            </a:r>
          </a:p>
          <a:p>
            <a:pPr marL="514350" indent="-514350">
              <a:buAutoNum type="arabicPeriod"/>
            </a:pPr>
            <a:r>
              <a:rPr lang="en-US" b="1" dirty="0" smtClean="0"/>
              <a:t>March 7, 1936- Hitler sends troops to the Rhineland</a:t>
            </a:r>
          </a:p>
          <a:p>
            <a:pPr marL="514350" indent="-514350">
              <a:buAutoNum type="arabicPeriod"/>
            </a:pPr>
            <a:r>
              <a:rPr lang="en-US" b="1" dirty="0" smtClean="0"/>
              <a:t>July 7, 1937- Japan invades China</a:t>
            </a:r>
          </a:p>
          <a:p>
            <a:pPr marL="514350" indent="-514350">
              <a:buAutoNum type="arabicPeriod"/>
            </a:pPr>
            <a:r>
              <a:rPr lang="en-US" b="1" dirty="0" smtClean="0"/>
              <a:t>March 11-13, 1938- Germany incorporates Austria.</a:t>
            </a:r>
          </a:p>
          <a:p>
            <a:pPr marL="514350" indent="-514350">
              <a:buAutoNum type="arabicPeriod"/>
            </a:pPr>
            <a:r>
              <a:rPr lang="en-US" b="1" dirty="0" smtClean="0"/>
              <a:t>September 29, 1938- Munich Agreement. Germany acquires the Sudetenland.</a:t>
            </a:r>
          </a:p>
          <a:p>
            <a:pPr marL="514350" indent="-514350">
              <a:buAutoNum type="arabicPeriod"/>
            </a:pPr>
            <a:r>
              <a:rPr lang="en-US" b="1" dirty="0" smtClean="0"/>
              <a:t>March 14-15, 1939- Hitler breaks Munich Conference by have Germans occupy area outside of Sudetenland.</a:t>
            </a:r>
          </a:p>
          <a:p>
            <a:pPr marL="514350" indent="-514350">
              <a:buAutoNum type="arabicPeriod"/>
            </a:pPr>
            <a:r>
              <a:rPr lang="en-US" b="1" dirty="0" smtClean="0"/>
              <a:t>April 7-15, 1939- Italy takes over Albania.</a:t>
            </a:r>
          </a:p>
          <a:p>
            <a:pPr marL="514350" indent="-514350">
              <a:buAutoNum type="arabicPeriod"/>
            </a:pPr>
            <a:endParaRPr lang="en-US"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6" name="Picture 2" descr="map Barbarossa"/>
          <p:cNvPicPr>
            <a:picLocks noChangeAspect="1" noChangeArrowheads="1"/>
          </p:cNvPicPr>
          <p:nvPr/>
        </p:nvPicPr>
        <p:blipFill>
          <a:blip r:embed="rId2"/>
          <a:srcRect/>
          <a:stretch>
            <a:fillRect/>
          </a:stretch>
        </p:blipFill>
        <p:spPr bwMode="auto">
          <a:xfrm>
            <a:off x="611188" y="333375"/>
            <a:ext cx="8137525" cy="6191250"/>
          </a:xfrm>
          <a:prstGeom prst="rect">
            <a:avLst/>
          </a:prstGeom>
          <a:noFill/>
        </p:spPr>
      </p:pic>
      <p:sp>
        <p:nvSpPr>
          <p:cNvPr id="190467" name="Rectangle 3"/>
          <p:cNvSpPr>
            <a:spLocks noChangeArrowheads="1"/>
          </p:cNvSpPr>
          <p:nvPr/>
        </p:nvSpPr>
        <p:spPr bwMode="auto">
          <a:xfrm>
            <a:off x="3082925" y="6583363"/>
            <a:ext cx="6061075" cy="274637"/>
          </a:xfrm>
          <a:prstGeom prst="rect">
            <a:avLst/>
          </a:prstGeom>
          <a:noFill/>
          <a:ln w="9525">
            <a:noFill/>
            <a:miter lim="800000"/>
            <a:headEnd/>
            <a:tailEnd/>
          </a:ln>
          <a:effectLst/>
        </p:spPr>
        <p:txBody>
          <a:bodyPr wrap="none" anchor="ctr">
            <a:prstTxWarp prst="textNoShape">
              <a:avLst/>
            </a:prstTxWarp>
            <a:spAutoFit/>
          </a:bodyPr>
          <a:lstStyle/>
          <a:p>
            <a:pPr eaLnBrk="1" hangingPunct="1"/>
            <a:r>
              <a:rPr lang="en-US" sz="1200">
                <a:latin typeface="Arial" charset="0"/>
              </a:rPr>
              <a:t>www.myndrs.com/teachers/rscott/History/powerpoints/Hist12-nn-greatbattles-WWII.ppt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r>
              <a:rPr lang="en-US"/>
              <a:t>Street Fighting</a:t>
            </a:r>
          </a:p>
        </p:txBody>
      </p:sp>
      <p:pic>
        <p:nvPicPr>
          <p:cNvPr id="193539" name="Picture 3" descr="Stalingrad8"/>
          <p:cNvPicPr>
            <a:picLocks noGrp="1" noChangeAspect="1" noChangeArrowheads="1"/>
          </p:cNvPicPr>
          <p:nvPr>
            <p:ph sz="half" idx="1"/>
          </p:nvPr>
        </p:nvPicPr>
        <p:blipFill>
          <a:blip r:embed="rId2"/>
          <a:srcRect/>
          <a:stretch>
            <a:fillRect/>
          </a:stretch>
        </p:blipFill>
        <p:spPr>
          <a:xfrm>
            <a:off x="468313" y="1700213"/>
            <a:ext cx="3959225" cy="4465637"/>
          </a:xfrm>
          <a:noFill/>
          <a:ln/>
        </p:spPr>
      </p:pic>
      <p:pic>
        <p:nvPicPr>
          <p:cNvPr id="193540" name="Picture 4" descr="stalingrad3"/>
          <p:cNvPicPr>
            <a:picLocks noGrp="1" noChangeAspect="1" noChangeArrowheads="1"/>
          </p:cNvPicPr>
          <p:nvPr>
            <p:ph sz="half" idx="2"/>
          </p:nvPr>
        </p:nvPicPr>
        <p:blipFill>
          <a:blip r:embed="rId3"/>
          <a:srcRect/>
          <a:stretch>
            <a:fillRect/>
          </a:stretch>
        </p:blipFill>
        <p:spPr>
          <a:xfrm>
            <a:off x="4787900" y="1773238"/>
            <a:ext cx="3887788" cy="4392612"/>
          </a:xfrm>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lstStyle/>
          <a:p>
            <a:r>
              <a:rPr lang="en-US"/>
              <a:t>Outside and Inside</a:t>
            </a:r>
          </a:p>
        </p:txBody>
      </p:sp>
      <p:pic>
        <p:nvPicPr>
          <p:cNvPr id="194563" name="Picture 3" descr="stalingrad11"/>
          <p:cNvPicPr>
            <a:picLocks noGrp="1" noChangeAspect="1" noChangeArrowheads="1"/>
          </p:cNvPicPr>
          <p:nvPr>
            <p:ph sz="half" idx="1"/>
          </p:nvPr>
        </p:nvPicPr>
        <p:blipFill>
          <a:blip r:embed="rId2"/>
          <a:srcRect/>
          <a:stretch>
            <a:fillRect/>
          </a:stretch>
        </p:blipFill>
        <p:spPr>
          <a:xfrm>
            <a:off x="468313" y="1700213"/>
            <a:ext cx="3671887" cy="4752975"/>
          </a:xfrm>
          <a:noFill/>
          <a:ln/>
        </p:spPr>
      </p:pic>
      <p:pic>
        <p:nvPicPr>
          <p:cNvPr id="194564" name="Picture 4" descr="Stalingrad10"/>
          <p:cNvPicPr>
            <a:picLocks noGrp="1" noChangeAspect="1" noChangeArrowheads="1"/>
          </p:cNvPicPr>
          <p:nvPr>
            <p:ph sz="half" idx="2"/>
          </p:nvPr>
        </p:nvPicPr>
        <p:blipFill>
          <a:blip r:embed="rId3"/>
          <a:srcRect/>
          <a:stretch>
            <a:fillRect/>
          </a:stretch>
        </p:blipFill>
        <p:spPr>
          <a:xfrm>
            <a:off x="4356100" y="1628775"/>
            <a:ext cx="4330700" cy="4752975"/>
          </a:xfrm>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1" name="Picture 5" descr="300px-Stalingrad"/>
          <p:cNvPicPr>
            <a:picLocks noChangeAspect="1" noChangeArrowheads="1"/>
          </p:cNvPicPr>
          <p:nvPr/>
        </p:nvPicPr>
        <p:blipFill>
          <a:blip r:embed="rId2"/>
          <a:srcRect/>
          <a:stretch>
            <a:fillRect/>
          </a:stretch>
        </p:blipFill>
        <p:spPr bwMode="auto">
          <a:xfrm>
            <a:off x="4038600" y="0"/>
            <a:ext cx="5105400" cy="3760788"/>
          </a:xfrm>
          <a:prstGeom prst="rect">
            <a:avLst/>
          </a:prstGeom>
          <a:noFill/>
        </p:spPr>
      </p:pic>
      <p:pic>
        <p:nvPicPr>
          <p:cNvPr id="65543" name="Picture 7" descr="Battle of Stalingrad"/>
          <p:cNvPicPr>
            <a:picLocks noChangeAspect="1" noChangeArrowheads="1"/>
          </p:cNvPicPr>
          <p:nvPr/>
        </p:nvPicPr>
        <p:blipFill>
          <a:blip r:embed="rId3"/>
          <a:srcRect/>
          <a:stretch>
            <a:fillRect/>
          </a:stretch>
        </p:blipFill>
        <p:spPr bwMode="auto">
          <a:xfrm>
            <a:off x="0" y="0"/>
            <a:ext cx="5238750" cy="3114675"/>
          </a:xfrm>
          <a:prstGeom prst="rect">
            <a:avLst/>
          </a:prstGeom>
          <a:noFill/>
        </p:spPr>
      </p:pic>
      <p:pic>
        <p:nvPicPr>
          <p:cNvPr id="65545" name="Picture 9" descr="_1490647_300_stalingrad_ap"/>
          <p:cNvPicPr>
            <a:picLocks noChangeAspect="1" noChangeArrowheads="1"/>
          </p:cNvPicPr>
          <p:nvPr/>
        </p:nvPicPr>
        <p:blipFill>
          <a:blip r:embed="rId4"/>
          <a:srcRect/>
          <a:stretch>
            <a:fillRect/>
          </a:stretch>
        </p:blipFill>
        <p:spPr bwMode="auto">
          <a:xfrm>
            <a:off x="3733800" y="3767138"/>
            <a:ext cx="5410200" cy="3090862"/>
          </a:xfrm>
          <a:prstGeom prst="rect">
            <a:avLst/>
          </a:prstGeom>
          <a:noFill/>
        </p:spPr>
      </p:pic>
      <p:pic>
        <p:nvPicPr>
          <p:cNvPr id="65547" name="Picture 11" descr="ilw0468"/>
          <p:cNvPicPr>
            <a:picLocks noChangeAspect="1" noChangeArrowheads="1"/>
          </p:cNvPicPr>
          <p:nvPr/>
        </p:nvPicPr>
        <p:blipFill>
          <a:blip r:embed="rId5"/>
          <a:srcRect/>
          <a:stretch>
            <a:fillRect/>
          </a:stretch>
        </p:blipFill>
        <p:spPr bwMode="auto">
          <a:xfrm>
            <a:off x="0" y="2743200"/>
            <a:ext cx="4048125" cy="41148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Battle of Stalingrad</a:t>
            </a:r>
            <a:endParaRPr lang="en-US" dirty="0"/>
          </a:p>
        </p:txBody>
      </p:sp>
      <p:sp>
        <p:nvSpPr>
          <p:cNvPr id="3" name="Content Placeholder 2"/>
          <p:cNvSpPr>
            <a:spLocks noGrp="1"/>
          </p:cNvSpPr>
          <p:nvPr>
            <p:ph sz="half" idx="1"/>
          </p:nvPr>
        </p:nvSpPr>
        <p:spPr/>
        <p:txBody>
          <a:bodyPr/>
          <a:lstStyle/>
          <a:p>
            <a:r>
              <a:rPr lang="en-US" dirty="0" smtClean="0">
                <a:hlinkClick r:id="rId2"/>
              </a:rPr>
              <a:t>https://www.youtube.com/watch?v=z4KuIVnGRFk</a:t>
            </a:r>
            <a:endParaRPr lang="en-US" dirty="0" smtClean="0"/>
          </a:p>
          <a:p>
            <a:endParaRPr lang="en-US" dirty="0"/>
          </a:p>
        </p:txBody>
      </p:sp>
      <p:sp>
        <p:nvSpPr>
          <p:cNvPr id="4" name="Content Placeholder 3"/>
          <p:cNvSpPr>
            <a:spLocks noGrp="1"/>
          </p:cNvSpPr>
          <p:nvPr>
            <p:ph sz="half" idx="2"/>
          </p:nvPr>
        </p:nvSpPr>
        <p:spPr/>
        <p:txBody>
          <a:bodyP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2971" y="-1"/>
            <a:ext cx="8906953" cy="6478311"/>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pPr eaLnBrk="1" hangingPunct="1"/>
            <a:r>
              <a:rPr lang="en-US" dirty="0"/>
              <a:t>	Allied Invasion of Africa: 	 	 	  Operation </a:t>
            </a:r>
            <a:r>
              <a:rPr lang="en-US" dirty="0">
                <a:solidFill>
                  <a:srgbClr val="FF3300"/>
                </a:solidFill>
                <a:latin typeface="Algerian" pitchFamily="82" charset="0"/>
              </a:rPr>
              <a:t>“Torch”</a:t>
            </a:r>
            <a:endParaRPr lang="en-US" dirty="0"/>
          </a:p>
        </p:txBody>
      </p:sp>
      <p:pic>
        <p:nvPicPr>
          <p:cNvPr id="17411" name="Picture 3" descr="African Invasion map"/>
          <p:cNvPicPr>
            <a:picLocks noChangeAspect="1" noChangeArrowheads="1"/>
          </p:cNvPicPr>
          <p:nvPr/>
        </p:nvPicPr>
        <p:blipFill>
          <a:blip r:embed="rId5"/>
          <a:srcRect/>
          <a:stretch>
            <a:fillRect/>
          </a:stretch>
        </p:blipFill>
        <p:spPr bwMode="auto">
          <a:xfrm>
            <a:off x="457200" y="2286000"/>
            <a:ext cx="8401050" cy="4286250"/>
          </a:xfrm>
          <a:prstGeom prst="rect">
            <a:avLst/>
          </a:prstGeom>
          <a:noFill/>
          <a:ln w="9525">
            <a:noFill/>
            <a:miter lim="800000"/>
            <a:headEnd/>
            <a:tailEnd/>
          </a:ln>
        </p:spPr>
      </p:pic>
      <p:sp>
        <p:nvSpPr>
          <p:cNvPr id="17412" name="Rectangle 4"/>
          <p:cNvSpPr>
            <a:spLocks noGrp="1" noChangeArrowheads="1"/>
          </p:cNvSpPr>
          <p:nvPr>
            <p:ph type="body" idx="1"/>
          </p:nvPr>
        </p:nvSpPr>
        <p:spPr>
          <a:xfrm flipH="1">
            <a:off x="533400" y="6096000"/>
            <a:ext cx="152400" cy="1143000"/>
          </a:xfrm>
          <a:noFill/>
        </p:spPr>
        <p:txBody>
          <a:bodyPr/>
          <a:lstStyle/>
          <a:p>
            <a:pPr eaLnBrk="1" hangingPunct="1">
              <a:lnSpc>
                <a:spcPct val="90000"/>
              </a:lnSpc>
              <a:spcBef>
                <a:spcPct val="0"/>
              </a:spcBef>
              <a:buFontTx/>
              <a:buNone/>
            </a:pPr>
            <a:r>
              <a:rPr lang="en-US" sz="1600" dirty="0">
                <a:solidFill>
                  <a:srgbClr val="FF3300"/>
                </a:solidFill>
              </a:rPr>
              <a:t>El Alamein</a:t>
            </a:r>
          </a:p>
        </p:txBody>
      </p:sp>
      <p:sp>
        <p:nvSpPr>
          <p:cNvPr id="17413" name="Text Box 5"/>
          <p:cNvSpPr txBox="1">
            <a:spLocks noChangeArrowheads="1"/>
          </p:cNvSpPr>
          <p:nvPr/>
        </p:nvSpPr>
        <p:spPr bwMode="auto">
          <a:xfrm>
            <a:off x="6156325" y="4938713"/>
            <a:ext cx="1117600" cy="336550"/>
          </a:xfrm>
          <a:prstGeom prst="rect">
            <a:avLst/>
          </a:prstGeom>
          <a:noFill/>
          <a:ln w="9525">
            <a:noFill/>
            <a:miter lim="800000"/>
            <a:headEnd/>
            <a:tailEnd/>
          </a:ln>
        </p:spPr>
        <p:txBody>
          <a:bodyPr wrap="none">
            <a:prstTxWarp prst="textNoShape">
              <a:avLst/>
            </a:prstTxWarp>
            <a:spAutoFit/>
          </a:bodyPr>
          <a:lstStyle/>
          <a:p>
            <a:r>
              <a:rPr lang="en-US" sz="1600">
                <a:solidFill>
                  <a:srgbClr val="FF3300"/>
                </a:solidFill>
              </a:rPr>
              <a:t>El Alamein</a:t>
            </a:r>
          </a:p>
        </p:txBody>
      </p:sp>
      <p:pic>
        <p:nvPicPr>
          <p:cNvPr id="40966" name="Picture 6" descr="bd21298_"/>
          <p:cNvPicPr>
            <a:picLocks noChangeAspect="1" noChangeArrowheads="1"/>
          </p:cNvPicPr>
          <p:nvPr/>
        </p:nvPicPr>
        <p:blipFill>
          <a:blip r:embed="rId6"/>
          <a:srcRect/>
          <a:stretch>
            <a:fillRect/>
          </a:stretch>
        </p:blipFill>
        <p:spPr bwMode="auto">
          <a:xfrm>
            <a:off x="6172200" y="5257800"/>
            <a:ext cx="381000" cy="381000"/>
          </a:xfrm>
          <a:prstGeom prst="rect">
            <a:avLst/>
          </a:prstGeom>
          <a:noFill/>
          <a:ln w="9525">
            <a:noFill/>
            <a:miter lim="800000"/>
            <a:headEnd/>
            <a:tailEnd/>
          </a:ln>
        </p:spPr>
      </p:pic>
      <p:sp>
        <p:nvSpPr>
          <p:cNvPr id="40967" name="Text Box 7"/>
          <p:cNvSpPr txBox="1">
            <a:spLocks noChangeArrowheads="1"/>
          </p:cNvSpPr>
          <p:nvPr/>
        </p:nvSpPr>
        <p:spPr bwMode="auto">
          <a:xfrm>
            <a:off x="6705600" y="5257800"/>
            <a:ext cx="2095500" cy="1187450"/>
          </a:xfrm>
          <a:prstGeom prst="rect">
            <a:avLst/>
          </a:prstGeom>
          <a:noFill/>
          <a:ln w="9525">
            <a:noFill/>
            <a:miter lim="800000"/>
            <a:headEnd/>
            <a:tailEnd/>
          </a:ln>
        </p:spPr>
        <p:txBody>
          <a:bodyPr>
            <a:prstTxWarp prst="textNoShape">
              <a:avLst/>
            </a:prstTxWarp>
            <a:spAutoFit/>
          </a:bodyPr>
          <a:lstStyle/>
          <a:p>
            <a:r>
              <a:rPr lang="en-US">
                <a:solidFill>
                  <a:srgbClr val="000066"/>
                </a:solidFill>
              </a:rPr>
              <a:t>British Victory </a:t>
            </a:r>
          </a:p>
          <a:p>
            <a:r>
              <a:rPr lang="en-US">
                <a:solidFill>
                  <a:srgbClr val="000066"/>
                </a:solidFill>
              </a:rPr>
              <a:t>November ’42</a:t>
            </a:r>
          </a:p>
          <a:p>
            <a:r>
              <a:rPr lang="en-US">
                <a:solidFill>
                  <a:srgbClr val="000066"/>
                </a:solidFill>
              </a:rPr>
              <a:t>By Monty</a:t>
            </a:r>
          </a:p>
        </p:txBody>
      </p:sp>
      <p:pic>
        <p:nvPicPr>
          <p:cNvPr id="40968" name="Picture 8" descr="dd01348_"/>
          <p:cNvPicPr>
            <a:picLocks noChangeAspect="1" noChangeArrowheads="1"/>
          </p:cNvPicPr>
          <p:nvPr/>
        </p:nvPicPr>
        <p:blipFill>
          <a:blip r:embed="rId7"/>
          <a:srcRect/>
          <a:stretch>
            <a:fillRect/>
          </a:stretch>
        </p:blipFill>
        <p:spPr bwMode="auto">
          <a:xfrm>
            <a:off x="1600200" y="4038600"/>
            <a:ext cx="930275" cy="825500"/>
          </a:xfrm>
          <a:prstGeom prst="rect">
            <a:avLst/>
          </a:prstGeom>
          <a:noFill/>
          <a:ln w="9525">
            <a:noFill/>
            <a:miter lim="800000"/>
            <a:headEnd/>
            <a:tailEnd/>
          </a:ln>
        </p:spPr>
      </p:pic>
      <p:sp>
        <p:nvSpPr>
          <p:cNvPr id="40969" name="Text Box 9"/>
          <p:cNvSpPr txBox="1">
            <a:spLocks noChangeArrowheads="1"/>
          </p:cNvSpPr>
          <p:nvPr/>
        </p:nvSpPr>
        <p:spPr bwMode="auto">
          <a:xfrm>
            <a:off x="1219200" y="4724400"/>
            <a:ext cx="2205038" cy="822325"/>
          </a:xfrm>
          <a:prstGeom prst="rect">
            <a:avLst/>
          </a:prstGeom>
          <a:noFill/>
          <a:ln w="9525">
            <a:noFill/>
            <a:miter lim="800000"/>
            <a:headEnd/>
            <a:tailEnd/>
          </a:ln>
        </p:spPr>
        <p:txBody>
          <a:bodyPr>
            <a:prstTxWarp prst="textNoShape">
              <a:avLst/>
            </a:prstTxWarp>
            <a:spAutoFit/>
          </a:bodyPr>
          <a:lstStyle/>
          <a:p>
            <a:r>
              <a:rPr lang="en-US">
                <a:solidFill>
                  <a:srgbClr val="000066"/>
                </a:solidFill>
              </a:rPr>
              <a:t>Allied invasion </a:t>
            </a:r>
          </a:p>
          <a:p>
            <a:r>
              <a:rPr lang="en-US">
                <a:solidFill>
                  <a:srgbClr val="000066"/>
                </a:solidFill>
              </a:rPr>
              <a:t>Nov ’42 By Ike</a:t>
            </a:r>
          </a:p>
        </p:txBody>
      </p:sp>
      <p:pic>
        <p:nvPicPr>
          <p:cNvPr id="40970" name="Picture 10" descr="dd01349_"/>
          <p:cNvPicPr>
            <a:picLocks noChangeAspect="1" noChangeArrowheads="1"/>
          </p:cNvPicPr>
          <p:nvPr/>
        </p:nvPicPr>
        <p:blipFill>
          <a:blip r:embed="rId8"/>
          <a:srcRect/>
          <a:stretch>
            <a:fillRect/>
          </a:stretch>
        </p:blipFill>
        <p:spPr bwMode="auto">
          <a:xfrm>
            <a:off x="4191000" y="5486400"/>
            <a:ext cx="446088" cy="917575"/>
          </a:xfrm>
          <a:prstGeom prst="rect">
            <a:avLst/>
          </a:prstGeom>
          <a:noFill/>
          <a:ln w="9525">
            <a:noFill/>
            <a:miter lim="800000"/>
            <a:headEnd/>
            <a:tailEnd/>
          </a:ln>
        </p:spPr>
      </p:pic>
      <p:sp>
        <p:nvSpPr>
          <p:cNvPr id="40971" name="WordArt 11"/>
          <p:cNvSpPr>
            <a:spLocks noChangeArrowheads="1" noChangeShapeType="1" noTextEdit="1"/>
          </p:cNvSpPr>
          <p:nvPr/>
        </p:nvSpPr>
        <p:spPr bwMode="auto">
          <a:xfrm>
            <a:off x="2819400" y="4267200"/>
            <a:ext cx="3762375" cy="874713"/>
          </a:xfrm>
          <a:prstGeom prst="rect">
            <a:avLst/>
          </a:prstGeom>
        </p:spPr>
        <p:txBody>
          <a:bodyPr wrap="none" fromWordArt="1">
            <a:prstTxWarp prst="textCascadeUp">
              <a:avLst>
                <a:gd name="adj" fmla="val 44444"/>
              </a:avLst>
            </a:prstTxWarp>
            <a:scene3d>
              <a:camera prst="legacyPerspectiveFront">
                <a:rot lat="20519997"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ea typeface="Impact"/>
                <a:cs typeface="Impact"/>
              </a:rPr>
              <a:t>Rommel Surrenders</a:t>
            </a:r>
          </a:p>
        </p:txBody>
      </p:sp>
      <p:sp>
        <p:nvSpPr>
          <p:cNvPr id="40972" name="Text Box 12"/>
          <p:cNvSpPr txBox="1">
            <a:spLocks noChangeArrowheads="1"/>
          </p:cNvSpPr>
          <p:nvPr/>
        </p:nvSpPr>
        <p:spPr bwMode="auto">
          <a:xfrm>
            <a:off x="4038600" y="5105400"/>
            <a:ext cx="1301750" cy="457200"/>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May ‘ 43</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0966"/>
                                        </p:tgtEl>
                                        <p:attrNameLst>
                                          <p:attrName>style.visibility</p:attrName>
                                        </p:attrNameLst>
                                      </p:cBhvr>
                                      <p:to>
                                        <p:strVal val="visible"/>
                                      </p:to>
                                    </p:set>
                                    <p:anim calcmode="lin" valueType="num">
                                      <p:cBhvr additive="base">
                                        <p:cTn id="7" dur="500" fill="hold"/>
                                        <p:tgtEl>
                                          <p:spTgt spid="40966"/>
                                        </p:tgtEl>
                                        <p:attrNameLst>
                                          <p:attrName>ppt_x</p:attrName>
                                        </p:attrNameLst>
                                      </p:cBhvr>
                                      <p:tavLst>
                                        <p:tav tm="0">
                                          <p:val>
                                            <p:strVal val="0-#ppt_w/2"/>
                                          </p:val>
                                        </p:tav>
                                        <p:tav tm="100000">
                                          <p:val>
                                            <p:strVal val="#ppt_x"/>
                                          </p:val>
                                        </p:tav>
                                      </p:tavLst>
                                    </p:anim>
                                    <p:anim calcmode="lin" valueType="num">
                                      <p:cBhvr additive="base">
                                        <p:cTn id="8" dur="500" fill="hold"/>
                                        <p:tgtEl>
                                          <p:spTgt spid="4096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rbrake.wav"/>
                                        </p:tgtEl>
                                      </p:cMediaNode>
                                    </p:audio>
                                  </p:sub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40967"/>
                                        </p:tgtEl>
                                        <p:attrNameLst>
                                          <p:attrName>style.visibility</p:attrName>
                                        </p:attrNameLst>
                                      </p:cBhvr>
                                      <p:to>
                                        <p:strVal val="visible"/>
                                      </p:to>
                                    </p:set>
                                    <p:animEffect transition="in" filter="dissolve">
                                      <p:cBhvr>
                                        <p:cTn id="13" dur="500"/>
                                        <p:tgtEl>
                                          <p:spTgt spid="40967"/>
                                        </p:tgtEl>
                                      </p:cBhvr>
                                    </p:animEffect>
                                  </p:childTnLst>
                                  <p:subTnLst>
                                    <p:audio>
                                      <p:cMediaNode>
                                        <p:cTn display="0" masterRel="sameClick">
                                          <p:stCondLst>
                                            <p:cond evt="begin" delay="0">
                                              <p:tn val="11"/>
                                            </p:cond>
                                          </p:stCondLst>
                                          <p:endCondLst>
                                            <p:cond evt="onStopAudio" delay="0">
                                              <p:tgtEl>
                                                <p:sldTgt/>
                                              </p:tgtEl>
                                            </p:cond>
                                          </p:endCondLst>
                                        </p:cTn>
                                        <p:tgtEl>
                                          <p:sndTgt r:embed="rId3" name="explode.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9" fill="hold" nodeType="clickEffect">
                                  <p:stCondLst>
                                    <p:cond delay="0"/>
                                  </p:stCondLst>
                                  <p:childTnLst>
                                    <p:set>
                                      <p:cBhvr>
                                        <p:cTn id="17" dur="1" fill="hold">
                                          <p:stCondLst>
                                            <p:cond delay="0"/>
                                          </p:stCondLst>
                                        </p:cTn>
                                        <p:tgtEl>
                                          <p:spTgt spid="40968"/>
                                        </p:tgtEl>
                                        <p:attrNameLst>
                                          <p:attrName>style.visibility</p:attrName>
                                        </p:attrNameLst>
                                      </p:cBhvr>
                                      <p:to>
                                        <p:strVal val="visible"/>
                                      </p:to>
                                    </p:set>
                                    <p:anim calcmode="lin" valueType="num">
                                      <p:cBhvr additive="base">
                                        <p:cTn id="18" dur="500" fill="hold"/>
                                        <p:tgtEl>
                                          <p:spTgt spid="40968"/>
                                        </p:tgtEl>
                                        <p:attrNameLst>
                                          <p:attrName>ppt_x</p:attrName>
                                        </p:attrNameLst>
                                      </p:cBhvr>
                                      <p:tavLst>
                                        <p:tav tm="0">
                                          <p:val>
                                            <p:strVal val="0-#ppt_w/2"/>
                                          </p:val>
                                        </p:tav>
                                        <p:tav tm="100000">
                                          <p:val>
                                            <p:strVal val="#ppt_x"/>
                                          </p:val>
                                        </p:tav>
                                      </p:tavLst>
                                    </p:anim>
                                    <p:anim calcmode="lin" valueType="num">
                                      <p:cBhvr additive="base">
                                        <p:cTn id="19" dur="500" fill="hold"/>
                                        <p:tgtEl>
                                          <p:spTgt spid="4096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carbrake.wav"/>
                                        </p:tgtEl>
                                      </p:cMediaNode>
                                    </p:audio>
                                  </p:sub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40969"/>
                                        </p:tgtEl>
                                        <p:attrNameLst>
                                          <p:attrName>style.visibility</p:attrName>
                                        </p:attrNameLst>
                                      </p:cBhvr>
                                      <p:to>
                                        <p:strVal val="visible"/>
                                      </p:to>
                                    </p:set>
                                    <p:animEffect transition="in" filter="box(in)">
                                      <p:cBhvr>
                                        <p:cTn id="24" dur="500"/>
                                        <p:tgtEl>
                                          <p:spTgt spid="40969"/>
                                        </p:tgtEl>
                                      </p:cBhvr>
                                    </p:animEffect>
                                  </p:childTnLst>
                                  <p:subTnLst>
                                    <p:audio>
                                      <p:cMediaNode>
                                        <p:cTn display="0" masterRel="sameClick">
                                          <p:stCondLst>
                                            <p:cond evt="begin" delay="0">
                                              <p:tn val="22"/>
                                            </p:cond>
                                          </p:stCondLst>
                                          <p:endCondLst>
                                            <p:cond evt="onStopAudio" delay="0">
                                              <p:tgtEl>
                                                <p:sldTgt/>
                                              </p:tgtEl>
                                            </p:cond>
                                          </p:endCondLst>
                                        </p:cTn>
                                        <p:tgtEl>
                                          <p:sndTgt r:embed="rId3" name="explode.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0970"/>
                                        </p:tgtEl>
                                        <p:attrNameLst>
                                          <p:attrName>style.visibility</p:attrName>
                                        </p:attrNameLst>
                                      </p:cBhvr>
                                      <p:to>
                                        <p:strVal val="visible"/>
                                      </p:to>
                                    </p:set>
                                    <p:anim calcmode="lin" valueType="num">
                                      <p:cBhvr additive="base">
                                        <p:cTn id="29" dur="500" fill="hold"/>
                                        <p:tgtEl>
                                          <p:spTgt spid="40970"/>
                                        </p:tgtEl>
                                        <p:attrNameLst>
                                          <p:attrName>ppt_x</p:attrName>
                                        </p:attrNameLst>
                                      </p:cBhvr>
                                      <p:tavLst>
                                        <p:tav tm="0">
                                          <p:val>
                                            <p:strVal val="#ppt_x"/>
                                          </p:val>
                                        </p:tav>
                                        <p:tav tm="100000">
                                          <p:val>
                                            <p:strVal val="#ppt_x"/>
                                          </p:val>
                                        </p:tav>
                                      </p:tavLst>
                                    </p:anim>
                                    <p:anim calcmode="lin" valueType="num">
                                      <p:cBhvr additive="base">
                                        <p:cTn id="30" dur="500" fill="hold"/>
                                        <p:tgtEl>
                                          <p:spTgt spid="4097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carbrake.wav"/>
                                        </p:tgtEl>
                                      </p:cMediaNode>
                                    </p:audio>
                                  </p:sub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40971"/>
                                        </p:tgtEl>
                                        <p:attrNameLst>
                                          <p:attrName>style.visibility</p:attrName>
                                        </p:attrNameLst>
                                      </p:cBhvr>
                                      <p:to>
                                        <p:strVal val="visible"/>
                                      </p:to>
                                    </p:set>
                                    <p:anim calcmode="lin" valueType="num">
                                      <p:cBhvr>
                                        <p:cTn id="35" dur="500" fill="hold"/>
                                        <p:tgtEl>
                                          <p:spTgt spid="40971"/>
                                        </p:tgtEl>
                                        <p:attrNameLst>
                                          <p:attrName>ppt_w</p:attrName>
                                        </p:attrNameLst>
                                      </p:cBhvr>
                                      <p:tavLst>
                                        <p:tav tm="0">
                                          <p:val>
                                            <p:fltVal val="0"/>
                                          </p:val>
                                        </p:tav>
                                        <p:tav tm="100000">
                                          <p:val>
                                            <p:strVal val="#ppt_w"/>
                                          </p:val>
                                        </p:tav>
                                      </p:tavLst>
                                    </p:anim>
                                    <p:anim calcmode="lin" valueType="num">
                                      <p:cBhvr>
                                        <p:cTn id="36" dur="500" fill="hold"/>
                                        <p:tgtEl>
                                          <p:spTgt spid="4097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3"/>
                                            </p:cond>
                                          </p:stCondLst>
                                          <p:endCondLst>
                                            <p:cond evt="onStopAudio" delay="0">
                                              <p:tgtEl>
                                                <p:sldTgt/>
                                              </p:tgtEl>
                                            </p:cond>
                                          </p:endCondLst>
                                        </p:cTn>
                                        <p:tgtEl>
                                          <p:sndTgt r:embed="rId4" name="applause.wav"/>
                                        </p:tgtEl>
                                      </p:cMediaNode>
                                    </p:audio>
                                  </p:subTnLst>
                                </p:cTn>
                              </p:par>
                            </p:childTnLst>
                          </p:cTn>
                        </p:par>
                      </p:childTnLst>
                    </p:cTn>
                  </p:par>
                  <p:par>
                    <p:cTn id="37" fill="hold">
                      <p:stCondLst>
                        <p:cond delay="indefinite"/>
                      </p:stCondLst>
                      <p:childTnLst>
                        <p:par>
                          <p:cTn id="38" fill="hold">
                            <p:stCondLst>
                              <p:cond delay="0"/>
                            </p:stCondLst>
                            <p:childTnLst>
                              <p:par>
                                <p:cTn id="39" presetID="12" presetClass="entr" presetSubtype="4" fill="hold" grpId="0" nodeType="clickEffect">
                                  <p:stCondLst>
                                    <p:cond delay="0"/>
                                  </p:stCondLst>
                                  <p:childTnLst>
                                    <p:set>
                                      <p:cBhvr>
                                        <p:cTn id="40" dur="1" fill="hold">
                                          <p:stCondLst>
                                            <p:cond delay="0"/>
                                          </p:stCondLst>
                                        </p:cTn>
                                        <p:tgtEl>
                                          <p:spTgt spid="40972"/>
                                        </p:tgtEl>
                                        <p:attrNameLst>
                                          <p:attrName>style.visibility</p:attrName>
                                        </p:attrNameLst>
                                      </p:cBhvr>
                                      <p:to>
                                        <p:strVal val="visible"/>
                                      </p:to>
                                    </p:set>
                                    <p:animEffect transition="in" filter="slide(fromBottom)">
                                      <p:cBhvr>
                                        <p:cTn id="41" dur="500"/>
                                        <p:tgtEl>
                                          <p:spTgt spid="409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7" grpId="0" autoUpdateAnimBg="0"/>
      <p:bldP spid="40969" grpId="0" autoUpdateAnimBg="0"/>
      <p:bldP spid="40971" grpId="0" animBg="1"/>
      <p:bldP spid="40972"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276600" y="2286000"/>
            <a:ext cx="6477000" cy="1447800"/>
          </a:xfrm>
        </p:spPr>
        <p:txBody>
          <a:bodyPr/>
          <a:lstStyle/>
          <a:p>
            <a:pPr eaLnBrk="1" hangingPunct="1"/>
            <a:r>
              <a:rPr lang="en-US" sz="5400" b="1" dirty="0">
                <a:solidFill>
                  <a:srgbClr val="000099"/>
                </a:solidFill>
                <a:effectLst>
                  <a:outerShdw blurRad="38100" dist="38100" dir="2700000" algn="tl">
                    <a:srgbClr val="000000"/>
                  </a:outerShdw>
                </a:effectLst>
                <a:latin typeface="Sand" charset="0"/>
              </a:rPr>
              <a:t>EL ALAMEIN</a:t>
            </a:r>
            <a:endParaRPr lang="en-US" sz="5400" dirty="0">
              <a:solidFill>
                <a:srgbClr val="000099"/>
              </a:solidFill>
            </a:endParaRPr>
          </a:p>
        </p:txBody>
      </p:sp>
      <p:graphicFrame>
        <p:nvGraphicFramePr>
          <p:cNvPr id="38915" name="Object 3"/>
          <p:cNvGraphicFramePr>
            <a:graphicFrameLocks noGrp="1" noChangeAspect="1"/>
          </p:cNvGraphicFramePr>
          <p:nvPr>
            <p:ph type="clipArt" sz="half" idx="1"/>
          </p:nvPr>
        </p:nvGraphicFramePr>
        <p:xfrm>
          <a:off x="304800" y="2667000"/>
          <a:ext cx="3810000" cy="3886200"/>
        </p:xfrm>
        <a:graphic>
          <a:graphicData uri="http://schemas.openxmlformats.org/presentationml/2006/ole">
            <mc:AlternateContent xmlns:mc="http://schemas.openxmlformats.org/markup-compatibility/2006">
              <mc:Choice xmlns:v="urn:schemas-microsoft-com:vml" Requires="v">
                <p:oleObj spid="_x0000_s29699" name="Clip" r:id="rId3" imgW="3657143" imgH="2676190" progId="MS_ClipArt_Gallery.2">
                  <p:embed/>
                </p:oleObj>
              </mc:Choice>
              <mc:Fallback>
                <p:oleObj name="Clip" r:id="rId3" imgW="3657143" imgH="2676190" progId="MS_ClipArt_Gallery.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667000"/>
                        <a:ext cx="3810000" cy="3886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16" name="Rectangle 4"/>
          <p:cNvSpPr>
            <a:spLocks noGrp="1" noChangeArrowheads="1"/>
          </p:cNvSpPr>
          <p:nvPr>
            <p:ph type="body" sz="half" idx="2"/>
          </p:nvPr>
        </p:nvSpPr>
        <p:spPr>
          <a:xfrm>
            <a:off x="4495800" y="3505200"/>
            <a:ext cx="4648200" cy="3962400"/>
          </a:xfrm>
        </p:spPr>
        <p:txBody>
          <a:bodyPr/>
          <a:lstStyle/>
          <a:p>
            <a:pPr eaLnBrk="1" hangingPunct="1">
              <a:buFontTx/>
              <a:buNone/>
            </a:pPr>
            <a:r>
              <a:rPr lang="en-US" sz="2400">
                <a:latin typeface="Sand" charset="0"/>
              </a:rPr>
              <a:t> </a:t>
            </a:r>
            <a:r>
              <a:rPr lang="en-US" sz="2400">
                <a:solidFill>
                  <a:schemeClr val="accent2"/>
                </a:solidFill>
                <a:latin typeface="Sand" charset="0"/>
              </a:rPr>
              <a:t>	</a:t>
            </a:r>
            <a:r>
              <a:rPr lang="en-US" sz="2400" b="1">
                <a:solidFill>
                  <a:srgbClr val="003300"/>
                </a:solidFill>
                <a:latin typeface="Sand" charset="0"/>
              </a:rPr>
              <a:t>Oct.-Nov.1942</a:t>
            </a:r>
          </a:p>
          <a:p>
            <a:pPr eaLnBrk="1" hangingPunct="1"/>
            <a:r>
              <a:rPr lang="en-US" sz="2400" b="1">
                <a:solidFill>
                  <a:schemeClr val="accent2"/>
                </a:solidFill>
                <a:latin typeface="Sand" charset="0"/>
              </a:rPr>
              <a:t> </a:t>
            </a:r>
            <a:r>
              <a:rPr lang="en-US" sz="2400" b="1">
                <a:solidFill>
                  <a:srgbClr val="FF0000"/>
                </a:solidFill>
                <a:latin typeface="Sand" charset="0"/>
              </a:rPr>
              <a:t>British Victory</a:t>
            </a:r>
          </a:p>
          <a:p>
            <a:pPr eaLnBrk="1" hangingPunct="1"/>
            <a:r>
              <a:rPr lang="en-US" sz="2400" b="1">
                <a:solidFill>
                  <a:srgbClr val="800000"/>
                </a:solidFill>
                <a:latin typeface="Sand" charset="0"/>
              </a:rPr>
              <a:t>DEFEATED GERMAN</a:t>
            </a:r>
            <a:r>
              <a:rPr lang="en-US" sz="2400" b="1">
                <a:solidFill>
                  <a:schemeClr val="accent2"/>
                </a:solidFill>
                <a:latin typeface="Sand" charset="0"/>
              </a:rPr>
              <a:t> </a:t>
            </a:r>
            <a:r>
              <a:rPr lang="en-US" sz="2400" b="1">
                <a:solidFill>
                  <a:schemeClr val="tx2"/>
                </a:solidFill>
                <a:latin typeface="Sand" charset="0"/>
              </a:rPr>
              <a:t>GENERAL ROMMEL the “Desert Fox”, prevented from capturing Suez Canal</a:t>
            </a:r>
          </a:p>
          <a:p>
            <a:pPr eaLnBrk="1" hangingPunct="1"/>
            <a:r>
              <a:rPr lang="en-US" sz="2400" b="1">
                <a:solidFill>
                  <a:srgbClr val="000066"/>
                </a:solidFill>
                <a:latin typeface="Sand" charset="0"/>
              </a:rPr>
              <a:t>TURNING POINT FOR WAR IN AFRICA</a:t>
            </a:r>
          </a:p>
        </p:txBody>
      </p:sp>
      <p:sp>
        <p:nvSpPr>
          <p:cNvPr id="38917" name="Rectangle 5"/>
          <p:cNvSpPr>
            <a:spLocks noChangeArrowheads="1"/>
          </p:cNvSpPr>
          <p:nvPr/>
        </p:nvSpPr>
        <p:spPr bwMode="auto">
          <a:xfrm>
            <a:off x="304800" y="0"/>
            <a:ext cx="8839200" cy="2174875"/>
          </a:xfrm>
          <a:prstGeom prst="rect">
            <a:avLst/>
          </a:prstGeom>
          <a:noFill/>
          <a:ln w="9525">
            <a:noFill/>
            <a:miter lim="800000"/>
            <a:headEnd/>
            <a:tailEnd/>
          </a:ln>
        </p:spPr>
        <p:txBody>
          <a:bodyPr>
            <a:prstTxWarp prst="textNoShape">
              <a:avLst/>
            </a:prstTxWarp>
            <a:spAutoFit/>
          </a:bodyPr>
          <a:lstStyle/>
          <a:p>
            <a:pPr>
              <a:lnSpc>
                <a:spcPct val="90000"/>
              </a:lnSpc>
              <a:spcBef>
                <a:spcPct val="50000"/>
              </a:spcBef>
              <a:buFontTx/>
              <a:buChar char="•"/>
            </a:pPr>
            <a:r>
              <a:rPr lang="en-US" b="1"/>
              <a:t> </a:t>
            </a:r>
            <a:r>
              <a:rPr lang="en-US" sz="4000" b="1">
                <a:latin typeface="Sand" charset="0"/>
              </a:rPr>
              <a:t>Fighting in Africa</a:t>
            </a:r>
          </a:p>
          <a:p>
            <a:pPr>
              <a:lnSpc>
                <a:spcPct val="90000"/>
              </a:lnSpc>
              <a:spcBef>
                <a:spcPct val="50000"/>
              </a:spcBef>
              <a:buFontTx/>
              <a:buChar char="•"/>
            </a:pPr>
            <a:r>
              <a:rPr lang="en-US" b="1">
                <a:solidFill>
                  <a:srgbClr val="FF0000"/>
                </a:solidFill>
              </a:rPr>
              <a:t>November 1942-May 1943</a:t>
            </a:r>
          </a:p>
          <a:p>
            <a:pPr>
              <a:lnSpc>
                <a:spcPct val="90000"/>
              </a:lnSpc>
              <a:spcBef>
                <a:spcPct val="50000"/>
              </a:spcBef>
              <a:buFontTx/>
              <a:buChar char="•"/>
            </a:pPr>
            <a:r>
              <a:rPr lang="en-US" b="1">
                <a:solidFill>
                  <a:srgbClr val="660066"/>
                </a:solidFill>
              </a:rPr>
              <a:t>Allied troops landed in Algeria and Morocco</a:t>
            </a:r>
          </a:p>
          <a:p>
            <a:pPr>
              <a:lnSpc>
                <a:spcPct val="90000"/>
              </a:lnSpc>
              <a:spcBef>
                <a:spcPct val="50000"/>
              </a:spcBef>
              <a:buFontTx/>
              <a:buChar char="•"/>
            </a:pPr>
            <a:r>
              <a:rPr lang="en-US">
                <a:solidFill>
                  <a:srgbClr val="663300"/>
                </a:solidFill>
              </a:rPr>
              <a:t>Germans driven out of N Africa by May 1943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p:cTn id="7" dur="500" fill="hold"/>
                                        <p:tgtEl>
                                          <p:spTgt spid="38914"/>
                                        </p:tgtEl>
                                        <p:attrNameLst>
                                          <p:attrName>ppt_w</p:attrName>
                                        </p:attrNameLst>
                                      </p:cBhvr>
                                      <p:tavLst>
                                        <p:tav tm="0">
                                          <p:val>
                                            <p:fltVal val="0"/>
                                          </p:val>
                                        </p:tav>
                                        <p:tav tm="100000">
                                          <p:val>
                                            <p:strVal val="#ppt_w"/>
                                          </p:val>
                                        </p:tav>
                                      </p:tavLst>
                                    </p:anim>
                                    <p:anim calcmode="lin" valueType="num">
                                      <p:cBhvr>
                                        <p:cTn id="8" dur="500" fill="hold"/>
                                        <p:tgtEl>
                                          <p:spTgt spid="3891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38915"/>
                                        </p:tgtEl>
                                        <p:attrNameLst>
                                          <p:attrName>style.visibility</p:attrName>
                                        </p:attrNameLst>
                                      </p:cBhvr>
                                      <p:to>
                                        <p:strVal val="visible"/>
                                      </p:to>
                                    </p:set>
                                    <p:anim calcmode="lin" valueType="num">
                                      <p:cBhvr>
                                        <p:cTn id="13" dur="500" fill="hold"/>
                                        <p:tgtEl>
                                          <p:spTgt spid="38915"/>
                                        </p:tgtEl>
                                        <p:attrNameLst>
                                          <p:attrName>ppt_w</p:attrName>
                                        </p:attrNameLst>
                                      </p:cBhvr>
                                      <p:tavLst>
                                        <p:tav tm="0">
                                          <p:val>
                                            <p:fltVal val="0"/>
                                          </p:val>
                                        </p:tav>
                                        <p:tav tm="100000">
                                          <p:val>
                                            <p:strVal val="#ppt_w"/>
                                          </p:val>
                                        </p:tav>
                                      </p:tavLst>
                                    </p:anim>
                                    <p:anim calcmode="lin" valueType="num">
                                      <p:cBhvr>
                                        <p:cTn id="14" dur="500" fill="hold"/>
                                        <p:tgtEl>
                                          <p:spTgt spid="38915"/>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38916">
                                            <p:txEl>
                                              <p:pRg st="0" end="0"/>
                                            </p:txEl>
                                          </p:spTgt>
                                        </p:tgtEl>
                                        <p:attrNameLst>
                                          <p:attrName>style.visibility</p:attrName>
                                        </p:attrNameLst>
                                      </p:cBhvr>
                                      <p:to>
                                        <p:strVal val="visible"/>
                                      </p:to>
                                    </p:set>
                                    <p:anim calcmode="lin" valueType="num">
                                      <p:cBhvr additive="base">
                                        <p:cTn id="19" dur="500" fill="hold"/>
                                        <p:tgtEl>
                                          <p:spTgt spid="38916">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89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38916">
                                            <p:txEl>
                                              <p:pRg st="1" end="1"/>
                                            </p:txEl>
                                          </p:spTgt>
                                        </p:tgtEl>
                                        <p:attrNameLst>
                                          <p:attrName>style.visibility</p:attrName>
                                        </p:attrNameLst>
                                      </p:cBhvr>
                                      <p:to>
                                        <p:strVal val="visible"/>
                                      </p:to>
                                    </p:set>
                                    <p:anim calcmode="lin" valueType="num">
                                      <p:cBhvr additive="base">
                                        <p:cTn id="25" dur="500" fill="hold"/>
                                        <p:tgtEl>
                                          <p:spTgt spid="38916">
                                            <p:txEl>
                                              <p:pRg st="1" end="1"/>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89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38916">
                                            <p:txEl>
                                              <p:pRg st="2" end="2"/>
                                            </p:txEl>
                                          </p:spTgt>
                                        </p:tgtEl>
                                        <p:attrNameLst>
                                          <p:attrName>style.visibility</p:attrName>
                                        </p:attrNameLst>
                                      </p:cBhvr>
                                      <p:to>
                                        <p:strVal val="visible"/>
                                      </p:to>
                                    </p:set>
                                    <p:anim calcmode="lin" valueType="num">
                                      <p:cBhvr additive="base">
                                        <p:cTn id="31" dur="500" fill="hold"/>
                                        <p:tgtEl>
                                          <p:spTgt spid="38916">
                                            <p:txEl>
                                              <p:pRg st="2" end="2"/>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89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grpId="0" nodeType="clickEffect">
                                  <p:stCondLst>
                                    <p:cond delay="0"/>
                                  </p:stCondLst>
                                  <p:childTnLst>
                                    <p:set>
                                      <p:cBhvr>
                                        <p:cTn id="36" dur="1" fill="hold">
                                          <p:stCondLst>
                                            <p:cond delay="0"/>
                                          </p:stCondLst>
                                        </p:cTn>
                                        <p:tgtEl>
                                          <p:spTgt spid="38916">
                                            <p:txEl>
                                              <p:pRg st="3" end="3"/>
                                            </p:txEl>
                                          </p:spTgt>
                                        </p:tgtEl>
                                        <p:attrNameLst>
                                          <p:attrName>style.visibility</p:attrName>
                                        </p:attrNameLst>
                                      </p:cBhvr>
                                      <p:to>
                                        <p:strVal val="visible"/>
                                      </p:to>
                                    </p:set>
                                    <p:anim calcmode="lin" valueType="num">
                                      <p:cBhvr additive="base">
                                        <p:cTn id="37" dur="500" fill="hold"/>
                                        <p:tgtEl>
                                          <p:spTgt spid="38916">
                                            <p:txEl>
                                              <p:pRg st="3" end="3"/>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891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38917"/>
                                        </p:tgtEl>
                                        <p:attrNameLst>
                                          <p:attrName>style.visibility</p:attrName>
                                        </p:attrNameLst>
                                      </p:cBhvr>
                                      <p:to>
                                        <p:strVal val="visible"/>
                                      </p:to>
                                    </p:set>
                                    <p:animEffect transition="in" filter="randombar(horizontal)">
                                      <p:cBhvr>
                                        <p:cTn id="43" dur="500"/>
                                        <p:tgtEl>
                                          <p:spTgt spid="38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utoUpdateAnimBg="0"/>
      <p:bldP spid="38916" grpId="0" build="p" autoUpdateAnimBg="0"/>
      <p:bldP spid="38917"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762000" y="212725"/>
            <a:ext cx="7543800" cy="1920875"/>
          </a:xfrm>
          <a:prstGeom prst="rect">
            <a:avLst/>
          </a:prstGeom>
          <a:noFill/>
          <a:ln w="9525">
            <a:noFill/>
            <a:miter lim="800000"/>
            <a:headEnd/>
            <a:tailEnd/>
          </a:ln>
          <a:effectLst/>
        </p:spPr>
        <p:txBody>
          <a:bodyPr>
            <a:spAutoFit/>
          </a:bodyPr>
          <a:lstStyle/>
          <a:p>
            <a:pPr algn="ctr" eaLnBrk="0" hangingPunct="0">
              <a:spcBef>
                <a:spcPct val="50000"/>
              </a:spcBef>
              <a:defRPr/>
            </a:pPr>
            <a:r>
              <a:rPr lang="en-US" sz="6000" b="1">
                <a:solidFill>
                  <a:srgbClr val="FF0000"/>
                </a:solidFill>
                <a:effectLst>
                  <a:outerShdw blurRad="38100" dist="38100" dir="2700000" algn="tl">
                    <a:srgbClr val="000000"/>
                  </a:outerShdw>
                </a:effectLst>
                <a:latin typeface="Lucida Console" pitchFamily="49" charset="0"/>
              </a:rPr>
              <a:t>Invasion of Italy</a:t>
            </a:r>
          </a:p>
        </p:txBody>
      </p:sp>
      <p:sp>
        <p:nvSpPr>
          <p:cNvPr id="18435" name="Text Box 3"/>
          <p:cNvSpPr txBox="1">
            <a:spLocks noChangeArrowheads="1"/>
          </p:cNvSpPr>
          <p:nvPr/>
        </p:nvSpPr>
        <p:spPr bwMode="auto">
          <a:xfrm>
            <a:off x="838200" y="2286000"/>
            <a:ext cx="7772400" cy="4486275"/>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3600" b="1">
                <a:solidFill>
                  <a:srgbClr val="800000"/>
                </a:solidFill>
              </a:rPr>
              <a:t>After victory in Africa, the Allies conquered Sicily and moved into Italy</a:t>
            </a:r>
          </a:p>
          <a:p>
            <a:pPr eaLnBrk="0" hangingPunct="0">
              <a:spcBef>
                <a:spcPct val="50000"/>
              </a:spcBef>
            </a:pPr>
            <a:endParaRPr lang="en-US" sz="3600" b="1">
              <a:solidFill>
                <a:schemeClr val="tx2"/>
              </a:solidFill>
            </a:endParaRPr>
          </a:p>
          <a:p>
            <a:pPr eaLnBrk="0" hangingPunct="0">
              <a:spcBef>
                <a:spcPct val="50000"/>
              </a:spcBef>
            </a:pPr>
            <a:r>
              <a:rPr lang="en-US" sz="3600" b="1">
                <a:solidFill>
                  <a:schemeClr val="tx2"/>
                </a:solidFill>
              </a:rPr>
              <a:t>Allies landed south of Rome at Anzio, fought for four months and broke through German defenses in April 1945</a:t>
            </a:r>
          </a:p>
        </p:txBody>
      </p:sp>
      <p:sp>
        <p:nvSpPr>
          <p:cNvPr id="18436" name="Rectangle 4"/>
          <p:cNvSpPr>
            <a:spLocks noGrp="1" noChangeArrowheads="1"/>
          </p:cNvSpPr>
          <p:nvPr>
            <p:ph type="title" idx="4294967295"/>
          </p:nvPr>
        </p:nvSpPr>
        <p:spPr/>
        <p:txBody>
          <a:bodyPr/>
          <a:lstStyle/>
          <a:p>
            <a:pPr eaLnBrk="1" hangingPunct="1"/>
            <a:r>
              <a:rPr lang="en-US"/>
              <a: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2971" y="-1"/>
            <a:ext cx="8906953" cy="647831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p:txBody>
          <a:bodyPr/>
          <a:lstStyle/>
          <a:p>
            <a:r>
              <a:rPr lang="en-US">
                <a:latin typeface="Times" charset="0"/>
                <a:ea typeface="Times New Roman" charset="0"/>
                <a:cs typeface="Times New Roman" charset="0"/>
              </a:rPr>
              <a:t>Normandy Invasion (D-Day)</a:t>
            </a:r>
            <a:r>
              <a:rPr lang="en-US"/>
              <a:t> </a:t>
            </a:r>
          </a:p>
        </p:txBody>
      </p:sp>
      <p:sp>
        <p:nvSpPr>
          <p:cNvPr id="11267" name="Rectangle 3"/>
          <p:cNvSpPr>
            <a:spLocks noGrp="1" noRot="1" noChangeArrowheads="1"/>
          </p:cNvSpPr>
          <p:nvPr>
            <p:ph type="body" idx="1"/>
          </p:nvPr>
        </p:nvSpPr>
        <p:spPr/>
        <p:txBody>
          <a:bodyPr>
            <a:normAutofit fontScale="92500" lnSpcReduction="10000"/>
          </a:bodyPr>
          <a:lstStyle/>
          <a:p>
            <a:pPr>
              <a:lnSpc>
                <a:spcPct val="90000"/>
              </a:lnSpc>
            </a:pPr>
            <a:r>
              <a:rPr lang="en-US" sz="2800" dirty="0">
                <a:latin typeface="Times" charset="0"/>
                <a:ea typeface="Times New Roman" charset="0"/>
                <a:cs typeface="Times New Roman" charset="0"/>
              </a:rPr>
              <a:t>June 6, 1944</a:t>
            </a:r>
          </a:p>
          <a:p>
            <a:pPr>
              <a:lnSpc>
                <a:spcPct val="90000"/>
              </a:lnSpc>
              <a:buFont typeface="Arial" charset="0"/>
              <a:buNone/>
            </a:pPr>
            <a:endParaRPr lang="en-US" sz="2800" dirty="0">
              <a:latin typeface="Times" charset="0"/>
              <a:ea typeface="Times New Roman" charset="0"/>
              <a:cs typeface="Times New Roman" charset="0"/>
            </a:endParaRPr>
          </a:p>
          <a:p>
            <a:pPr>
              <a:lnSpc>
                <a:spcPct val="90000"/>
              </a:lnSpc>
            </a:pPr>
            <a:r>
              <a:rPr lang="en-US" sz="2800" dirty="0">
                <a:latin typeface="Times" charset="0"/>
                <a:ea typeface="Times New Roman" charset="0"/>
                <a:cs typeface="Times New Roman" charset="0"/>
              </a:rPr>
              <a:t>During this time, Soviet Union was pushing into Poland and Allies were pushing North in Italy</a:t>
            </a:r>
          </a:p>
          <a:p>
            <a:pPr>
              <a:lnSpc>
                <a:spcPct val="90000"/>
              </a:lnSpc>
              <a:buFont typeface="Arial" charset="0"/>
              <a:buNone/>
            </a:pPr>
            <a:r>
              <a:rPr lang="en-US" sz="2800" dirty="0">
                <a:latin typeface="Times" charset="0"/>
                <a:ea typeface="Times New Roman" charset="0"/>
                <a:cs typeface="Times New Roman" charset="0"/>
              </a:rPr>
              <a:t> </a:t>
            </a:r>
          </a:p>
          <a:p>
            <a:pPr>
              <a:lnSpc>
                <a:spcPct val="90000"/>
              </a:lnSpc>
            </a:pPr>
            <a:r>
              <a:rPr lang="en-US" sz="2800" dirty="0">
                <a:latin typeface="Times" charset="0"/>
                <a:ea typeface="Times New Roman" charset="0"/>
                <a:cs typeface="Times New Roman" charset="0"/>
              </a:rPr>
              <a:t>Generals Dwight D. Eisenhower and George Patton influential in leading attack</a:t>
            </a:r>
          </a:p>
          <a:p>
            <a:pPr>
              <a:lnSpc>
                <a:spcPct val="90000"/>
              </a:lnSpc>
              <a:buFont typeface="Arial" charset="0"/>
              <a:buNone/>
            </a:pPr>
            <a:r>
              <a:rPr lang="en-US" sz="2800" dirty="0">
                <a:latin typeface="Times" charset="0"/>
                <a:ea typeface="Times New Roman" charset="0"/>
                <a:cs typeface="Times New Roman" charset="0"/>
              </a:rPr>
              <a:t> </a:t>
            </a:r>
          </a:p>
          <a:p>
            <a:pPr>
              <a:lnSpc>
                <a:spcPct val="90000"/>
              </a:lnSpc>
            </a:pPr>
            <a:r>
              <a:rPr lang="en-US" sz="2800" dirty="0">
                <a:latin typeface="Times" charset="0"/>
                <a:ea typeface="Times New Roman" charset="0"/>
                <a:cs typeface="Times New Roman" charset="0"/>
              </a:rPr>
              <a:t>3 million ally troops to attack</a:t>
            </a:r>
            <a:r>
              <a:rPr lang="en-US" sz="2800" dirty="0" smtClean="0"/>
              <a:t> </a:t>
            </a:r>
          </a:p>
          <a:p>
            <a:pPr>
              <a:lnSpc>
                <a:spcPct val="90000"/>
              </a:lnSpc>
            </a:pPr>
            <a:endParaRPr lang="en-US" sz="2800" dirty="0" smtClean="0"/>
          </a:p>
          <a:p>
            <a:pPr>
              <a:lnSpc>
                <a:spcPct val="90000"/>
              </a:lnSpc>
            </a:pPr>
            <a:r>
              <a:rPr lang="en-US" sz="2800" dirty="0" smtClean="0">
                <a:ea typeface="Times New Roman" charset="0"/>
                <a:cs typeface="Times New Roman" charset="0"/>
              </a:rPr>
              <a:t> </a:t>
            </a:r>
            <a:r>
              <a:rPr lang="en-US" sz="2800" dirty="0" smtClean="0">
                <a:latin typeface="Times" charset="0"/>
                <a:ea typeface="Times New Roman" charset="0"/>
                <a:cs typeface="Times New Roman" charset="0"/>
              </a:rPr>
              <a:t>Largest land-sea-air operation in history</a:t>
            </a:r>
            <a:endParaRPr lang="en-US" sz="2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europe-d-day-map"/>
          <p:cNvPicPr>
            <a:picLocks noChangeAspect="1" noChangeArrowheads="1"/>
          </p:cNvPicPr>
          <p:nvPr/>
        </p:nvPicPr>
        <p:blipFill>
          <a:blip r:embed="rId2"/>
          <a:srcRect/>
          <a:stretch>
            <a:fillRect/>
          </a:stretch>
        </p:blipFill>
        <p:spPr bwMode="auto">
          <a:xfrm>
            <a:off x="0" y="0"/>
            <a:ext cx="5638800" cy="5286375"/>
          </a:xfrm>
          <a:prstGeom prst="rect">
            <a:avLst/>
          </a:prstGeom>
          <a:noFill/>
        </p:spPr>
      </p:pic>
      <p:pic>
        <p:nvPicPr>
          <p:cNvPr id="12291" name="Picture 3" descr="normandy-map"/>
          <p:cNvPicPr>
            <a:picLocks noChangeAspect="1" noChangeArrowheads="1"/>
          </p:cNvPicPr>
          <p:nvPr/>
        </p:nvPicPr>
        <p:blipFill>
          <a:blip r:embed="rId3"/>
          <a:srcRect/>
          <a:stretch>
            <a:fillRect/>
          </a:stretch>
        </p:blipFill>
        <p:spPr bwMode="auto">
          <a:xfrm>
            <a:off x="3733800" y="0"/>
            <a:ext cx="5410200" cy="4262438"/>
          </a:xfrm>
          <a:prstGeom prst="rect">
            <a:avLst/>
          </a:prstGeom>
          <a:noFill/>
        </p:spPr>
      </p:pic>
      <p:pic>
        <p:nvPicPr>
          <p:cNvPr id="12292" name="Picture 4" descr="02%20-%20D-Day%20map"/>
          <p:cNvPicPr>
            <a:picLocks noChangeAspect="1" noChangeArrowheads="1"/>
          </p:cNvPicPr>
          <p:nvPr/>
        </p:nvPicPr>
        <p:blipFill>
          <a:blip r:embed="rId4"/>
          <a:srcRect/>
          <a:stretch>
            <a:fillRect/>
          </a:stretch>
        </p:blipFill>
        <p:spPr bwMode="auto">
          <a:xfrm>
            <a:off x="3200400" y="2994025"/>
            <a:ext cx="5943600" cy="3863975"/>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Map"/>
          <p:cNvPicPr>
            <a:picLocks noChangeAspect="1" noChangeArrowheads="1"/>
          </p:cNvPicPr>
          <p:nvPr/>
        </p:nvPicPr>
        <p:blipFill>
          <a:blip r:embed="rId2"/>
          <a:srcRect/>
          <a:stretch>
            <a:fillRect/>
          </a:stretch>
        </p:blipFill>
        <p:spPr bwMode="auto">
          <a:xfrm>
            <a:off x="0" y="457200"/>
            <a:ext cx="9144000" cy="6024563"/>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d-day_qm"/>
          <p:cNvPicPr>
            <a:picLocks noChangeAspect="1" noChangeArrowheads="1"/>
          </p:cNvPicPr>
          <p:nvPr/>
        </p:nvPicPr>
        <p:blipFill>
          <a:blip r:embed="rId2"/>
          <a:srcRect/>
          <a:stretch>
            <a:fillRect/>
          </a:stretch>
        </p:blipFill>
        <p:spPr bwMode="auto">
          <a:xfrm>
            <a:off x="0" y="0"/>
            <a:ext cx="4191000" cy="3252788"/>
          </a:xfrm>
          <a:prstGeom prst="rect">
            <a:avLst/>
          </a:prstGeom>
          <a:noFill/>
        </p:spPr>
      </p:pic>
      <p:pic>
        <p:nvPicPr>
          <p:cNvPr id="14339" name="Picture 3" descr="vc68a"/>
          <p:cNvPicPr>
            <a:picLocks noChangeAspect="1" noChangeArrowheads="1"/>
          </p:cNvPicPr>
          <p:nvPr/>
        </p:nvPicPr>
        <p:blipFill>
          <a:blip r:embed="rId3"/>
          <a:srcRect/>
          <a:stretch>
            <a:fillRect/>
          </a:stretch>
        </p:blipFill>
        <p:spPr bwMode="auto">
          <a:xfrm>
            <a:off x="4119563" y="0"/>
            <a:ext cx="5024437" cy="6858000"/>
          </a:xfrm>
          <a:prstGeom prst="rect">
            <a:avLst/>
          </a:prstGeom>
          <a:noFill/>
        </p:spPr>
      </p:pic>
      <p:pic>
        <p:nvPicPr>
          <p:cNvPr id="14340" name="Picture 4" descr="normandy"/>
          <p:cNvPicPr>
            <a:picLocks noChangeAspect="1" noChangeArrowheads="1"/>
          </p:cNvPicPr>
          <p:nvPr/>
        </p:nvPicPr>
        <p:blipFill>
          <a:blip r:embed="rId4"/>
          <a:srcRect/>
          <a:stretch>
            <a:fillRect/>
          </a:stretch>
        </p:blipFill>
        <p:spPr bwMode="auto">
          <a:xfrm>
            <a:off x="0" y="3232150"/>
            <a:ext cx="4648200" cy="362585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photo-D-Day"/>
          <p:cNvPicPr>
            <a:picLocks noChangeAspect="1" noChangeArrowheads="1"/>
          </p:cNvPicPr>
          <p:nvPr/>
        </p:nvPicPr>
        <p:blipFill>
          <a:blip r:embed="rId2"/>
          <a:srcRect/>
          <a:stretch>
            <a:fillRect/>
          </a:stretch>
        </p:blipFill>
        <p:spPr bwMode="auto">
          <a:xfrm>
            <a:off x="0" y="12700"/>
            <a:ext cx="9144000" cy="68453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p:txBody>
          <a:bodyPr/>
          <a:lstStyle/>
          <a:p>
            <a:r>
              <a:rPr lang="en-US"/>
              <a:t>Normandy Invasion cont.</a:t>
            </a:r>
          </a:p>
        </p:txBody>
      </p:sp>
      <p:sp>
        <p:nvSpPr>
          <p:cNvPr id="16387" name="Rectangle 3"/>
          <p:cNvSpPr>
            <a:spLocks noGrp="1" noRot="1" noChangeArrowheads="1"/>
          </p:cNvSpPr>
          <p:nvPr>
            <p:ph type="body" idx="1"/>
          </p:nvPr>
        </p:nvSpPr>
        <p:spPr/>
        <p:txBody>
          <a:bodyPr/>
          <a:lstStyle/>
          <a:p>
            <a:pPr>
              <a:lnSpc>
                <a:spcPct val="90000"/>
              </a:lnSpc>
              <a:buFont typeface="Arial" charset="0"/>
              <a:buNone/>
            </a:pPr>
            <a:r>
              <a:rPr lang="en-US" b="1" dirty="0">
                <a:solidFill>
                  <a:srgbClr val="FF6600"/>
                </a:solidFill>
                <a:latin typeface="Times" charset="0"/>
                <a:ea typeface="Times New Roman" charset="0"/>
                <a:cs typeface="Times New Roman" charset="0"/>
              </a:rPr>
              <a:t>D – Day</a:t>
            </a:r>
          </a:p>
          <a:p>
            <a:pPr>
              <a:lnSpc>
                <a:spcPct val="90000"/>
              </a:lnSpc>
              <a:buFont typeface="Arial" charset="0"/>
              <a:buNone/>
            </a:pPr>
            <a:r>
              <a:rPr lang="en-US" sz="2800" dirty="0">
                <a:latin typeface="Wingdings" charset="2"/>
                <a:ea typeface="Times New Roman" charset="0"/>
                <a:cs typeface="Times New Roman" charset="0"/>
              </a:rPr>
              <a:t>	</a:t>
            </a:r>
            <a:r>
              <a:rPr lang="en-US" sz="2800" dirty="0">
                <a:solidFill>
                  <a:srgbClr val="FF6600"/>
                </a:solidFill>
                <a:latin typeface="Wingdings" charset="2"/>
                <a:ea typeface="Times New Roman" charset="0"/>
                <a:cs typeface="Times New Roman" charset="0"/>
              </a:rPr>
              <a:t>Ø</a:t>
            </a:r>
            <a:r>
              <a:rPr lang="en-US" sz="2800" dirty="0">
                <a:ea typeface="Times New Roman" charset="0"/>
                <a:cs typeface="Times New Roman" charset="0"/>
              </a:rPr>
              <a:t>       </a:t>
            </a:r>
            <a:r>
              <a:rPr lang="en-US" sz="2800" dirty="0">
                <a:latin typeface="Times" charset="0"/>
                <a:ea typeface="Times New Roman" charset="0"/>
                <a:cs typeface="Times New Roman" charset="0"/>
              </a:rPr>
              <a:t>60 mile stretch of beach</a:t>
            </a:r>
          </a:p>
          <a:p>
            <a:pPr>
              <a:lnSpc>
                <a:spcPct val="90000"/>
              </a:lnSpc>
              <a:buFont typeface="Arial" charset="0"/>
              <a:buNone/>
            </a:pPr>
            <a:r>
              <a:rPr lang="en-US" sz="2800" dirty="0">
                <a:latin typeface="Wingdings" charset="2"/>
                <a:ea typeface="Times New Roman" charset="0"/>
                <a:cs typeface="Times New Roman" charset="0"/>
              </a:rPr>
              <a:t>	</a:t>
            </a:r>
            <a:r>
              <a:rPr lang="en-US" sz="2800" dirty="0">
                <a:solidFill>
                  <a:srgbClr val="FF6600"/>
                </a:solidFill>
                <a:latin typeface="Wingdings" charset="2"/>
                <a:ea typeface="Times New Roman" charset="0"/>
                <a:cs typeface="Times New Roman" charset="0"/>
              </a:rPr>
              <a:t>Ø</a:t>
            </a:r>
            <a:r>
              <a:rPr lang="en-US" sz="2800" dirty="0">
                <a:ea typeface="Times New Roman" charset="0"/>
                <a:cs typeface="Times New Roman" charset="0"/>
              </a:rPr>
              <a:t>       </a:t>
            </a:r>
            <a:r>
              <a:rPr lang="en-US" sz="2800" dirty="0">
                <a:latin typeface="Times" charset="0"/>
                <a:ea typeface="Times New Roman" charset="0"/>
                <a:cs typeface="Times New Roman" charset="0"/>
              </a:rPr>
              <a:t>156,000 troops</a:t>
            </a:r>
          </a:p>
          <a:p>
            <a:pPr>
              <a:lnSpc>
                <a:spcPct val="90000"/>
              </a:lnSpc>
              <a:buFont typeface="Arial" charset="0"/>
              <a:buNone/>
            </a:pPr>
            <a:r>
              <a:rPr lang="en-US" sz="2800" dirty="0">
                <a:latin typeface="Wingdings" charset="2"/>
                <a:ea typeface="Times New Roman" charset="0"/>
                <a:cs typeface="Times New Roman" charset="0"/>
              </a:rPr>
              <a:t>	</a:t>
            </a:r>
            <a:r>
              <a:rPr lang="en-US" sz="2800" dirty="0">
                <a:solidFill>
                  <a:srgbClr val="FF6600"/>
                </a:solidFill>
                <a:latin typeface="Wingdings" charset="2"/>
                <a:ea typeface="Times New Roman" charset="0"/>
                <a:cs typeface="Times New Roman" charset="0"/>
              </a:rPr>
              <a:t>Ø</a:t>
            </a:r>
            <a:r>
              <a:rPr lang="en-US" sz="2800" dirty="0">
                <a:ea typeface="Times New Roman" charset="0"/>
                <a:cs typeface="Times New Roman" charset="0"/>
              </a:rPr>
              <a:t>       </a:t>
            </a:r>
            <a:r>
              <a:rPr lang="en-US" sz="2800" dirty="0">
                <a:latin typeface="Times" charset="0"/>
                <a:ea typeface="Times New Roman" charset="0"/>
                <a:cs typeface="Times New Roman" charset="0"/>
              </a:rPr>
              <a:t>4,000 landing craft</a:t>
            </a:r>
          </a:p>
          <a:p>
            <a:pPr>
              <a:lnSpc>
                <a:spcPct val="90000"/>
              </a:lnSpc>
              <a:buFont typeface="Arial" charset="0"/>
              <a:buNone/>
            </a:pPr>
            <a:r>
              <a:rPr lang="en-US" sz="2800" dirty="0">
                <a:latin typeface="Wingdings" charset="2"/>
                <a:ea typeface="Times New Roman" charset="0"/>
                <a:cs typeface="Times New Roman" charset="0"/>
              </a:rPr>
              <a:t>	</a:t>
            </a:r>
            <a:r>
              <a:rPr lang="en-US" sz="2800" dirty="0">
                <a:solidFill>
                  <a:srgbClr val="FF6600"/>
                </a:solidFill>
                <a:latin typeface="Wingdings" charset="2"/>
                <a:ea typeface="Times New Roman" charset="0"/>
                <a:cs typeface="Times New Roman" charset="0"/>
              </a:rPr>
              <a:t>Ø</a:t>
            </a:r>
            <a:r>
              <a:rPr lang="en-US" sz="2800" dirty="0">
                <a:ea typeface="Times New Roman" charset="0"/>
                <a:cs typeface="Times New Roman" charset="0"/>
              </a:rPr>
              <a:t>       </a:t>
            </a:r>
            <a:r>
              <a:rPr lang="en-US" sz="2800" dirty="0">
                <a:latin typeface="Times" charset="0"/>
                <a:ea typeface="Times New Roman" charset="0"/>
                <a:cs typeface="Times New Roman" charset="0"/>
              </a:rPr>
              <a:t>600 warships</a:t>
            </a:r>
          </a:p>
          <a:p>
            <a:pPr>
              <a:lnSpc>
                <a:spcPct val="90000"/>
              </a:lnSpc>
              <a:buFont typeface="Arial" charset="0"/>
              <a:buNone/>
            </a:pPr>
            <a:r>
              <a:rPr lang="en-US" sz="2800" dirty="0">
                <a:latin typeface="Wingdings" charset="2"/>
                <a:ea typeface="Times New Roman" charset="0"/>
                <a:cs typeface="Times New Roman" charset="0"/>
              </a:rPr>
              <a:t>	</a:t>
            </a:r>
            <a:r>
              <a:rPr lang="en-US" sz="2800" dirty="0">
                <a:solidFill>
                  <a:srgbClr val="FF6600"/>
                </a:solidFill>
                <a:latin typeface="Wingdings" charset="2"/>
                <a:ea typeface="Times New Roman" charset="0"/>
                <a:cs typeface="Times New Roman" charset="0"/>
              </a:rPr>
              <a:t>Ø</a:t>
            </a:r>
            <a:r>
              <a:rPr lang="en-US" sz="2800" dirty="0">
                <a:ea typeface="Times New Roman" charset="0"/>
                <a:cs typeface="Times New Roman" charset="0"/>
              </a:rPr>
              <a:t>       </a:t>
            </a:r>
            <a:r>
              <a:rPr lang="en-US" sz="2800" dirty="0">
                <a:latin typeface="Times" charset="0"/>
                <a:ea typeface="Times New Roman" charset="0"/>
                <a:cs typeface="Times New Roman" charset="0"/>
              </a:rPr>
              <a:t>11,000 </a:t>
            </a:r>
            <a:r>
              <a:rPr lang="en-US" sz="2800" dirty="0" smtClean="0">
                <a:latin typeface="Times" charset="0"/>
                <a:ea typeface="Times New Roman" charset="0"/>
                <a:cs typeface="Times New Roman" charset="0"/>
              </a:rPr>
              <a:t>planes</a:t>
            </a:r>
          </a:p>
          <a:p>
            <a:pPr>
              <a:lnSpc>
                <a:spcPct val="90000"/>
              </a:lnSpc>
              <a:buFont typeface="Arial" charset="0"/>
              <a:buNone/>
            </a:pPr>
            <a:r>
              <a:rPr lang="en-US" sz="2800" dirty="0">
                <a:latin typeface="Wingdings" charset="2"/>
                <a:ea typeface="Times New Roman" charset="0"/>
                <a:cs typeface="Times New Roman" charset="0"/>
              </a:rPr>
              <a:t>	</a:t>
            </a:r>
            <a:r>
              <a:rPr lang="en-US" sz="2800" dirty="0">
                <a:solidFill>
                  <a:srgbClr val="FF6600"/>
                </a:solidFill>
                <a:latin typeface="Wingdings" charset="2"/>
                <a:ea typeface="Times New Roman" charset="0"/>
                <a:cs typeface="Times New Roman" charset="0"/>
              </a:rPr>
              <a:t>Ø</a:t>
            </a:r>
            <a:r>
              <a:rPr lang="en-US" sz="2800" dirty="0">
                <a:ea typeface="Times New Roman" charset="0"/>
                <a:cs typeface="Times New Roman" charset="0"/>
              </a:rPr>
              <a:t>       </a:t>
            </a:r>
            <a:r>
              <a:rPr lang="en-US" sz="2800" dirty="0">
                <a:latin typeface="Times" charset="0"/>
                <a:ea typeface="Times New Roman" charset="0"/>
                <a:cs typeface="Times New Roman" charset="0"/>
              </a:rPr>
              <a:t>Omaha beach known as one of the most  </a:t>
            </a:r>
          </a:p>
          <a:p>
            <a:pPr>
              <a:lnSpc>
                <a:spcPct val="90000"/>
              </a:lnSpc>
              <a:buFont typeface="Arial" charset="0"/>
              <a:buNone/>
            </a:pPr>
            <a:r>
              <a:rPr lang="en-US" sz="2800" dirty="0">
                <a:latin typeface="Times" charset="0"/>
                <a:ea typeface="Times New Roman" charset="0"/>
                <a:cs typeface="Times New Roman" charset="0"/>
              </a:rPr>
              <a:t>             brutal areas</a:t>
            </a:r>
          </a:p>
          <a:p>
            <a:pPr>
              <a:lnSpc>
                <a:spcPct val="90000"/>
              </a:lnSpc>
              <a:buFont typeface="Arial" charset="0"/>
              <a:buNone/>
            </a:pPr>
            <a:endParaRPr lang="en-US" sz="2800" dirty="0">
              <a:latin typeface="Times" charset="0"/>
              <a:ea typeface="Times New Roman" charset="0"/>
              <a:cs typeface="Times New Roman" charset="0"/>
            </a:endParaRPr>
          </a:p>
          <a:p>
            <a:pPr>
              <a:lnSpc>
                <a:spcPct val="90000"/>
              </a:lnSpc>
            </a:pPr>
            <a:endParaRPr lang="en-US" sz="28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body" idx="4294967295"/>
          </p:nvPr>
        </p:nvSpPr>
        <p:spPr>
          <a:xfrm>
            <a:off x="0" y="0"/>
            <a:ext cx="9144000" cy="6858000"/>
          </a:xfrm>
        </p:spPr>
        <p:txBody>
          <a:bodyPr/>
          <a:lstStyle/>
          <a:p>
            <a:pPr>
              <a:lnSpc>
                <a:spcPct val="90000"/>
              </a:lnSpc>
            </a:pPr>
            <a:r>
              <a:rPr lang="en-US" sz="2400"/>
              <a:t>The D-Day Museum in Portsmouth, England claims a total of 2,500 Allied troops died, while German forces suffered between 4,000 and 9,000 total casualties on D-Day. </a:t>
            </a:r>
          </a:p>
          <a:p>
            <a:pPr>
              <a:lnSpc>
                <a:spcPct val="90000"/>
              </a:lnSpc>
            </a:pPr>
            <a:endParaRPr lang="en-US" sz="2400"/>
          </a:p>
          <a:p>
            <a:pPr>
              <a:lnSpc>
                <a:spcPct val="90000"/>
              </a:lnSpc>
            </a:pPr>
            <a:r>
              <a:rPr lang="en-US" sz="2400"/>
              <a:t>The Heritage Foundation in the U.S. claims 4,900 U.S. dead on D-Day</a:t>
            </a:r>
          </a:p>
          <a:p>
            <a:pPr>
              <a:lnSpc>
                <a:spcPct val="90000"/>
              </a:lnSpc>
            </a:pPr>
            <a:endParaRPr lang="en-US" sz="2400"/>
          </a:p>
          <a:p>
            <a:pPr>
              <a:lnSpc>
                <a:spcPct val="90000"/>
              </a:lnSpc>
            </a:pPr>
            <a:r>
              <a:rPr lang="en-US" sz="2400"/>
              <a:t>The U.S. Army Center of Military History cites a total casualty figure for U.S. forces at 6,036. This number combines dead and wounded in the D-Day battles</a:t>
            </a:r>
          </a:p>
          <a:p>
            <a:pPr>
              <a:lnSpc>
                <a:spcPct val="90000"/>
              </a:lnSpc>
              <a:buFont typeface="Arial" charset="0"/>
              <a:buNone/>
            </a:pPr>
            <a:endParaRPr lang="en-US" sz="2400"/>
          </a:p>
          <a:p>
            <a:pPr>
              <a:lnSpc>
                <a:spcPct val="90000"/>
              </a:lnSpc>
            </a:pPr>
            <a:r>
              <a:rPr lang="en-US" sz="2400"/>
              <a:t>John Keegan, American Historian and Author believes that 2,500 Americans died along with 3,000 British and Canadian troops on D-Day</a:t>
            </a:r>
          </a:p>
          <a:p>
            <a:pPr>
              <a:lnSpc>
                <a:spcPct val="90000"/>
              </a:lnSpc>
              <a:buFont typeface="Arial" charset="0"/>
              <a:buNone/>
            </a:pPr>
            <a:endParaRPr lang="en-US" sz="2400"/>
          </a:p>
          <a:p>
            <a:pPr>
              <a:lnSpc>
                <a:spcPct val="90000"/>
              </a:lnSpc>
            </a:pPr>
            <a:r>
              <a:rPr lang="en-US" sz="2400"/>
              <a:t>By the end of the of the entire Normandy Campaign, nearly 425,000 Allied and German troops were killed, wounded, or missing.</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onormay564p1"/>
          <p:cNvPicPr>
            <a:picLocks noChangeAspect="1" noChangeArrowheads="1"/>
          </p:cNvPicPr>
          <p:nvPr/>
        </p:nvPicPr>
        <p:blipFill>
          <a:blip r:embed="rId2"/>
          <a:srcRect/>
          <a:stretch>
            <a:fillRect/>
          </a:stretch>
        </p:blipFill>
        <p:spPr bwMode="auto">
          <a:xfrm>
            <a:off x="3657600" y="2030413"/>
            <a:ext cx="5486400" cy="4827587"/>
          </a:xfrm>
          <a:prstGeom prst="rect">
            <a:avLst/>
          </a:prstGeom>
          <a:noFill/>
        </p:spPr>
      </p:pic>
      <p:pic>
        <p:nvPicPr>
          <p:cNvPr id="18435" name="Picture 3" descr="normaninplane"/>
          <p:cNvPicPr>
            <a:picLocks noChangeAspect="1" noChangeArrowheads="1"/>
          </p:cNvPicPr>
          <p:nvPr/>
        </p:nvPicPr>
        <p:blipFill>
          <a:blip r:embed="rId3"/>
          <a:srcRect/>
          <a:stretch>
            <a:fillRect/>
          </a:stretch>
        </p:blipFill>
        <p:spPr bwMode="auto">
          <a:xfrm>
            <a:off x="0" y="2940050"/>
            <a:ext cx="4495800" cy="3917950"/>
          </a:xfrm>
          <a:prstGeom prst="rect">
            <a:avLst/>
          </a:prstGeom>
          <a:noFill/>
        </p:spPr>
      </p:pic>
      <p:pic>
        <p:nvPicPr>
          <p:cNvPr id="18436" name="Picture 4" descr="Normandy-35th-Inf-Moves-Up"/>
          <p:cNvPicPr>
            <a:picLocks noChangeAspect="1" noChangeArrowheads="1"/>
          </p:cNvPicPr>
          <p:nvPr/>
        </p:nvPicPr>
        <p:blipFill>
          <a:blip r:embed="rId4"/>
          <a:srcRect/>
          <a:stretch>
            <a:fillRect/>
          </a:stretch>
        </p:blipFill>
        <p:spPr bwMode="auto">
          <a:xfrm>
            <a:off x="0" y="0"/>
            <a:ext cx="4800600" cy="3330575"/>
          </a:xfrm>
          <a:prstGeom prst="rect">
            <a:avLst/>
          </a:prstGeom>
          <a:noFill/>
        </p:spPr>
      </p:pic>
      <p:pic>
        <p:nvPicPr>
          <p:cNvPr id="18437" name="Picture 5" descr="Resize%20of%20d-day-beach"/>
          <p:cNvPicPr>
            <a:picLocks noChangeAspect="1" noChangeArrowheads="1"/>
          </p:cNvPicPr>
          <p:nvPr/>
        </p:nvPicPr>
        <p:blipFill>
          <a:blip r:embed="rId5"/>
          <a:srcRect/>
          <a:stretch>
            <a:fillRect/>
          </a:stretch>
        </p:blipFill>
        <p:spPr bwMode="auto">
          <a:xfrm>
            <a:off x="4495800" y="0"/>
            <a:ext cx="4648200" cy="348615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p:txBody>
          <a:bodyPr/>
          <a:lstStyle/>
          <a:p>
            <a:r>
              <a:rPr lang="en-US"/>
              <a:t>Normandy Invasion cont.</a:t>
            </a:r>
          </a:p>
        </p:txBody>
      </p:sp>
      <p:sp>
        <p:nvSpPr>
          <p:cNvPr id="19459" name="Rectangle 3"/>
          <p:cNvSpPr>
            <a:spLocks noGrp="1" noRot="1" noChangeArrowheads="1"/>
          </p:cNvSpPr>
          <p:nvPr>
            <p:ph type="body" idx="1"/>
          </p:nvPr>
        </p:nvSpPr>
        <p:spPr>
          <a:xfrm>
            <a:off x="228600" y="1371600"/>
            <a:ext cx="8540750" cy="4498975"/>
          </a:xfrm>
        </p:spPr>
        <p:txBody>
          <a:bodyPr/>
          <a:lstStyle/>
          <a:p>
            <a:pPr>
              <a:buFont typeface="Arial" charset="0"/>
              <a:buNone/>
            </a:pPr>
            <a:endParaRPr lang="en-US">
              <a:latin typeface="Times" charset="0"/>
              <a:ea typeface="Times New Roman" charset="0"/>
              <a:cs typeface="Times New Roman" charset="0"/>
            </a:endParaRPr>
          </a:p>
          <a:p>
            <a:pPr>
              <a:buFont typeface="Arial" charset="0"/>
              <a:buNone/>
            </a:pPr>
            <a:r>
              <a:rPr lang="en-US">
                <a:latin typeface="Times" charset="0"/>
                <a:ea typeface="Times New Roman" charset="0"/>
                <a:cs typeface="Times New Roman" charset="0"/>
              </a:rPr>
              <a:t>The battle continues</a:t>
            </a:r>
          </a:p>
          <a:p>
            <a:pPr>
              <a:buFont typeface="Arial" charset="0"/>
              <a:buNone/>
            </a:pPr>
            <a:endParaRPr lang="en-US">
              <a:latin typeface="Times" charset="0"/>
              <a:ea typeface="Times New Roman" charset="0"/>
              <a:cs typeface="Times New Roman" charset="0"/>
            </a:endParaRPr>
          </a:p>
          <a:p>
            <a:r>
              <a:rPr lang="en-US">
                <a:ea typeface="Times New Roman" charset="0"/>
                <a:cs typeface="Times New Roman" charset="0"/>
              </a:rPr>
              <a:t> </a:t>
            </a:r>
            <a:r>
              <a:rPr lang="en-US">
                <a:latin typeface="Times" charset="0"/>
                <a:ea typeface="Times New Roman" charset="0"/>
                <a:cs typeface="Times New Roman" charset="0"/>
              </a:rPr>
              <a:t>W/in 1 month, a million more troops</a:t>
            </a:r>
          </a:p>
          <a:p>
            <a:pPr>
              <a:buFont typeface="Arial" charset="0"/>
              <a:buNone/>
            </a:pPr>
            <a:endParaRPr lang="en-US">
              <a:latin typeface="Times" charset="0"/>
              <a:ea typeface="Times New Roman" charset="0"/>
              <a:cs typeface="Times New Roman" charset="0"/>
            </a:endParaRPr>
          </a:p>
          <a:p>
            <a:r>
              <a:rPr lang="en-US">
                <a:ea typeface="Times New Roman" charset="0"/>
                <a:cs typeface="Times New Roman" charset="0"/>
              </a:rPr>
              <a:t> </a:t>
            </a:r>
            <a:r>
              <a:rPr lang="en-US">
                <a:latin typeface="Times" charset="0"/>
                <a:ea typeface="Times New Roman" charset="0"/>
                <a:cs typeface="Times New Roman" charset="0"/>
              </a:rPr>
              <a:t>September 1944, France was freed from  </a:t>
            </a:r>
          </a:p>
          <a:p>
            <a:pPr>
              <a:buFont typeface="Arial" charset="0"/>
              <a:buNone/>
            </a:pPr>
            <a:r>
              <a:rPr lang="en-US">
                <a:latin typeface="Times" charset="0"/>
                <a:ea typeface="Times New Roman" charset="0"/>
                <a:cs typeface="Times New Roman" charset="0"/>
              </a:rPr>
              <a:t>	  Nazi control</a:t>
            </a:r>
          </a:p>
          <a:p>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Saving Private Ryan</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797991"/>
          </a:xfrm>
        </p:spPr>
        <p:txBody>
          <a:bodyPr/>
          <a:lstStyle/>
          <a:p>
            <a:r>
              <a:rPr lang="en-US" dirty="0" smtClean="0"/>
              <a:t>World War II in Europe</a:t>
            </a:r>
            <a:endParaRPr lang="en-US" dirty="0"/>
          </a:p>
        </p:txBody>
      </p:sp>
      <p:sp>
        <p:nvSpPr>
          <p:cNvPr id="3" name="Content Placeholder 2"/>
          <p:cNvSpPr>
            <a:spLocks noGrp="1"/>
          </p:cNvSpPr>
          <p:nvPr>
            <p:ph idx="1"/>
          </p:nvPr>
        </p:nvSpPr>
        <p:spPr>
          <a:xfrm>
            <a:off x="248847" y="961021"/>
            <a:ext cx="8615202" cy="5688901"/>
          </a:xfrm>
        </p:spPr>
        <p:txBody>
          <a:bodyPr>
            <a:normAutofit fontScale="92500" lnSpcReduction="10000"/>
          </a:bodyPr>
          <a:lstStyle/>
          <a:p>
            <a:r>
              <a:rPr lang="en-US" dirty="0" smtClean="0"/>
              <a:t>The expansion on Japan, Italy, and Germany put strain on international relations.</a:t>
            </a:r>
          </a:p>
          <a:p>
            <a:r>
              <a:rPr lang="en-US" dirty="0" smtClean="0"/>
              <a:t>Appeasement policy is going to enable Hitler to do what he wants.</a:t>
            </a:r>
          </a:p>
          <a:p>
            <a:r>
              <a:rPr lang="en-US" dirty="0" smtClean="0"/>
              <a:t>Hitler is able to absorb most of Czechoslovakia in 1939 breaking the Munich Conference agreement.</a:t>
            </a:r>
          </a:p>
          <a:p>
            <a:r>
              <a:rPr lang="en-US" dirty="0" smtClean="0"/>
              <a:t>Hitler’s nonaggression pact with Soviet Union signed on August 23, 1939 allows Hitler to focus on Western enemies.</a:t>
            </a:r>
          </a:p>
          <a:p>
            <a:r>
              <a:rPr lang="en-US" dirty="0" smtClean="0"/>
              <a:t>September 1, 1939- Hitler invades Poland.</a:t>
            </a:r>
          </a:p>
          <a:p>
            <a:r>
              <a:rPr lang="en-US" dirty="0" smtClean="0"/>
              <a:t>September 3, 1939- France and Great Britain declare war on Germany.</a:t>
            </a:r>
          </a:p>
          <a:p>
            <a:pPr>
              <a:buNone/>
            </a:pP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t>Victory in Europe</a:t>
            </a:r>
          </a:p>
        </p:txBody>
      </p:sp>
      <p:sp>
        <p:nvSpPr>
          <p:cNvPr id="17411" name="Content Placeholder 2"/>
          <p:cNvSpPr>
            <a:spLocks noGrp="1"/>
          </p:cNvSpPr>
          <p:nvPr>
            <p:ph idx="1"/>
          </p:nvPr>
        </p:nvSpPr>
        <p:spPr/>
        <p:txBody>
          <a:bodyPr/>
          <a:lstStyle/>
          <a:p>
            <a:r>
              <a:rPr lang="en-US"/>
              <a:t>Germany was now in a 2-front war, Soviets from the East and American/British forces from the West</a:t>
            </a:r>
          </a:p>
          <a:p>
            <a:r>
              <a:rPr lang="en-US"/>
              <a:t>Battle of the Bulge = December 1944 = Germans counterattacked along Belgium front, Allied lines pushed back creating a “bulge”, after several weeks Americans win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bulge"/>
          <p:cNvPicPr>
            <a:picLocks noChangeAspect="1" noChangeArrowheads="1"/>
          </p:cNvPicPr>
          <p:nvPr/>
        </p:nvPicPr>
        <p:blipFill>
          <a:blip r:embed="rId2"/>
          <a:srcRect/>
          <a:stretch>
            <a:fillRect/>
          </a:stretch>
        </p:blipFill>
        <p:spPr bwMode="auto">
          <a:xfrm>
            <a:off x="1066800" y="0"/>
            <a:ext cx="6661150" cy="685800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M-4 Sherman Tanks"/>
          <p:cNvPicPr>
            <a:picLocks noChangeAspect="1" noChangeArrowheads="1"/>
          </p:cNvPicPr>
          <p:nvPr/>
        </p:nvPicPr>
        <p:blipFill>
          <a:blip r:embed="rId2"/>
          <a:srcRect/>
          <a:stretch>
            <a:fillRect/>
          </a:stretch>
        </p:blipFill>
        <p:spPr bwMode="auto">
          <a:xfrm>
            <a:off x="2971800" y="2803525"/>
            <a:ext cx="6172200" cy="4054475"/>
          </a:xfrm>
          <a:prstGeom prst="rect">
            <a:avLst/>
          </a:prstGeom>
          <a:noFill/>
        </p:spPr>
      </p:pic>
      <p:pic>
        <p:nvPicPr>
          <p:cNvPr id="23555" name="Picture 3" descr="Mortar Position"/>
          <p:cNvPicPr>
            <a:picLocks noChangeAspect="1" noChangeArrowheads="1"/>
          </p:cNvPicPr>
          <p:nvPr/>
        </p:nvPicPr>
        <p:blipFill>
          <a:blip r:embed="rId3"/>
          <a:srcRect/>
          <a:stretch>
            <a:fillRect/>
          </a:stretch>
        </p:blipFill>
        <p:spPr bwMode="auto">
          <a:xfrm>
            <a:off x="0" y="0"/>
            <a:ext cx="4953000" cy="3254375"/>
          </a:xfrm>
          <a:prstGeom prst="rect">
            <a:avLst/>
          </a:prstGeom>
          <a:noFill/>
        </p:spPr>
      </p:pic>
      <p:pic>
        <p:nvPicPr>
          <p:cNvPr id="23556" name="Picture 4" descr="33rd Fighter Group"/>
          <p:cNvPicPr>
            <a:picLocks noChangeAspect="1" noChangeArrowheads="1"/>
          </p:cNvPicPr>
          <p:nvPr/>
        </p:nvPicPr>
        <p:blipFill>
          <a:blip r:embed="rId4"/>
          <a:srcRect/>
          <a:stretch>
            <a:fillRect/>
          </a:stretch>
        </p:blipFill>
        <p:spPr bwMode="auto">
          <a:xfrm>
            <a:off x="4724400" y="0"/>
            <a:ext cx="4419600" cy="2903538"/>
          </a:xfrm>
          <a:prstGeom prst="rect">
            <a:avLst/>
          </a:prstGeom>
          <a:noFill/>
        </p:spPr>
      </p:pic>
      <p:pic>
        <p:nvPicPr>
          <p:cNvPr id="23558" name="Picture 6" descr="bulgemap2"/>
          <p:cNvPicPr>
            <a:picLocks noChangeAspect="1" noChangeArrowheads="1"/>
          </p:cNvPicPr>
          <p:nvPr/>
        </p:nvPicPr>
        <p:blipFill>
          <a:blip r:embed="rId5"/>
          <a:srcRect/>
          <a:stretch>
            <a:fillRect/>
          </a:stretch>
        </p:blipFill>
        <p:spPr bwMode="auto">
          <a:xfrm>
            <a:off x="0" y="3048000"/>
            <a:ext cx="4953000" cy="383540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274638"/>
            <a:ext cx="8229600" cy="731955"/>
          </a:xfrm>
        </p:spPr>
        <p:txBody>
          <a:bodyPr>
            <a:normAutofit fontScale="90000"/>
          </a:bodyPr>
          <a:lstStyle/>
          <a:p>
            <a:r>
              <a:rPr lang="en-US" dirty="0" smtClean="0"/>
              <a:t>The End of the War in Europe</a:t>
            </a:r>
            <a:endParaRPr lang="en-US" dirty="0"/>
          </a:p>
        </p:txBody>
      </p:sp>
      <p:sp>
        <p:nvSpPr>
          <p:cNvPr id="18435" name="Content Placeholder 2"/>
          <p:cNvSpPr>
            <a:spLocks noGrp="1"/>
          </p:cNvSpPr>
          <p:nvPr>
            <p:ph idx="1"/>
          </p:nvPr>
        </p:nvSpPr>
        <p:spPr>
          <a:xfrm>
            <a:off x="329259" y="1157111"/>
            <a:ext cx="8551334" cy="5456296"/>
          </a:xfrm>
        </p:spPr>
        <p:txBody>
          <a:bodyPr>
            <a:normAutofit/>
          </a:bodyPr>
          <a:lstStyle/>
          <a:p>
            <a:r>
              <a:rPr lang="en-US" dirty="0"/>
              <a:t>Late 1944 = Germans driven out of Soviet Union into Poland</a:t>
            </a:r>
          </a:p>
          <a:p>
            <a:r>
              <a:rPr lang="en-US" dirty="0"/>
              <a:t>February 1945 = Soviets just outside Berlin</a:t>
            </a:r>
          </a:p>
          <a:p>
            <a:r>
              <a:rPr lang="en-US" dirty="0"/>
              <a:t>April 30, 1945 = Hitler</a:t>
            </a:r>
            <a:r>
              <a:rPr lang="en-US" dirty="0" smtClean="0"/>
              <a:t> commits </a:t>
            </a:r>
            <a:r>
              <a:rPr lang="en-US" dirty="0"/>
              <a:t>suicide in Berlin</a:t>
            </a:r>
          </a:p>
          <a:p>
            <a:r>
              <a:rPr lang="en-US" dirty="0"/>
              <a:t>May 7, 1945 = Germany signed unconditional surrender</a:t>
            </a:r>
          </a:p>
          <a:p>
            <a:r>
              <a:rPr lang="en-US" dirty="0"/>
              <a:t>May 8, 1945 = V-E Day “Victory in </a:t>
            </a:r>
            <a:r>
              <a:rPr lang="en-US" dirty="0" smtClean="0"/>
              <a:t>Europe</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81715" y="153144"/>
            <a:ext cx="3259218" cy="4407544"/>
          </a:xfrm>
          <a:prstGeom prst="rect">
            <a:avLst/>
          </a:prstGeom>
        </p:spPr>
      </p:pic>
      <p:pic>
        <p:nvPicPr>
          <p:cNvPr id="5" name="Picture 4"/>
          <p:cNvPicPr>
            <a:picLocks noChangeAspect="1"/>
          </p:cNvPicPr>
          <p:nvPr/>
        </p:nvPicPr>
        <p:blipFill>
          <a:blip r:embed="rId3"/>
          <a:stretch>
            <a:fillRect/>
          </a:stretch>
        </p:blipFill>
        <p:spPr>
          <a:xfrm>
            <a:off x="4539285" y="432654"/>
            <a:ext cx="3895720" cy="412803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457201" y="0"/>
            <a:ext cx="7737540" cy="3222456"/>
          </a:xfrm>
          <a:prstGeom prst="rect">
            <a:avLst/>
          </a:prstGeom>
        </p:spPr>
      </p:pic>
      <p:pic>
        <p:nvPicPr>
          <p:cNvPr id="5" name="Picture 4" descr="RUSbarbara"/>
          <p:cNvPicPr>
            <a:picLocks noChangeAspect="1" noChangeArrowheads="1"/>
          </p:cNvPicPr>
          <p:nvPr/>
        </p:nvPicPr>
        <p:blipFill>
          <a:blip r:embed="rId3"/>
          <a:srcRect/>
          <a:stretch>
            <a:fillRect/>
          </a:stretch>
        </p:blipFill>
        <p:spPr bwMode="auto">
          <a:xfrm>
            <a:off x="457200" y="3222456"/>
            <a:ext cx="7737540" cy="36355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Munich"/>
          <p:cNvPicPr>
            <a:picLocks noChangeAspect="1" noChangeArrowheads="1"/>
          </p:cNvPicPr>
          <p:nvPr/>
        </p:nvPicPr>
        <p:blipFill>
          <a:blip r:embed="rId2"/>
          <a:srcRect b="33949"/>
          <a:stretch>
            <a:fillRect/>
          </a:stretch>
        </p:blipFill>
        <p:spPr bwMode="auto">
          <a:xfrm>
            <a:off x="0" y="0"/>
            <a:ext cx="9144000" cy="6884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ushmm.org/lcmedia/map/lc/image/pol81270.gif"/>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123" name="Rectangle 3"/>
          <p:cNvSpPr>
            <a:spLocks noGrp="1" noChangeArrowheads="1"/>
          </p:cNvSpPr>
          <p:nvPr>
            <p:ph type="title" idx="4294967295"/>
          </p:nvPr>
        </p:nvSpPr>
        <p:spPr/>
        <p:txBody>
          <a:bodyPr/>
          <a:lstStyle/>
          <a:p>
            <a:endParaRPr lang="en-US"/>
          </a:p>
        </p:txBody>
      </p:sp>
      <p:pic>
        <p:nvPicPr>
          <p:cNvPr id="5124" name="Picture 4">
            <a:hlinkClick r:id="" action="ppaction://media"/>
          </p:cNvPr>
          <p:cNvPicPr>
            <a:picLocks noRot="1" noChangeAspect="1" noChangeArrowheads="1"/>
          </p:cNvPicPr>
          <p:nvPr>
            <a:wavAudioFile r:embed="rId1" name="Recorded Sound"/>
          </p:nvPr>
        </p:nvPicPr>
        <p:blipFill>
          <a:blip r:embed="rId4"/>
          <a:srcRect/>
          <a:stretch>
            <a:fillRect/>
          </a:stretch>
        </p:blipFill>
        <p:spPr bwMode="auto">
          <a:xfrm>
            <a:off x="3505200" y="228600"/>
            <a:ext cx="304800" cy="304800"/>
          </a:xfrm>
          <a:prstGeom prst="rect">
            <a:avLst/>
          </a:prstGeom>
          <a:noFill/>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512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000" fill="hold"/>
                                        <p:tgtEl>
                                          <p:spTgt spid="5124"/>
                                        </p:tgtEl>
                                      </p:cBhvr>
                                    </p:cmd>
                                  </p:childTnLst>
                                </p:cTn>
                              </p:par>
                            </p:childTnLst>
                          </p:cTn>
                        </p:par>
                      </p:childTnLst>
                    </p:cTn>
                  </p:par>
                </p:childTnLst>
              </p:cTn>
              <p:nextCondLst>
                <p:cond evt="onClick" delay="0">
                  <p:tgtEl>
                    <p:spTgt spid="512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12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7" descr="70010"/>
          <p:cNvPicPr>
            <a:picLocks noChangeAspect="1" noChangeArrowheads="1"/>
          </p:cNvPicPr>
          <p:nvPr/>
        </p:nvPicPr>
        <p:blipFill>
          <a:blip r:embed="rId2"/>
          <a:srcRect/>
          <a:stretch>
            <a:fillRect/>
          </a:stretch>
        </p:blipFill>
        <p:spPr bwMode="auto">
          <a:xfrm>
            <a:off x="304800" y="3476625"/>
            <a:ext cx="3962400" cy="3000375"/>
          </a:xfrm>
          <a:prstGeom prst="rect">
            <a:avLst/>
          </a:prstGeom>
          <a:noFill/>
          <a:ln w="9525">
            <a:noFill/>
            <a:miter lim="800000"/>
            <a:headEnd/>
            <a:tailEnd/>
          </a:ln>
        </p:spPr>
      </p:pic>
      <p:pic>
        <p:nvPicPr>
          <p:cNvPr id="8195" name="Picture 9" descr="20361"/>
          <p:cNvPicPr>
            <a:picLocks noChangeAspect="1" noChangeArrowheads="1"/>
          </p:cNvPicPr>
          <p:nvPr/>
        </p:nvPicPr>
        <p:blipFill>
          <a:blip r:embed="rId3"/>
          <a:srcRect/>
          <a:stretch>
            <a:fillRect/>
          </a:stretch>
        </p:blipFill>
        <p:spPr bwMode="auto">
          <a:xfrm>
            <a:off x="4876800" y="533400"/>
            <a:ext cx="3657600" cy="2697163"/>
          </a:xfrm>
          <a:prstGeom prst="rect">
            <a:avLst/>
          </a:prstGeom>
          <a:noFill/>
          <a:ln w="9525">
            <a:noFill/>
            <a:miter lim="800000"/>
            <a:headEnd/>
            <a:tailEnd/>
          </a:ln>
        </p:spPr>
      </p:pic>
      <p:sp>
        <p:nvSpPr>
          <p:cNvPr id="8196" name="WordArt 10"/>
          <p:cNvSpPr>
            <a:spLocks noChangeArrowheads="1" noChangeShapeType="1" noTextEdit="1"/>
          </p:cNvSpPr>
          <p:nvPr/>
        </p:nvSpPr>
        <p:spPr bwMode="auto">
          <a:xfrm>
            <a:off x="533400" y="1219200"/>
            <a:ext cx="3657600" cy="1171575"/>
          </a:xfrm>
          <a:prstGeom prst="rect">
            <a:avLst/>
          </a:prstGeom>
        </p:spPr>
        <p:txBody>
          <a:bodyPr wrap="none" fromWordArt="1">
            <a:prstTxWarp prst="textPlain">
              <a:avLst>
                <a:gd name="adj" fmla="val 50000"/>
              </a:avLst>
            </a:prstTxWarp>
          </a:bodyPr>
          <a:lstStyle/>
          <a:p>
            <a:pPr algn="ctr"/>
            <a:r>
              <a:rPr lang="en-US" sz="3600" i="1" kern="10">
                <a:ln w="9525">
                  <a:solidFill>
                    <a:srgbClr val="000000"/>
                  </a:solidFill>
                  <a:round/>
                  <a:headEnd/>
                  <a:tailEnd/>
                </a:ln>
                <a:solidFill>
                  <a:srgbClr val="000000"/>
                </a:solidFill>
                <a:effectLst>
                  <a:outerShdw blurRad="63500" dist="38099" dir="2700000" algn="ctr" rotWithShape="0">
                    <a:srgbClr val="000000">
                      <a:alpha val="74998"/>
                    </a:srgbClr>
                  </a:outerShdw>
                </a:effectLst>
                <a:latin typeface="Arial Black"/>
                <a:ea typeface="Arial Black"/>
                <a:cs typeface="Arial Black"/>
              </a:rPr>
              <a:t>Blitzkrieg</a:t>
            </a:r>
          </a:p>
        </p:txBody>
      </p:sp>
      <p:sp>
        <p:nvSpPr>
          <p:cNvPr id="8197" name="WordArt 11"/>
          <p:cNvSpPr>
            <a:spLocks noChangeArrowheads="1" noChangeShapeType="1" noTextEdit="1"/>
          </p:cNvSpPr>
          <p:nvPr/>
        </p:nvSpPr>
        <p:spPr bwMode="auto">
          <a:xfrm>
            <a:off x="5043488" y="4090988"/>
            <a:ext cx="3567112" cy="1852612"/>
          </a:xfrm>
          <a:prstGeom prst="rect">
            <a:avLst/>
          </a:prstGeom>
        </p:spPr>
        <p:txBody>
          <a:bodyPr wrap="none" fromWordArt="1">
            <a:prstTxWarp prst="textPlain">
              <a:avLst>
                <a:gd name="adj" fmla="val 50000"/>
              </a:avLst>
            </a:prstTxWarp>
          </a:bodyPr>
          <a:lstStyle/>
          <a:p>
            <a:pPr algn="ctr"/>
            <a:r>
              <a:rPr lang="en-US" sz="3600" i="1" kern="10">
                <a:ln w="9525">
                  <a:solidFill>
                    <a:srgbClr val="000000"/>
                  </a:solidFill>
                  <a:round/>
                  <a:headEnd/>
                  <a:tailEnd/>
                </a:ln>
                <a:solidFill>
                  <a:srgbClr val="000000"/>
                </a:solidFill>
                <a:effectLst>
                  <a:outerShdw blurRad="63500" dist="38099" dir="2700000" algn="ctr" rotWithShape="0">
                    <a:srgbClr val="000000">
                      <a:alpha val="74998"/>
                    </a:srgbClr>
                  </a:outerShdw>
                </a:effectLst>
                <a:latin typeface="Arial Black"/>
                <a:ea typeface="Arial Black"/>
                <a:cs typeface="Arial Black"/>
              </a:rPr>
              <a:t>September</a:t>
            </a:r>
          </a:p>
          <a:p>
            <a:pPr algn="ctr"/>
            <a:r>
              <a:rPr lang="en-US" sz="3600" i="1" kern="10">
                <a:ln w="9525">
                  <a:solidFill>
                    <a:srgbClr val="000000"/>
                  </a:solidFill>
                  <a:round/>
                  <a:headEnd/>
                  <a:tailEnd/>
                </a:ln>
                <a:solidFill>
                  <a:srgbClr val="000000"/>
                </a:solidFill>
                <a:effectLst>
                  <a:outerShdw blurRad="63500" dist="38099" dir="2700000" algn="ctr" rotWithShape="0">
                    <a:srgbClr val="000000">
                      <a:alpha val="74998"/>
                    </a:srgbClr>
                  </a:outerShdw>
                </a:effectLst>
                <a:latin typeface="Arial Black"/>
                <a:ea typeface="Arial Black"/>
                <a:cs typeface="Arial Black"/>
              </a:rPr>
              <a:t>1939</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86</TotalTime>
  <Words>771</Words>
  <Application>Microsoft Office PowerPoint</Application>
  <PresentationFormat>On-screen Show (4:3)</PresentationFormat>
  <Paragraphs>122</Paragraphs>
  <Slides>43</Slides>
  <Notes>0</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5" baseType="lpstr">
      <vt:lpstr>Office Theme</vt:lpstr>
      <vt:lpstr>Clip</vt:lpstr>
      <vt:lpstr>Agenda</vt:lpstr>
      <vt:lpstr>World War II Timeline</vt:lpstr>
      <vt:lpstr>Notes</vt:lpstr>
      <vt:lpstr>World War II in Europe</vt:lpstr>
      <vt:lpstr>PowerPoint Presentation</vt:lpstr>
      <vt:lpstr>PowerPoint Presentation</vt:lpstr>
      <vt:lpstr>PowerPoint Presentation</vt:lpstr>
      <vt:lpstr>PowerPoint Presentation</vt:lpstr>
      <vt:lpstr>PowerPoint Presentation</vt:lpstr>
      <vt:lpstr>The German Blitzkrieg</vt:lpstr>
      <vt:lpstr>PowerPoint Presentation</vt:lpstr>
      <vt:lpstr>PowerPoint Presentation</vt:lpstr>
      <vt:lpstr>PowerPoint Presentation</vt:lpstr>
      <vt:lpstr>PowerPoint Presentation</vt:lpstr>
      <vt:lpstr>From Atonement</vt:lpstr>
      <vt:lpstr>PowerPoint Presentation</vt:lpstr>
      <vt:lpstr>Battle of Britain</vt:lpstr>
      <vt:lpstr>Winston Churchill</vt:lpstr>
      <vt:lpstr>Operation Barbarossa</vt:lpstr>
      <vt:lpstr>PowerPoint Presentation</vt:lpstr>
      <vt:lpstr>Street Fighting</vt:lpstr>
      <vt:lpstr>Outside and Inside</vt:lpstr>
      <vt:lpstr>PowerPoint Presentation</vt:lpstr>
      <vt:lpstr>Battle of Stalingrad</vt:lpstr>
      <vt:lpstr>PowerPoint Presentation</vt:lpstr>
      <vt:lpstr> Allied Invasion of Africa:        Operation “Torch”</vt:lpstr>
      <vt:lpstr>EL ALAMEIN</vt:lpstr>
      <vt:lpstr> </vt:lpstr>
      <vt:lpstr>PowerPoint Presentation</vt:lpstr>
      <vt:lpstr>Normandy Invasion (D-Day) </vt:lpstr>
      <vt:lpstr>PowerPoint Presentation</vt:lpstr>
      <vt:lpstr>PowerPoint Presentation</vt:lpstr>
      <vt:lpstr>PowerPoint Presentation</vt:lpstr>
      <vt:lpstr>PowerPoint Presentation</vt:lpstr>
      <vt:lpstr>Normandy Invasion cont.</vt:lpstr>
      <vt:lpstr>PowerPoint Presentation</vt:lpstr>
      <vt:lpstr>PowerPoint Presentation</vt:lpstr>
      <vt:lpstr>Normandy Invasion cont.</vt:lpstr>
      <vt:lpstr>From Saving Private Ryan</vt:lpstr>
      <vt:lpstr>Victory in Europe</vt:lpstr>
      <vt:lpstr>PowerPoint Presentation</vt:lpstr>
      <vt:lpstr>PowerPoint Presentation</vt:lpstr>
      <vt:lpstr>The End of the War in Europe</vt:lpstr>
    </vt:vector>
  </TitlesOfParts>
  <Company>Summit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Reid  Luszeck</dc:creator>
  <cp:lastModifiedBy>Technology</cp:lastModifiedBy>
  <cp:revision>3</cp:revision>
  <dcterms:created xsi:type="dcterms:W3CDTF">2013-02-11T04:43:58Z</dcterms:created>
  <dcterms:modified xsi:type="dcterms:W3CDTF">2013-02-12T15:33:46Z</dcterms:modified>
</cp:coreProperties>
</file>