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7" d="100"/>
          <a:sy n="87" d="100"/>
        </p:scale>
        <p:origin x="-146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FDBC8E-A5EF-9D40-BB51-5DF497F14765}" type="datetimeFigureOut">
              <a:rPr lang="en-US" smtClean="0"/>
              <a:t>9/23/2013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2E01CA-FAF4-5B48-AB66-072D1F81439D}" type="slidenum">
              <a:rPr lang="en-US" smtClean="0"/>
              <a:t>‹#›</a:t>
            </a:fld>
            <a:endParaRPr lang="en-US"/>
          </a:p>
        </p:txBody>
      </p:sp>
    </p:spTree>
    <p:extLst>
      <p:ext uri="{BB962C8B-B14F-4D97-AF65-F5344CB8AC3E}">
        <p14:creationId xmlns:p14="http://schemas.microsoft.com/office/powerpoint/2010/main" val="126385826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miter lim="800000"/>
            <a:headEnd/>
            <a:tailEnd/>
          </a:ln>
        </p:spPr>
        <p:txBody>
          <a:bodyPr/>
          <a:lstStyle/>
          <a:p>
            <a:fld id="{80E69364-925F-D74F-80BE-D23597829620}" type="slidenum">
              <a:rPr lang="en-US"/>
              <a:pPr/>
              <a:t>14</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US">
              <a:latin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miter lim="800000"/>
            <a:headEnd/>
            <a:tailEnd/>
          </a:ln>
        </p:spPr>
        <p:txBody>
          <a:bodyPr/>
          <a:lstStyle/>
          <a:p>
            <a:fld id="{4CEB1FD5-A4FF-7F4F-9F04-82E5E638E560}" type="slidenum">
              <a:rPr lang="en-US"/>
              <a:pPr/>
              <a:t>23</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miter lim="800000"/>
            <a:headEnd/>
            <a:tailEnd/>
          </a:ln>
        </p:spPr>
        <p:txBody>
          <a:bodyPr/>
          <a:lstStyle/>
          <a:p>
            <a:fld id="{958765BF-7784-FD49-ACA8-9A93AF8D6202}" type="slidenum">
              <a:rPr lang="en-US"/>
              <a:pPr/>
              <a:t>24</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miter lim="800000"/>
            <a:headEnd/>
            <a:tailEnd/>
          </a:ln>
        </p:spPr>
        <p:txBody>
          <a:bodyPr/>
          <a:lstStyle/>
          <a:p>
            <a:fld id="{E4D9948B-F518-6B4D-A73C-084DCF55173F}" type="slidenum">
              <a:rPr lang="en-US"/>
              <a:pPr/>
              <a:t>25</a:t>
            </a:fld>
            <a:endParaRPr lang="en-US"/>
          </a:p>
        </p:txBody>
      </p:sp>
      <p:sp>
        <p:nvSpPr>
          <p:cNvPr id="50179"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31" tIns="45716" rIns="91431" bIns="45716" anchor="b">
            <a:prstTxWarp prst="textNoShape">
              <a:avLst/>
            </a:prstTxWarp>
          </a:bodyPr>
          <a:lstStyle/>
          <a:p>
            <a:pPr algn="r" defTabSz="912813"/>
            <a:fld id="{80163D2C-A5B9-6842-B7A4-B7223D26BFE6}" type="slidenum">
              <a:rPr lang="en-US" sz="1200"/>
              <a:pPr algn="r" defTabSz="912813"/>
              <a:t>25</a:t>
            </a:fld>
            <a:endParaRPr lang="en-US" sz="1200"/>
          </a:p>
        </p:txBody>
      </p:sp>
      <p:sp>
        <p:nvSpPr>
          <p:cNvPr id="50180" name="Rectangle 2"/>
          <p:cNvSpPr>
            <a:spLocks noGrp="1" noRot="1" noChangeAspect="1" noChangeArrowheads="1" noTextEdit="1"/>
          </p:cNvSpPr>
          <p:nvPr>
            <p:ph type="sldImg"/>
          </p:nvPr>
        </p:nvSpPr>
        <p:spPr>
          <a:xfrm>
            <a:off x="1146175" y="685800"/>
            <a:ext cx="4572000" cy="3429000"/>
          </a:xfrm>
          <a:solidFill>
            <a:srgbClr val="FFFFFF"/>
          </a:solidFill>
          <a:ln/>
        </p:spPr>
      </p:sp>
      <p:sp>
        <p:nvSpPr>
          <p:cNvPr id="50181" name="Rectangle 3"/>
          <p:cNvSpPr>
            <a:spLocks noGrp="1" noChangeArrowheads="1"/>
          </p:cNvSpPr>
          <p:nvPr>
            <p:ph type="body" idx="1"/>
          </p:nvPr>
        </p:nvSpPr>
        <p:spPr>
          <a:solidFill>
            <a:srgbClr val="FFFFFF"/>
          </a:solidFill>
          <a:ln>
            <a:solidFill>
              <a:srgbClr val="000000"/>
            </a:solidFill>
            <a:miter lim="800000"/>
            <a:headEnd/>
            <a:tailEnd/>
          </a:ln>
        </p:spPr>
        <p:txBody>
          <a:bodyPr lIns="88578" tIns="44290" rIns="88578" bIns="44290"/>
          <a:lstStyle/>
          <a:p>
            <a:pPr eaLnBrk="1" hangingPunct="1"/>
            <a:endParaRPr lang="en-US">
              <a:latin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miter lim="800000"/>
            <a:headEnd/>
            <a:tailEnd/>
          </a:ln>
        </p:spPr>
        <p:txBody>
          <a:bodyPr/>
          <a:lstStyle/>
          <a:p>
            <a:fld id="{53B294A1-3C40-BF4C-BB50-FD9712549C8A}" type="slidenum">
              <a:rPr lang="en-US"/>
              <a:pPr/>
              <a:t>26</a:t>
            </a:fld>
            <a:endParaRPr lang="en-US"/>
          </a:p>
        </p:txBody>
      </p:sp>
      <p:sp>
        <p:nvSpPr>
          <p:cNvPr id="51203"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31" tIns="45716" rIns="91431" bIns="45716" anchor="b">
            <a:prstTxWarp prst="textNoShape">
              <a:avLst/>
            </a:prstTxWarp>
          </a:bodyPr>
          <a:lstStyle/>
          <a:p>
            <a:pPr algn="r" defTabSz="912813"/>
            <a:fld id="{B57E062A-E04A-8048-BF21-43E3114193A2}" type="slidenum">
              <a:rPr lang="en-US" sz="1200"/>
              <a:pPr algn="r" defTabSz="912813"/>
              <a:t>26</a:t>
            </a:fld>
            <a:endParaRPr lang="en-US" sz="1200"/>
          </a:p>
        </p:txBody>
      </p:sp>
      <p:sp>
        <p:nvSpPr>
          <p:cNvPr id="51204" name="Rectangle 2"/>
          <p:cNvSpPr>
            <a:spLocks noGrp="1" noRot="1" noChangeAspect="1" noChangeArrowheads="1" noTextEdit="1"/>
          </p:cNvSpPr>
          <p:nvPr>
            <p:ph type="sldImg"/>
          </p:nvPr>
        </p:nvSpPr>
        <p:spPr>
          <a:xfrm>
            <a:off x="1146175" y="685800"/>
            <a:ext cx="4572000" cy="3429000"/>
          </a:xfrm>
          <a:solidFill>
            <a:srgbClr val="FFFFFF"/>
          </a:solidFill>
          <a:ln/>
        </p:spPr>
      </p:sp>
      <p:sp>
        <p:nvSpPr>
          <p:cNvPr id="51205" name="Rectangle 3"/>
          <p:cNvSpPr>
            <a:spLocks noGrp="1" noChangeArrowheads="1"/>
          </p:cNvSpPr>
          <p:nvPr>
            <p:ph type="body" idx="1"/>
          </p:nvPr>
        </p:nvSpPr>
        <p:spPr>
          <a:solidFill>
            <a:srgbClr val="FFFFFF"/>
          </a:solidFill>
          <a:ln>
            <a:solidFill>
              <a:srgbClr val="000000"/>
            </a:solidFill>
            <a:miter lim="800000"/>
            <a:headEnd/>
            <a:tailEnd/>
          </a:ln>
        </p:spPr>
        <p:txBody>
          <a:bodyPr lIns="88578" tIns="44290" rIns="88578" bIns="44290"/>
          <a:lstStyle/>
          <a:p>
            <a:pPr eaLnBrk="1" hangingPunct="1"/>
            <a:endParaRPr lang="en-US">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miter lim="800000"/>
            <a:headEnd/>
            <a:tailEnd/>
          </a:ln>
        </p:spPr>
        <p:txBody>
          <a:bodyPr/>
          <a:lstStyle/>
          <a:p>
            <a:fld id="{596BEA38-3E1C-3947-BBB8-314A6C26DA2D}" type="slidenum">
              <a:rPr lang="en-US"/>
              <a:pPr/>
              <a:t>27</a:t>
            </a:fld>
            <a:endParaRPr lang="en-US"/>
          </a:p>
        </p:txBody>
      </p:sp>
      <p:sp>
        <p:nvSpPr>
          <p:cNvPr id="52227"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52228" name="Rectangle 3"/>
          <p:cNvSpPr>
            <a:spLocks noGrp="1" noChangeArrowheads="1"/>
          </p:cNvSpPr>
          <p:nvPr>
            <p:ph type="body" idx="1"/>
          </p:nvPr>
        </p:nvSpPr>
        <p:spPr>
          <a:solidFill>
            <a:srgbClr val="FFFFFF"/>
          </a:solidFill>
          <a:ln>
            <a:solidFill>
              <a:srgbClr val="000000"/>
            </a:solidFill>
            <a:miter lim="800000"/>
            <a:headEnd/>
            <a:tailEnd/>
          </a:ln>
        </p:spPr>
        <p:txBody>
          <a:bodyPr lIns="88587" tIns="44294" rIns="88587" bIns="44294"/>
          <a:lstStyle/>
          <a:p>
            <a:pPr eaLnBrk="1" hangingPunct="1"/>
            <a:endParaRPr lang="en-US">
              <a:latin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miter lim="800000"/>
            <a:headEnd/>
            <a:tailEnd/>
          </a:ln>
        </p:spPr>
        <p:txBody>
          <a:bodyPr/>
          <a:lstStyle/>
          <a:p>
            <a:fld id="{A9A9C932-F421-9648-AB19-2E2FDDDC07B4}" type="slidenum">
              <a:rPr lang="en-US"/>
              <a:pPr/>
              <a:t>28</a:t>
            </a:fld>
            <a:endParaRPr lang="en-US"/>
          </a:p>
        </p:txBody>
      </p:sp>
      <p:sp>
        <p:nvSpPr>
          <p:cNvPr id="53251"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31" tIns="45716" rIns="91431" bIns="45716" anchor="b">
            <a:prstTxWarp prst="textNoShape">
              <a:avLst/>
            </a:prstTxWarp>
          </a:bodyPr>
          <a:lstStyle/>
          <a:p>
            <a:pPr algn="r" defTabSz="912813"/>
            <a:fld id="{23CDCAF5-970B-3A4D-BE83-F2F04FFE70B7}" type="slidenum">
              <a:rPr lang="en-US" sz="1200"/>
              <a:pPr algn="r" defTabSz="912813"/>
              <a:t>28</a:t>
            </a:fld>
            <a:endParaRPr lang="en-US" sz="1200"/>
          </a:p>
        </p:txBody>
      </p:sp>
      <p:sp>
        <p:nvSpPr>
          <p:cNvPr id="53252"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53253" name="Rectangle 3"/>
          <p:cNvSpPr>
            <a:spLocks noGrp="1" noChangeArrowheads="1"/>
          </p:cNvSpPr>
          <p:nvPr>
            <p:ph type="body" idx="1"/>
          </p:nvPr>
        </p:nvSpPr>
        <p:spPr>
          <a:solidFill>
            <a:srgbClr val="FFFFFF"/>
          </a:solidFill>
          <a:ln>
            <a:solidFill>
              <a:srgbClr val="000000"/>
            </a:solidFill>
            <a:miter lim="800000"/>
            <a:headEnd/>
            <a:tailEnd/>
          </a:ln>
        </p:spPr>
        <p:txBody>
          <a:bodyPr lIns="91431" tIns="45716" rIns="91431" bIns="45716"/>
          <a:lstStyle/>
          <a:p>
            <a:pPr eaLnBrk="1" hangingPunct="1"/>
            <a:endParaRPr lang="en-US">
              <a:latin typeface="Times New Roman"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miter lim="800000"/>
            <a:headEnd/>
            <a:tailEnd/>
          </a:ln>
        </p:spPr>
        <p:txBody>
          <a:bodyPr/>
          <a:lstStyle/>
          <a:p>
            <a:fld id="{07EB7C90-DFA9-714A-AA2C-DEA6BB0782B9}" type="slidenum">
              <a:rPr lang="en-US"/>
              <a:pPr/>
              <a:t>29</a:t>
            </a:fld>
            <a:endParaRPr lang="en-US"/>
          </a:p>
        </p:txBody>
      </p:sp>
      <p:sp>
        <p:nvSpPr>
          <p:cNvPr id="54275"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31" tIns="45716" rIns="91431" bIns="45716" anchor="b">
            <a:prstTxWarp prst="textNoShape">
              <a:avLst/>
            </a:prstTxWarp>
          </a:bodyPr>
          <a:lstStyle/>
          <a:p>
            <a:pPr algn="r" defTabSz="912813"/>
            <a:fld id="{08F7749F-29DD-9A4F-9BF4-AAFB2D3C7C10}" type="slidenum">
              <a:rPr lang="en-US" sz="1200"/>
              <a:pPr algn="r" defTabSz="912813"/>
              <a:t>29</a:t>
            </a:fld>
            <a:endParaRPr lang="en-US" sz="1200"/>
          </a:p>
        </p:txBody>
      </p:sp>
      <p:sp>
        <p:nvSpPr>
          <p:cNvPr id="54276" name="Rectangle 2"/>
          <p:cNvSpPr>
            <a:spLocks noGrp="1" noRot="1" noChangeAspect="1" noChangeArrowheads="1" noTextEdit="1"/>
          </p:cNvSpPr>
          <p:nvPr>
            <p:ph type="sldImg"/>
          </p:nvPr>
        </p:nvSpPr>
        <p:spPr>
          <a:xfrm>
            <a:off x="1146175" y="685800"/>
            <a:ext cx="4572000" cy="3429000"/>
          </a:xfrm>
          <a:solidFill>
            <a:srgbClr val="FFFFFF"/>
          </a:solidFill>
          <a:ln/>
        </p:spPr>
      </p:sp>
      <p:sp>
        <p:nvSpPr>
          <p:cNvPr id="54277" name="Rectangle 3"/>
          <p:cNvSpPr>
            <a:spLocks noGrp="1" noChangeArrowheads="1"/>
          </p:cNvSpPr>
          <p:nvPr>
            <p:ph type="body" idx="1"/>
          </p:nvPr>
        </p:nvSpPr>
        <p:spPr>
          <a:solidFill>
            <a:srgbClr val="FFFFFF"/>
          </a:solidFill>
          <a:ln>
            <a:solidFill>
              <a:srgbClr val="000000"/>
            </a:solidFill>
            <a:miter lim="800000"/>
            <a:headEnd/>
            <a:tailEnd/>
          </a:ln>
        </p:spPr>
        <p:txBody>
          <a:bodyPr lIns="88578" tIns="44290" rIns="88578" bIns="44290"/>
          <a:lstStyle/>
          <a:p>
            <a:pPr eaLnBrk="1" hangingPunct="1"/>
            <a:endParaRPr lang="en-US">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miter lim="800000"/>
            <a:headEnd/>
            <a:tailEnd/>
          </a:ln>
        </p:spPr>
        <p:txBody>
          <a:bodyPr/>
          <a:lstStyle/>
          <a:p>
            <a:fld id="{2F52088C-B695-0B45-A986-251F106144C2}" type="slidenum">
              <a:rPr lang="en-US"/>
              <a:pPr/>
              <a:t>15</a:t>
            </a:fld>
            <a:endParaRPr lang="en-US"/>
          </a:p>
        </p:txBody>
      </p:sp>
      <p:sp>
        <p:nvSpPr>
          <p:cNvPr id="39939"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31" tIns="45716" rIns="91431" bIns="45716" anchor="b">
            <a:prstTxWarp prst="textNoShape">
              <a:avLst/>
            </a:prstTxWarp>
          </a:bodyPr>
          <a:lstStyle/>
          <a:p>
            <a:pPr algn="r" defTabSz="912813"/>
            <a:fld id="{D889CA4C-37FB-C748-90C8-5209D568EE02}" type="slidenum">
              <a:rPr lang="en-US" sz="1200"/>
              <a:pPr algn="r" defTabSz="912813"/>
              <a:t>15</a:t>
            </a:fld>
            <a:endParaRPr lang="en-US" sz="1200"/>
          </a:p>
        </p:txBody>
      </p:sp>
      <p:sp>
        <p:nvSpPr>
          <p:cNvPr id="39940"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39941" name="Rectangle 3"/>
          <p:cNvSpPr>
            <a:spLocks noGrp="1" noChangeArrowheads="1"/>
          </p:cNvSpPr>
          <p:nvPr>
            <p:ph type="body" idx="1"/>
          </p:nvPr>
        </p:nvSpPr>
        <p:spPr>
          <a:solidFill>
            <a:srgbClr val="FFFFFF"/>
          </a:solidFill>
          <a:ln>
            <a:solidFill>
              <a:srgbClr val="000000"/>
            </a:solidFill>
            <a:miter lim="800000"/>
            <a:headEnd/>
            <a:tailEnd/>
          </a:ln>
        </p:spPr>
        <p:txBody>
          <a:bodyPr lIns="91431" tIns="45716" rIns="91431" bIns="45716"/>
          <a:lstStyle/>
          <a:p>
            <a:pPr eaLnBrk="1" hangingPunct="1"/>
            <a:endParaRPr lang="en-US">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miter lim="800000"/>
            <a:headEnd/>
            <a:tailEnd/>
          </a:ln>
        </p:spPr>
        <p:txBody>
          <a:bodyPr/>
          <a:lstStyle/>
          <a:p>
            <a:fld id="{E68F8B8C-51C3-AB44-85D0-DAD6CC7EC097}" type="slidenum">
              <a:rPr lang="en-US"/>
              <a:pPr/>
              <a:t>16</a:t>
            </a:fld>
            <a:endParaRPr lang="en-US"/>
          </a:p>
        </p:txBody>
      </p:sp>
      <p:sp>
        <p:nvSpPr>
          <p:cNvPr id="40963"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31" tIns="45716" rIns="91431" bIns="45716" anchor="b">
            <a:prstTxWarp prst="textNoShape">
              <a:avLst/>
            </a:prstTxWarp>
          </a:bodyPr>
          <a:lstStyle/>
          <a:p>
            <a:pPr algn="r" defTabSz="912813"/>
            <a:fld id="{98D6CB75-424B-A24F-8EB1-ACA3068DAAEF}" type="slidenum">
              <a:rPr lang="en-US" sz="1200"/>
              <a:pPr algn="r" defTabSz="912813"/>
              <a:t>16</a:t>
            </a:fld>
            <a:endParaRPr lang="en-US" sz="1200"/>
          </a:p>
        </p:txBody>
      </p:sp>
      <p:sp>
        <p:nvSpPr>
          <p:cNvPr id="40964"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40965" name="Rectangle 3"/>
          <p:cNvSpPr>
            <a:spLocks noGrp="1" noChangeArrowheads="1"/>
          </p:cNvSpPr>
          <p:nvPr>
            <p:ph type="body" idx="1"/>
          </p:nvPr>
        </p:nvSpPr>
        <p:spPr>
          <a:solidFill>
            <a:srgbClr val="FFFFFF"/>
          </a:solidFill>
          <a:ln>
            <a:solidFill>
              <a:srgbClr val="000000"/>
            </a:solidFill>
            <a:miter lim="800000"/>
            <a:headEnd/>
            <a:tailEnd/>
          </a:ln>
        </p:spPr>
        <p:txBody>
          <a:bodyPr lIns="91431" tIns="45716" rIns="91431" bIns="45716"/>
          <a:lstStyle/>
          <a:p>
            <a:pPr eaLnBrk="1" hangingPunct="1"/>
            <a:endParaRPr lang="en-US">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miter lim="800000"/>
            <a:headEnd/>
            <a:tailEnd/>
          </a:ln>
        </p:spPr>
        <p:txBody>
          <a:bodyPr/>
          <a:lstStyle/>
          <a:p>
            <a:fld id="{7D42FF6D-8DA5-9448-84F8-F953A0B21CAB}" type="slidenum">
              <a:rPr lang="en-US"/>
              <a:pPr/>
              <a:t>17</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en-US">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miter lim="800000"/>
            <a:headEnd/>
            <a:tailEnd/>
          </a:ln>
        </p:spPr>
        <p:txBody>
          <a:bodyPr/>
          <a:lstStyle/>
          <a:p>
            <a:fld id="{1E97FB06-8B3C-394C-93E0-72108B0A3DE6}" type="slidenum">
              <a:rPr lang="en-US"/>
              <a:pPr/>
              <a:t>18</a:t>
            </a:fld>
            <a:endParaRPr lang="en-US"/>
          </a:p>
        </p:txBody>
      </p:sp>
      <p:sp>
        <p:nvSpPr>
          <p:cNvPr id="43011"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43012"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lIns="91431" tIns="45716" rIns="91431" bIns="45716"/>
          <a:lstStyle/>
          <a:p>
            <a:pPr eaLnBrk="1" hangingPunct="1"/>
            <a:endParaRPr lang="en-US">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miter lim="800000"/>
            <a:headEnd/>
            <a:tailEnd/>
          </a:ln>
        </p:spPr>
        <p:txBody>
          <a:bodyPr/>
          <a:lstStyle/>
          <a:p>
            <a:fld id="{4FAABCE3-A43A-A14A-B213-7A6A7EE52539}" type="slidenum">
              <a:rPr lang="en-US"/>
              <a:pPr/>
              <a:t>19</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en-US">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miter lim="800000"/>
            <a:headEnd/>
            <a:tailEnd/>
          </a:ln>
        </p:spPr>
        <p:txBody>
          <a:bodyPr/>
          <a:lstStyle/>
          <a:p>
            <a:fld id="{D51CFC3D-C332-4044-9508-5B91BE4A7C58}" type="slidenum">
              <a:rPr lang="en-US"/>
              <a:pPr/>
              <a:t>20</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en-US">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miter lim="800000"/>
            <a:headEnd/>
            <a:tailEnd/>
          </a:ln>
        </p:spPr>
        <p:txBody>
          <a:bodyPr/>
          <a:lstStyle/>
          <a:p>
            <a:fld id="{522D4639-0F54-B444-AE6B-19B93A671912}" type="slidenum">
              <a:rPr lang="en-US"/>
              <a:pPr/>
              <a:t>21</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US">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miter lim="800000"/>
            <a:headEnd/>
            <a:tailEnd/>
          </a:ln>
        </p:spPr>
        <p:txBody>
          <a:bodyPr/>
          <a:lstStyle/>
          <a:p>
            <a:fld id="{9B4EBEBD-3860-DB49-80D7-A184335E499C}" type="slidenum">
              <a:rPr lang="en-US"/>
              <a:pPr/>
              <a:t>22</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22934E-48B6-6249-8345-9864BBE469DD}" type="datetimeFigureOut">
              <a:rPr lang="en-US" smtClean="0"/>
              <a:t>9/23/2013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7665F4-D8E4-944F-BF56-2345076831F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22934E-48B6-6249-8345-9864BBE469DD}" type="datetimeFigureOut">
              <a:rPr lang="en-US" smtClean="0"/>
              <a:t>9/23/2013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7665F4-D8E4-944F-BF56-2345076831F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22934E-48B6-6249-8345-9864BBE469DD}" type="datetimeFigureOut">
              <a:rPr lang="en-US" smtClean="0"/>
              <a:t>9/23/2013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7665F4-D8E4-944F-BF56-2345076831F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22934E-48B6-6249-8345-9864BBE469DD}" type="datetimeFigureOut">
              <a:rPr lang="en-US" smtClean="0"/>
              <a:t>9/23/2013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7665F4-D8E4-944F-BF56-2345076831F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22934E-48B6-6249-8345-9864BBE469DD}" type="datetimeFigureOut">
              <a:rPr lang="en-US" smtClean="0"/>
              <a:t>9/23/2013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7665F4-D8E4-944F-BF56-2345076831F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22934E-48B6-6249-8345-9864BBE469DD}" type="datetimeFigureOut">
              <a:rPr lang="en-US" smtClean="0"/>
              <a:t>9/23/2013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7665F4-D8E4-944F-BF56-2345076831F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22934E-48B6-6249-8345-9864BBE469DD}" type="datetimeFigureOut">
              <a:rPr lang="en-US" smtClean="0"/>
              <a:t>9/23/2013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7665F4-D8E4-944F-BF56-2345076831F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22934E-48B6-6249-8345-9864BBE469DD}" type="datetimeFigureOut">
              <a:rPr lang="en-US" smtClean="0"/>
              <a:t>9/23/2013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7665F4-D8E4-944F-BF56-2345076831F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22934E-48B6-6249-8345-9864BBE469DD}" type="datetimeFigureOut">
              <a:rPr lang="en-US" smtClean="0"/>
              <a:t>9/23/2013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7665F4-D8E4-944F-BF56-2345076831F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22934E-48B6-6249-8345-9864BBE469DD}" type="datetimeFigureOut">
              <a:rPr lang="en-US" smtClean="0"/>
              <a:t>9/23/2013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7665F4-D8E4-944F-BF56-2345076831F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22934E-48B6-6249-8345-9864BBE469DD}" type="datetimeFigureOut">
              <a:rPr lang="en-US" smtClean="0"/>
              <a:t>9/23/2013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7665F4-D8E4-944F-BF56-2345076831F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22934E-48B6-6249-8345-9864BBE469DD}" type="datetimeFigureOut">
              <a:rPr lang="en-US" smtClean="0"/>
              <a:t>9/23/2013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7665F4-D8E4-944F-BF56-2345076831F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www.bing.com/images/search?q=french+constitution+1791&amp;view=detail&amp;id=A0C8347366DBE0331D14EE6FF728BF48858EB502&amp;first=0&amp;FORM=IDFRIR"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www.bing.com/images/search?q=emigres&amp;view=detail&amp;id=200BC0F4B56FB2AC34944921E33850CE6D69E95B&amp;first=0&amp;FORM=IDFRIR"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images.search.yahoo.com/images/view;_ylt=A2KJkIWa74tONWgADqeJzbkF;_ylu=X3oDMTBlMTQ4cGxyBHNlYwNzcgRzbGsDaW1n?back=http://images.search.yahoo.com/search/images?p=prussia+and+austria+war+with+france+1791&amp;ei=UTF-8&amp;fr=yfp-t-701&amp;b=1&amp;tab=organic&amp;w=827&amp;h=941&amp;imgurl=www.fullissue.com/wp-content/uploads/FRENCH-REVOLUTIONARY-WARS.jpg&amp;rurl=http://www.fullissue.com/index.php/history-of-the-french-revolutionary-wars.html&amp;size=147.5+KB&amp;name=HISTORY+OF+THE+FRENCH+REVOLUTIONARY+WARS+|+Full+Issue&amp;p=prussia+and+austria+war+with+france+1791&amp;oid=f2cf891bfb60c01987f6b95008ceba4a&amp;fr2=&amp;fr=yfp-t-701&amp;tt=HISTORY+OF+THE+FRENCH+REVOLUTIONARY+WARS+|+Full+Issue&amp;b=0&amp;ni=30&amp;no=4&amp;tab=organic&amp;sigr=12gst31vg&amp;sigb=13t058pv5&amp;sigi=122gme9m7&amp;.crumb=LNsRDZ2uAp6"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hyperlink" Target="http://rds.yahoo.com/_ylt=A2KJkIUR8ItOfkoAFtqjzbkF;_ylu=X3oDMTBpcGszamw0BHNlYwNmcC1pbWcEc2xrA2ltZw--/SIG=12ivlaqnc/EXP=1317822609/**http:/www.parisenimages.fr/fr/popup-photo.html?photo=2998-5"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hyperlink" Target="http://images.search.yahoo.com/images/view;_ylt=A2KJke1u8ItOfzcA8EGJzbkF;_ylu=X3oDMTBlMTQ4cGxyBHNlYwNzcgRzbGsDaW1n?back=http://images.search.yahoo.com/search/images?p=spetember+massacres+1792&amp;n=30&amp;ei=utf-8&amp;b=1&amp;tab=organic&amp;w=792&amp;h=593&amp;imgurl=upload.wikimedia.org/wikipedia/commons/1/12/SeptemberMassacres.jpg&amp;rurl=http://modernhistorian.blogspot.com/2009/09/on-this-day-in-history-september.html&amp;size=328.8+KB&amp;name=...+Historian:+On+this+day+in+history:+September+Massacres+began,+1792&amp;p=spetember+massacres+1792&amp;oid=044ceea4fdfdfe2c36c25b8f6a48512b&amp;fr2=&amp;fr=&amp;rw=september+massacres+1792&amp;tt=...+Historian:+On+this+day+in+history:+September+Massacres+began,+1792&amp;b=0&amp;ni=30&amp;no=0&amp;tab=organic&amp;sigr=12h6rgvpu&amp;sigb=135fsg6np&amp;sigi=122pk6rvg&amp;.crumb=LNsRDZ2uAp6"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hyperlink" Target="http://rds.yahoo.com/_ylt=A2KJke7S8ItOK2oAjqqjzbkF;_ylu=X3oDMTBpcGszamw0BHNlYwNmcC1pbWcEc2xrA2ltZw--/SIG=11uhf8v6i/EXP=1317822802/**http:/e-ducation.net/frenchrevolution.htm"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hyperlink" Target="http://images.search.yahoo.com/images/view;_ylt=A2KJkK5u8YtOTmEA8eCJzbkF;_ylu=X3oDMTBlMTQ4cGxyBHNlYwNzcgRzbGsDaW1n?back=http://images.search.yahoo.com/search/images?p=king+louis+xvi+trial+1792&amp;n=30&amp;ei=utf-8&amp;b=1&amp;tab=organic&amp;w=774&amp;h=540&amp;imgurl=www.mtholyoke.edu/courses/rschwart/hist151/French%20Revolution%20II/album/slides/Louis%20first%20appearance%20at%20trial.jpg&amp;rurl=http://www.mtholyoke.edu/courses/rschwart/hist151/French%20Revolution%20II/album/slides/Louis%20first%20appearance%20at%20trial.html&amp;size=396.5+KB&amp;name=Louis+first+appearance+at+trial.jpg+-+Louis+XVI+appears+in+front+of+...&amp;p=king+louis+xvi+trial+1792&amp;oid=53bf32bd55f55709f6798d244769f636&amp;fr2=&amp;fr=&amp;tt=Louis+first+appearance+at+trial.jpg+-+Louis+XVI+appears+in+front+of+...&amp;b=0&amp;ni=30&amp;no=7&amp;tab=organic&amp;sigr=144dulls1&amp;sigb=136u35ce9&amp;sigi=13s2p1dl3&amp;.crumb=LNsRDZ2uAp6"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3" Type="http://schemas.openxmlformats.org/officeDocument/2006/relationships/hyperlink" Target="http://rds.yahoo.com/_ylt=A2KJke7c3YtOymUAblejzbkF;_ylu=X3oDMTBpcGszamw0BHNlYwNmcC1pbWcEc2xrA2ltZw--/SIG=13927na12/EXP=1317817948/**http:/blog.catherinedelors.com/16th-of-october-1793-execution-of-marie-antoinette-2/"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Revolution Brings Reform and Terror</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16330" y="164815"/>
            <a:ext cx="4379470" cy="6544123"/>
          </a:xfrm>
          <a:ln w="19050" cmpd="sng">
            <a:solidFill>
              <a:schemeClr val="tx1"/>
            </a:solidFill>
          </a:ln>
        </p:spPr>
        <p:txBody>
          <a:bodyPr>
            <a:normAutofit lnSpcReduction="10000"/>
          </a:bodyPr>
          <a:lstStyle/>
          <a:p>
            <a:pPr>
              <a:buNone/>
            </a:pPr>
            <a:r>
              <a:rPr lang="en-US" b="1" dirty="0" smtClean="0"/>
              <a:t>Changes as a result of the Revolution:</a:t>
            </a:r>
          </a:p>
          <a:p>
            <a:pPr>
              <a:buNone/>
            </a:pPr>
            <a:endParaRPr lang="en-US" dirty="0"/>
          </a:p>
        </p:txBody>
      </p:sp>
      <p:sp>
        <p:nvSpPr>
          <p:cNvPr id="6" name="Content Placeholder 5"/>
          <p:cNvSpPr>
            <a:spLocks noGrp="1"/>
          </p:cNvSpPr>
          <p:nvPr>
            <p:ph sz="half" idx="2"/>
          </p:nvPr>
        </p:nvSpPr>
        <p:spPr>
          <a:xfrm>
            <a:off x="4648199" y="164816"/>
            <a:ext cx="4377047" cy="6544122"/>
          </a:xfrm>
          <a:ln w="19050" cmpd="sng">
            <a:solidFill>
              <a:schemeClr val="tx1"/>
            </a:solidFill>
          </a:ln>
        </p:spPr>
        <p:txBody>
          <a:bodyPr>
            <a:normAutofit lnSpcReduction="10000"/>
          </a:bodyPr>
          <a:lstStyle/>
          <a:p>
            <a:pPr>
              <a:buNone/>
            </a:pPr>
            <a:r>
              <a:rPr lang="en-US" dirty="0" smtClean="0"/>
              <a:t>Copy the Questions.  </a:t>
            </a:r>
            <a:r>
              <a:rPr lang="en-US" b="1" dirty="0" smtClean="0"/>
              <a:t>Leave space for the answers</a:t>
            </a:r>
          </a:p>
          <a:p>
            <a:pPr marL="514350" indent="-514350">
              <a:buAutoNum type="arabicPeriod"/>
            </a:pPr>
            <a:r>
              <a:rPr lang="en-US" sz="2400" dirty="0" smtClean="0"/>
              <a:t>Why did new laws about the Church divide the Revolution?</a:t>
            </a:r>
          </a:p>
          <a:p>
            <a:pPr marL="514350" indent="-514350">
              <a:buAutoNum type="arabicPeriod"/>
            </a:pPr>
            <a:r>
              <a:rPr lang="en-US" sz="2400" dirty="0" smtClean="0"/>
              <a:t>Why did Louis XVI try to escape?</a:t>
            </a:r>
          </a:p>
          <a:p>
            <a:pPr marL="514350" indent="-514350">
              <a:buAutoNum type="arabicPeriod"/>
            </a:pPr>
            <a:r>
              <a:rPr lang="en-US" sz="2400" dirty="0" smtClean="0"/>
              <a:t>Why did the new constitution give the king very little power?</a:t>
            </a:r>
          </a:p>
          <a:p>
            <a:pPr marL="514350" indent="-514350">
              <a:buAutoNum type="arabicPeriod"/>
            </a:pPr>
            <a:r>
              <a:rPr lang="en-US" sz="2400" dirty="0" smtClean="0"/>
              <a:t>Why would kings of other countries want to restore power to Louis XVI? </a:t>
            </a:r>
          </a:p>
          <a:p>
            <a:pPr marL="514350" indent="-514350">
              <a:buAutoNum type="arabicPeriod"/>
            </a:pPr>
            <a:r>
              <a:rPr lang="en-US" sz="2400" dirty="0" smtClean="0"/>
              <a:t>Why would </a:t>
            </a:r>
            <a:r>
              <a:rPr lang="en-US" sz="2400" dirty="0" err="1" smtClean="0"/>
              <a:t>Maximilien</a:t>
            </a:r>
            <a:r>
              <a:rPr lang="en-US" sz="2400" dirty="0" smtClean="0"/>
              <a:t> Robespierre order the death of people who did not agree with him?</a:t>
            </a:r>
          </a:p>
          <a:p>
            <a:pPr>
              <a:buNone/>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16330" y="164815"/>
            <a:ext cx="8753810" cy="6544123"/>
          </a:xfrm>
          <a:ln w="19050" cmpd="sng">
            <a:solidFill>
              <a:schemeClr val="tx1"/>
            </a:solidFill>
          </a:ln>
        </p:spPr>
        <p:txBody>
          <a:bodyPr>
            <a:normAutofit/>
          </a:bodyPr>
          <a:lstStyle/>
          <a:p>
            <a:pPr>
              <a:buNone/>
            </a:pPr>
            <a:r>
              <a:rPr lang="en-US" b="1" dirty="0" smtClean="0"/>
              <a:t>Changes as a result of the Revolution:</a:t>
            </a:r>
          </a:p>
          <a:p>
            <a:pPr>
              <a:buNone/>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p:cNvSpPr>
            <a:spLocks noGrp="1"/>
          </p:cNvSpPr>
          <p:nvPr>
            <p:ph sz="half" idx="2"/>
          </p:nvPr>
        </p:nvSpPr>
        <p:spPr>
          <a:xfrm>
            <a:off x="0" y="164816"/>
            <a:ext cx="9144000" cy="6544122"/>
          </a:xfrm>
          <a:ln w="19050" cmpd="sng">
            <a:solidFill>
              <a:schemeClr val="tx1"/>
            </a:solidFill>
          </a:ln>
        </p:spPr>
        <p:txBody>
          <a:bodyPr>
            <a:normAutofit/>
          </a:bodyPr>
          <a:lstStyle/>
          <a:p>
            <a:pPr marL="514350" indent="-514350">
              <a:buAutoNum type="arabicPeriod"/>
            </a:pPr>
            <a:r>
              <a:rPr lang="en-US" sz="2400" dirty="0" smtClean="0"/>
              <a:t>Why did new laws about the Church divide the Revolution?</a:t>
            </a:r>
          </a:p>
          <a:p>
            <a:pPr marL="514350" indent="-514350">
              <a:buAutoNum type="arabicPeriod"/>
            </a:pPr>
            <a:endParaRPr lang="en-US" sz="2400" dirty="0" smtClean="0"/>
          </a:p>
          <a:p>
            <a:pPr marL="514350" indent="-514350">
              <a:buNone/>
            </a:pPr>
            <a:endParaRPr lang="en-US" sz="2400" dirty="0" smtClean="0"/>
          </a:p>
          <a:p>
            <a:pPr marL="514350" indent="-514350">
              <a:buNone/>
            </a:pPr>
            <a:endParaRPr lang="en-US" sz="2400" dirty="0" smtClean="0"/>
          </a:p>
          <a:p>
            <a:pPr marL="514350" indent="-514350">
              <a:buNone/>
            </a:pPr>
            <a:endParaRPr lang="en-US" sz="2400" dirty="0" smtClean="0"/>
          </a:p>
          <a:p>
            <a:pPr marL="514350" indent="-514350">
              <a:buAutoNum type="arabicPeriod"/>
            </a:pPr>
            <a:r>
              <a:rPr lang="en-US" sz="2400" dirty="0" smtClean="0"/>
              <a:t>Why did Louis XVI try to escape?</a:t>
            </a:r>
          </a:p>
          <a:p>
            <a:pPr marL="514350" indent="-514350">
              <a:buAutoNum type="arabicPeriod"/>
            </a:pPr>
            <a:endParaRPr lang="en-US" sz="2400" dirty="0" smtClean="0"/>
          </a:p>
          <a:p>
            <a:pPr marL="514350" indent="-514350">
              <a:buAutoNum type="arabicPeriod"/>
            </a:pPr>
            <a:endParaRPr lang="en-US" sz="2400" dirty="0"/>
          </a:p>
          <a:p>
            <a:pPr marL="514350" indent="-514350">
              <a:buAutoNum type="arabicPeriod"/>
            </a:pPr>
            <a:endParaRPr lang="en-US" sz="2400" dirty="0" smtClean="0"/>
          </a:p>
          <a:p>
            <a:pPr marL="514350" indent="-514350">
              <a:buAutoNum type="arabicPeriod"/>
            </a:pPr>
            <a:r>
              <a:rPr lang="en-US" sz="2400" dirty="0" smtClean="0"/>
              <a:t>Why did the new constitution give the king very little power?</a:t>
            </a:r>
          </a:p>
          <a:p>
            <a:pPr>
              <a:buNone/>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p:cNvSpPr>
            <a:spLocks noGrp="1"/>
          </p:cNvSpPr>
          <p:nvPr>
            <p:ph sz="half" idx="2"/>
          </p:nvPr>
        </p:nvSpPr>
        <p:spPr>
          <a:xfrm>
            <a:off x="271436" y="164816"/>
            <a:ext cx="8753811" cy="6544122"/>
          </a:xfrm>
          <a:ln w="19050" cmpd="sng">
            <a:solidFill>
              <a:schemeClr val="tx1"/>
            </a:solidFill>
          </a:ln>
        </p:spPr>
        <p:txBody>
          <a:bodyPr>
            <a:normAutofit/>
          </a:bodyPr>
          <a:lstStyle/>
          <a:p>
            <a:pPr marL="514350" indent="-514350">
              <a:buAutoNum type="arabicPeriod" startAt="4"/>
            </a:pPr>
            <a:r>
              <a:rPr lang="en-US" sz="2400" dirty="0" smtClean="0"/>
              <a:t>Why would kings of other countries want to restore power to Louis XVI? </a:t>
            </a:r>
          </a:p>
          <a:p>
            <a:pPr marL="514350" indent="-514350">
              <a:buAutoNum type="arabicPeriod" startAt="4"/>
            </a:pPr>
            <a:endParaRPr lang="en-US" sz="2400" dirty="0" smtClean="0"/>
          </a:p>
          <a:p>
            <a:pPr marL="514350" indent="-514350">
              <a:buAutoNum type="arabicPeriod" startAt="4"/>
            </a:pPr>
            <a:endParaRPr lang="en-US" sz="2400" dirty="0" smtClean="0"/>
          </a:p>
          <a:p>
            <a:pPr marL="514350" indent="-514350">
              <a:buAutoNum type="arabicPeriod" startAt="4"/>
            </a:pPr>
            <a:endParaRPr lang="en-US" sz="2400" dirty="0" smtClean="0"/>
          </a:p>
          <a:p>
            <a:pPr marL="514350" indent="-514350">
              <a:buAutoNum type="arabicPeriod" startAt="4"/>
            </a:pPr>
            <a:endParaRPr lang="en-US" sz="2400" dirty="0" smtClean="0"/>
          </a:p>
          <a:p>
            <a:pPr marL="514350" indent="-514350">
              <a:buAutoNum type="arabicPeriod" startAt="4"/>
            </a:pPr>
            <a:endParaRPr lang="en-US" sz="2400" dirty="0" smtClean="0"/>
          </a:p>
          <a:p>
            <a:pPr marL="514350" indent="-514350">
              <a:buAutoNum type="arabicPeriod" startAt="4"/>
            </a:pPr>
            <a:r>
              <a:rPr lang="en-US" sz="2400" dirty="0" smtClean="0"/>
              <a:t>Why would </a:t>
            </a:r>
            <a:r>
              <a:rPr lang="en-US" sz="2400" dirty="0" err="1" smtClean="0"/>
              <a:t>Maximilien</a:t>
            </a:r>
            <a:r>
              <a:rPr lang="en-US" sz="2400" dirty="0" smtClean="0"/>
              <a:t> Robespierre order the death of people who did not agree with him?</a:t>
            </a:r>
          </a:p>
          <a:p>
            <a:pPr>
              <a:buNone/>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86000"/>
            <a:ext cx="7772400" cy="1143000"/>
          </a:xfrm>
        </p:spPr>
        <p:txBody>
          <a:bodyPr>
            <a:normAutofit fontScale="90000"/>
          </a:bodyPr>
          <a:lstStyle/>
          <a:p>
            <a:pPr eaLnBrk="1" hangingPunct="1"/>
            <a:r>
              <a:rPr lang="en-US" sz="7200"/>
              <a:t>French Revolution</a:t>
            </a:r>
          </a:p>
        </p:txBody>
      </p:sp>
      <p:sp>
        <p:nvSpPr>
          <p:cNvPr id="2051" name="Rectangle 3"/>
          <p:cNvSpPr>
            <a:spLocks noGrp="1" noChangeArrowheads="1"/>
          </p:cNvSpPr>
          <p:nvPr>
            <p:ph type="subTitle" idx="1"/>
          </p:nvPr>
        </p:nvSpPr>
        <p:spPr>
          <a:xfrm>
            <a:off x="1295400" y="3352800"/>
            <a:ext cx="7239000" cy="1600200"/>
          </a:xfrm>
          <a:solidFill>
            <a:schemeClr val="tx1"/>
          </a:solidFill>
        </p:spPr>
        <p:txBody>
          <a:bodyPr/>
          <a:lstStyle/>
          <a:p>
            <a:pPr eaLnBrk="1" hangingPunct="1"/>
            <a:r>
              <a:rPr lang="en-US" sz="9600" b="1" dirty="0">
                <a:solidFill>
                  <a:srgbClr val="FF3300"/>
                </a:solidFill>
                <a:latin typeface="Agency FB" pitchFamily="34" charset="0"/>
              </a:rPr>
              <a:t>Storyboard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rds.yahoo.com/_ylt=A0S020zNR61MvjEA_VGjzbkF/SIG=16h9ebtal/EXP=1286510925/**http%3a//www.tropicalisland.de/italy/rome/st_peters_basilica/images/FCO%2520Rome%2520-%2520St%2520Peters%2520Basilica%2520view%2520from%2520Castel%2520Sant%2520Angelo%252003%25203008x2000.jpg"/>
          <p:cNvPicPr>
            <a:picLocks noChangeAspect="1" noChangeArrowheads="1"/>
          </p:cNvPicPr>
          <p:nvPr/>
        </p:nvPicPr>
        <p:blipFill>
          <a:blip r:embed="rId3"/>
          <a:srcRect/>
          <a:stretch>
            <a:fillRect/>
          </a:stretch>
        </p:blipFill>
        <p:spPr bwMode="auto">
          <a:xfrm>
            <a:off x="457200" y="1066800"/>
            <a:ext cx="8382000" cy="5621338"/>
          </a:xfrm>
          <a:prstGeom prst="rect">
            <a:avLst/>
          </a:prstGeom>
          <a:noFill/>
          <a:ln w="9525">
            <a:noFill/>
            <a:miter lim="800000"/>
            <a:headEnd/>
            <a:tailEnd/>
          </a:ln>
        </p:spPr>
      </p:pic>
      <p:sp>
        <p:nvSpPr>
          <p:cNvPr id="12291" name="Rectangle 3"/>
          <p:cNvSpPr>
            <a:spLocks noGrp="1" noChangeArrowheads="1"/>
          </p:cNvSpPr>
          <p:nvPr>
            <p:ph type="title" idx="4294967295"/>
          </p:nvPr>
        </p:nvSpPr>
        <p:spPr>
          <a:xfrm>
            <a:off x="228600" y="381000"/>
            <a:ext cx="8610600" cy="533400"/>
          </a:xfrm>
        </p:spPr>
        <p:txBody>
          <a:bodyPr>
            <a:normAutofit fontScale="90000"/>
          </a:bodyPr>
          <a:lstStyle/>
          <a:p>
            <a:pPr eaLnBrk="1" hangingPunct="1"/>
            <a:r>
              <a:rPr lang="en-US">
                <a:latin typeface="Copperplate Gothic Bold" charset="0"/>
              </a:rPr>
              <a:t>1790 Church Controlled</a:t>
            </a:r>
            <a:r>
              <a:rPr lang="en-US"/>
              <a:t> </a:t>
            </a:r>
          </a:p>
        </p:txBody>
      </p:sp>
      <p:sp>
        <p:nvSpPr>
          <p:cNvPr id="12292"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prstTxWarp prst="textNoShape">
              <a:avLst/>
            </a:prstTxWarp>
          </a:bodyPr>
          <a:lstStyle/>
          <a:p>
            <a:pPr algn="r"/>
            <a:fld id="{8E0805AA-0F04-4546-B258-C2580D2A24A1}" type="slidenum">
              <a:rPr lang="en-US" sz="1400"/>
              <a:pPr algn="r"/>
              <a:t>15</a:t>
            </a:fld>
            <a:endParaRPr lang="en-US" sz="14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187"/>
          <p:cNvPicPr>
            <a:picLocks noChangeAspect="1" noChangeArrowheads="1"/>
          </p:cNvPicPr>
          <p:nvPr/>
        </p:nvPicPr>
        <p:blipFill>
          <a:blip r:embed="rId3"/>
          <a:srcRect/>
          <a:stretch>
            <a:fillRect/>
          </a:stretch>
        </p:blipFill>
        <p:spPr bwMode="auto">
          <a:xfrm>
            <a:off x="304800" y="228600"/>
            <a:ext cx="8610600" cy="6338888"/>
          </a:xfrm>
          <a:prstGeom prst="rect">
            <a:avLst/>
          </a:prstGeom>
          <a:noFill/>
          <a:ln w="9525">
            <a:noFill/>
            <a:miter lim="800000"/>
            <a:headEnd/>
            <a:tailEnd/>
          </a:ln>
        </p:spPr>
      </p:pic>
      <p:sp>
        <p:nvSpPr>
          <p:cNvPr id="13315"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prstTxWarp prst="textNoShape">
              <a:avLst/>
            </a:prstTxWarp>
          </a:bodyPr>
          <a:lstStyle/>
          <a:p>
            <a:pPr algn="r"/>
            <a:fld id="{277D6B69-826C-0D4D-850D-66490A4F7D9F}" type="slidenum">
              <a:rPr lang="en-US" sz="1400"/>
              <a:pPr algn="r"/>
              <a:t>16</a:t>
            </a:fld>
            <a:endParaRPr lang="en-US" sz="1400"/>
          </a:p>
        </p:txBody>
      </p:sp>
      <p:sp>
        <p:nvSpPr>
          <p:cNvPr id="13316" name="Rectangle 4"/>
          <p:cNvSpPr>
            <a:spLocks noGrp="1" noChangeArrowheads="1"/>
          </p:cNvSpPr>
          <p:nvPr>
            <p:ph type="title"/>
          </p:nvPr>
        </p:nvSpPr>
        <p:spPr>
          <a:xfrm>
            <a:off x="609600" y="152400"/>
            <a:ext cx="7772400" cy="1143000"/>
          </a:xfrm>
        </p:spPr>
        <p:txBody>
          <a:bodyPr/>
          <a:lstStyle/>
          <a:p>
            <a:pPr eaLnBrk="1" hangingPunct="1"/>
            <a:r>
              <a:rPr lang="en-US" sz="6600" b="1">
                <a:latin typeface="Agency FB" pitchFamily="34" charset="0"/>
              </a:rPr>
              <a:t>June 20</a:t>
            </a:r>
            <a:r>
              <a:rPr lang="en-US" sz="6600" b="1" baseline="30000">
                <a:latin typeface="Agency FB" pitchFamily="34" charset="0"/>
              </a:rPr>
              <a:t>th</a:t>
            </a:r>
            <a:r>
              <a:rPr lang="en-US" sz="6600" b="1">
                <a:latin typeface="Agency FB" pitchFamily="34" charset="0"/>
              </a:rPr>
              <a:t>, 1791</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Autofit/>
          </a:bodyPr>
          <a:lstStyle/>
          <a:p>
            <a:pPr eaLnBrk="1" hangingPunct="1"/>
            <a:r>
              <a:rPr lang="en-US" sz="4000" b="1" dirty="0">
                <a:latin typeface="Agency FB" pitchFamily="34" charset="0"/>
              </a:rPr>
              <a:t>French Constitution 1791</a:t>
            </a:r>
            <a:br>
              <a:rPr lang="en-US" sz="4000" b="1" dirty="0">
                <a:latin typeface="Agency FB" pitchFamily="34" charset="0"/>
              </a:rPr>
            </a:br>
            <a:r>
              <a:rPr lang="en-US" sz="4000" b="1" dirty="0">
                <a:latin typeface="Agency FB" pitchFamily="34" charset="0"/>
              </a:rPr>
              <a:t>Legislative Assembly Formed</a:t>
            </a:r>
          </a:p>
        </p:txBody>
      </p:sp>
      <p:sp>
        <p:nvSpPr>
          <p:cNvPr id="14339" name="Rectangle 3"/>
          <p:cNvSpPr>
            <a:spLocks noChangeArrowheads="1"/>
          </p:cNvSpPr>
          <p:nvPr/>
        </p:nvSpPr>
        <p:spPr bwMode="auto">
          <a:xfrm>
            <a:off x="-22225" y="-793750"/>
            <a:ext cx="9144000" cy="0"/>
          </a:xfrm>
          <a:prstGeom prst="rect">
            <a:avLst/>
          </a:prstGeom>
          <a:noFill/>
          <a:ln w="9525">
            <a:noFill/>
            <a:miter lim="800000"/>
            <a:headEnd/>
            <a:tailEnd/>
          </a:ln>
          <a:effectLst/>
        </p:spPr>
        <p:txBody>
          <a:bodyPr lIns="68241" tIns="79350" rIns="68241" bIns="0">
            <a:prstTxWarp prst="textNoShape">
              <a:avLst/>
            </a:prstTxWarp>
            <a:spAutoFit/>
          </a:bodyPr>
          <a:lstStyle/>
          <a:p>
            <a:endParaRPr lang="en-US"/>
          </a:p>
        </p:txBody>
      </p:sp>
      <p:pic>
        <p:nvPicPr>
          <p:cNvPr id="14340" name="Picture 6" descr="http://ts1.mm.bing.net/images/thumbnail.aspx?q=1303243393464&amp;id=a778bdc446d906e82fdf93e69f4b46d0&amp;url=http%3a%2f%2ffarm3.static.flickr.com%2f2480%2f3990341832_cce57c2656_z.jpg">
            <a:hlinkClick r:id="rId3"/>
          </p:cNvPr>
          <p:cNvPicPr>
            <a:picLocks noChangeAspect="1" noChangeArrowheads="1"/>
          </p:cNvPicPr>
          <p:nvPr/>
        </p:nvPicPr>
        <p:blipFill>
          <a:blip r:embed="rId4"/>
          <a:srcRect/>
          <a:stretch>
            <a:fillRect/>
          </a:stretch>
        </p:blipFill>
        <p:spPr bwMode="auto">
          <a:xfrm>
            <a:off x="3433763" y="2362200"/>
            <a:ext cx="2701925"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1066800" y="349250"/>
            <a:ext cx="70104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C20424"/>
                  </a:outerShdw>
                </a:effectLst>
              </a14:hiddenEffects>
            </a:ext>
          </a:extLst>
        </p:spPr>
        <p:txBody>
          <a:bodyPr>
            <a:spAutoFit/>
          </a:bodyPr>
          <a:lstStyle/>
          <a:p>
            <a:pPr algn="ctr" eaLnBrk="0" hangingPunct="0">
              <a:defRPr/>
            </a:pPr>
            <a:r>
              <a:rPr lang="en-US" sz="4800" b="1">
                <a:solidFill>
                  <a:srgbClr val="FF3300"/>
                </a:solidFill>
                <a:effectLst>
                  <a:outerShdw blurRad="38100" dist="38100" dir="2700000" algn="tl">
                    <a:srgbClr val="C0C0C0"/>
                  </a:outerShdw>
                </a:effectLst>
                <a:latin typeface="BlackChancery" pitchFamily="2" charset="0"/>
              </a:rPr>
              <a:t>French Factions Begin</a:t>
            </a:r>
          </a:p>
        </p:txBody>
      </p:sp>
      <p:pic>
        <p:nvPicPr>
          <p:cNvPr id="15363" name="Picture 3" descr="spec"/>
          <p:cNvPicPr>
            <a:picLocks noChangeAspect="1" noChangeArrowheads="1"/>
          </p:cNvPicPr>
          <p:nvPr/>
        </p:nvPicPr>
        <p:blipFill>
          <a:blip r:embed="rId3"/>
          <a:srcRect l="6335" t="9651" r="3168" b="16354"/>
          <a:stretch>
            <a:fillRect/>
          </a:stretch>
        </p:blipFill>
        <p:spPr bwMode="auto">
          <a:xfrm>
            <a:off x="838200" y="2224088"/>
            <a:ext cx="7620000" cy="1752600"/>
          </a:xfrm>
          <a:prstGeom prst="rect">
            <a:avLst/>
          </a:prstGeom>
          <a:noFill/>
          <a:ln w="9525">
            <a:solidFill>
              <a:schemeClr val="tx1"/>
            </a:solidFill>
            <a:miter lim="800000"/>
            <a:headEnd/>
            <a:tailEnd/>
          </a:ln>
        </p:spPr>
      </p:pic>
      <p:sp>
        <p:nvSpPr>
          <p:cNvPr id="63492" name="Text Box 4"/>
          <p:cNvSpPr txBox="1">
            <a:spLocks noChangeArrowheads="1"/>
          </p:cNvSpPr>
          <p:nvPr/>
        </p:nvSpPr>
        <p:spPr bwMode="auto">
          <a:xfrm>
            <a:off x="3200400" y="6096000"/>
            <a:ext cx="1295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defRPr/>
            </a:pPr>
            <a:r>
              <a:rPr lang="en-US" sz="2000" b="1" i="1">
                <a:solidFill>
                  <a:srgbClr val="EC0000"/>
                </a:solidFill>
                <a:effectLst>
                  <a:outerShdw blurRad="38100" dist="38100" dir="2700000" algn="tl">
                    <a:srgbClr val="C0C0C0"/>
                  </a:outerShdw>
                </a:effectLst>
                <a:latin typeface="Comic Sans MS" pitchFamily="66" charset="0"/>
              </a:rPr>
              <a:t>Jacobins</a:t>
            </a:r>
          </a:p>
        </p:txBody>
      </p:sp>
      <p:sp>
        <p:nvSpPr>
          <p:cNvPr id="63493" name="Text Box 5"/>
          <p:cNvSpPr txBox="1">
            <a:spLocks noChangeArrowheads="1"/>
          </p:cNvSpPr>
          <p:nvPr/>
        </p:nvSpPr>
        <p:spPr bwMode="auto">
          <a:xfrm>
            <a:off x="1524000" y="4875213"/>
            <a:ext cx="1828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prstTxWarp prst="textNoShape">
              <a:avLst/>
            </a:prstTxWarp>
            <a:spAutoFit/>
          </a:bodyPr>
          <a:lstStyle/>
          <a:p>
            <a:pPr algn="ctr" eaLnBrk="0" hangingPunct="0">
              <a:spcBef>
                <a:spcPct val="50000"/>
              </a:spcBef>
            </a:pPr>
            <a:r>
              <a:rPr lang="en-US" sz="2000" b="1" i="1">
                <a:effectLst>
                  <a:outerShdw blurRad="38100" dist="38100" dir="2700000" algn="tl">
                    <a:srgbClr val="DDDDDD"/>
                  </a:outerShdw>
                </a:effectLst>
                <a:latin typeface="Comic Sans MS" charset="0"/>
              </a:rPr>
              <a:t>Montagnards</a:t>
            </a:r>
            <a:r>
              <a:rPr lang="en-US" sz="2000" b="1">
                <a:effectLst>
                  <a:outerShdw blurRad="38100" dist="38100" dir="2700000" algn="tl">
                    <a:srgbClr val="DDDDDD"/>
                  </a:outerShdw>
                </a:effectLst>
                <a:latin typeface="Comic Sans MS" charset="0"/>
              </a:rPr>
              <a:t/>
            </a:r>
            <a:br>
              <a:rPr lang="en-US" sz="2000" b="1">
                <a:effectLst>
                  <a:outerShdw blurRad="38100" dist="38100" dir="2700000" algn="tl">
                    <a:srgbClr val="DDDDDD"/>
                  </a:outerShdw>
                </a:effectLst>
                <a:latin typeface="Comic Sans MS" charset="0"/>
              </a:rPr>
            </a:br>
            <a:r>
              <a:rPr lang="en-US" sz="1400" b="1">
                <a:effectLst>
                  <a:outerShdw blurRad="38100" dist="38100" dir="2700000" algn="tl">
                    <a:srgbClr val="DDDDDD"/>
                  </a:outerShdw>
                </a:effectLst>
                <a:latin typeface="Comic Sans MS" charset="0"/>
              </a:rPr>
              <a:t>(“The Mountain”)</a:t>
            </a:r>
          </a:p>
        </p:txBody>
      </p:sp>
      <p:sp>
        <p:nvSpPr>
          <p:cNvPr id="63494" name="Text Box 6"/>
          <p:cNvSpPr txBox="1">
            <a:spLocks noChangeArrowheads="1"/>
          </p:cNvSpPr>
          <p:nvPr/>
        </p:nvSpPr>
        <p:spPr bwMode="auto">
          <a:xfrm>
            <a:off x="4800600" y="5029200"/>
            <a:ext cx="1828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defRPr/>
            </a:pPr>
            <a:r>
              <a:rPr lang="en-US" sz="2000" b="1" i="1">
                <a:solidFill>
                  <a:srgbClr val="009900"/>
                </a:solidFill>
                <a:effectLst>
                  <a:outerShdw blurRad="38100" dist="38100" dir="2700000" algn="tl">
                    <a:srgbClr val="C0C0C0"/>
                  </a:outerShdw>
                </a:effectLst>
                <a:latin typeface="Comic Sans MS" pitchFamily="66" charset="0"/>
              </a:rPr>
              <a:t>Girondists</a:t>
            </a:r>
          </a:p>
        </p:txBody>
      </p:sp>
      <p:sp>
        <p:nvSpPr>
          <p:cNvPr id="63495" name="Text Box 7"/>
          <p:cNvSpPr txBox="1">
            <a:spLocks noChangeArrowheads="1"/>
          </p:cNvSpPr>
          <p:nvPr/>
        </p:nvSpPr>
        <p:spPr bwMode="auto">
          <a:xfrm>
            <a:off x="6172200" y="5348288"/>
            <a:ext cx="1828800" cy="6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prstTxWarp prst="textNoShape">
              <a:avLst/>
            </a:prstTxWarp>
            <a:spAutoFit/>
          </a:bodyPr>
          <a:lstStyle/>
          <a:p>
            <a:pPr algn="ctr" eaLnBrk="0" hangingPunct="0">
              <a:spcBef>
                <a:spcPct val="50000"/>
              </a:spcBef>
            </a:pPr>
            <a:r>
              <a:rPr lang="en-US" sz="2000" b="1" i="1">
                <a:solidFill>
                  <a:srgbClr val="C07802"/>
                </a:solidFill>
                <a:effectLst>
                  <a:outerShdw blurRad="38100" dist="38100" dir="2700000" algn="tl">
                    <a:srgbClr val="DDDDDD"/>
                  </a:outerShdw>
                </a:effectLst>
                <a:latin typeface="Comic Sans MS" charset="0"/>
              </a:rPr>
              <a:t>Monarchíen</a:t>
            </a:r>
            <a:br>
              <a:rPr lang="en-US" sz="2000" b="1" i="1">
                <a:solidFill>
                  <a:srgbClr val="C07802"/>
                </a:solidFill>
                <a:effectLst>
                  <a:outerShdw blurRad="38100" dist="38100" dir="2700000" algn="tl">
                    <a:srgbClr val="DDDDDD"/>
                  </a:outerShdw>
                </a:effectLst>
                <a:latin typeface="Comic Sans MS" charset="0"/>
              </a:rPr>
            </a:br>
            <a:r>
              <a:rPr lang="en-US" sz="1800" b="1">
                <a:solidFill>
                  <a:srgbClr val="C07802"/>
                </a:solidFill>
                <a:effectLst>
                  <a:outerShdw blurRad="38100" dist="38100" dir="2700000" algn="tl">
                    <a:srgbClr val="DDDDDD"/>
                  </a:outerShdw>
                </a:effectLst>
                <a:latin typeface="Comic Sans MS" charset="0"/>
              </a:rPr>
              <a:t>(Royalists)</a:t>
            </a:r>
          </a:p>
        </p:txBody>
      </p:sp>
      <p:sp>
        <p:nvSpPr>
          <p:cNvPr id="63496" name="Rectangle 8"/>
          <p:cNvSpPr>
            <a:spLocks noChangeArrowheads="1"/>
          </p:cNvSpPr>
          <p:nvPr/>
        </p:nvSpPr>
        <p:spPr bwMode="auto">
          <a:xfrm>
            <a:off x="823913" y="4137025"/>
            <a:ext cx="1077912" cy="434975"/>
          </a:xfrm>
          <a:prstGeom prst="rect">
            <a:avLst/>
          </a:prstGeom>
          <a:noFill/>
          <a:ln w="38100" algn="ctr">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C20424"/>
                  </a:outerShdw>
                </a:effectLst>
              </a14:hiddenEffects>
            </a:ext>
          </a:extLst>
        </p:spPr>
        <p:txBody>
          <a:bodyPr wrap="none">
            <a:spAutoFit/>
          </a:bodyPr>
          <a:lstStyle/>
          <a:p>
            <a:pPr algn="ctr" eaLnBrk="0" hangingPunct="0">
              <a:defRPr/>
            </a:pPr>
            <a:r>
              <a:rPr lang="en-US" sz="2000" b="1">
                <a:effectLst>
                  <a:outerShdw blurRad="38100" dist="38100" dir="2700000" algn="tl">
                    <a:srgbClr val="C0C0C0"/>
                  </a:outerShdw>
                </a:effectLst>
                <a:latin typeface="Comic Sans MS" pitchFamily="66" charset="0"/>
              </a:rPr>
              <a:t>1790s:</a:t>
            </a:r>
          </a:p>
        </p:txBody>
      </p:sp>
      <p:sp>
        <p:nvSpPr>
          <p:cNvPr id="63497" name="Line 9"/>
          <p:cNvSpPr>
            <a:spLocks noChangeShapeType="1"/>
          </p:cNvSpPr>
          <p:nvPr/>
        </p:nvSpPr>
        <p:spPr bwMode="auto">
          <a:xfrm flipV="1">
            <a:off x="7086600" y="3671888"/>
            <a:ext cx="0" cy="1752600"/>
          </a:xfrm>
          <a:prstGeom prst="line">
            <a:avLst/>
          </a:prstGeom>
          <a:noFill/>
          <a:ln w="28575">
            <a:solidFill>
              <a:srgbClr val="C07802"/>
            </a:solidFill>
            <a:round/>
            <a:headEnd/>
            <a:tailEnd type="arrow" w="med" len="med"/>
          </a:ln>
          <a:effectLst/>
        </p:spPr>
        <p:txBody>
          <a:bodyPr>
            <a:prstTxWarp prst="textNoShape">
              <a:avLst/>
            </a:prstTxWarp>
            <a:spAutoFit/>
          </a:bodyPr>
          <a:lstStyle/>
          <a:p>
            <a:endParaRPr lang="en-US"/>
          </a:p>
        </p:txBody>
      </p:sp>
      <p:sp>
        <p:nvSpPr>
          <p:cNvPr id="63498" name="Line 10"/>
          <p:cNvSpPr>
            <a:spLocks noChangeShapeType="1"/>
          </p:cNvSpPr>
          <p:nvPr/>
        </p:nvSpPr>
        <p:spPr bwMode="auto">
          <a:xfrm flipV="1">
            <a:off x="2514600" y="3748088"/>
            <a:ext cx="0" cy="1219200"/>
          </a:xfrm>
          <a:prstGeom prst="line">
            <a:avLst/>
          </a:prstGeom>
          <a:noFill/>
          <a:ln w="28575">
            <a:solidFill>
              <a:schemeClr val="tx1"/>
            </a:solidFill>
            <a:round/>
            <a:headEnd/>
            <a:tailEnd type="arrow" w="med" len="med"/>
          </a:ln>
          <a:effectLst/>
        </p:spPr>
        <p:txBody>
          <a:bodyPr wrap="none">
            <a:prstTxWarp prst="textNoShape">
              <a:avLst/>
            </a:prstTxWarp>
            <a:spAutoFit/>
          </a:bodyPr>
          <a:lstStyle/>
          <a:p>
            <a:endParaRPr lang="en-US"/>
          </a:p>
        </p:txBody>
      </p:sp>
      <p:sp>
        <p:nvSpPr>
          <p:cNvPr id="63499" name="Line 11"/>
          <p:cNvSpPr>
            <a:spLocks noChangeShapeType="1"/>
          </p:cNvSpPr>
          <p:nvPr/>
        </p:nvSpPr>
        <p:spPr bwMode="auto">
          <a:xfrm flipV="1">
            <a:off x="5715000" y="3976688"/>
            <a:ext cx="0" cy="1143000"/>
          </a:xfrm>
          <a:prstGeom prst="line">
            <a:avLst/>
          </a:prstGeom>
          <a:noFill/>
          <a:ln w="28575">
            <a:solidFill>
              <a:srgbClr val="009900"/>
            </a:solidFill>
            <a:round/>
            <a:headEnd/>
            <a:tailEnd type="arrow" w="med" len="med"/>
          </a:ln>
          <a:effectLst/>
        </p:spPr>
        <p:txBody>
          <a:bodyPr>
            <a:prstTxWarp prst="textNoShape">
              <a:avLst/>
            </a:prstTxWarp>
            <a:spAutoFit/>
          </a:bodyPr>
          <a:lstStyle/>
          <a:p>
            <a:endParaRPr lang="en-US"/>
          </a:p>
        </p:txBody>
      </p:sp>
      <p:sp>
        <p:nvSpPr>
          <p:cNvPr id="63500" name="Line 12"/>
          <p:cNvSpPr>
            <a:spLocks noChangeShapeType="1"/>
          </p:cNvSpPr>
          <p:nvPr/>
        </p:nvSpPr>
        <p:spPr bwMode="auto">
          <a:xfrm flipH="1" flipV="1">
            <a:off x="2514600" y="5486400"/>
            <a:ext cx="0" cy="838200"/>
          </a:xfrm>
          <a:prstGeom prst="line">
            <a:avLst/>
          </a:prstGeom>
          <a:noFill/>
          <a:ln w="28575">
            <a:solidFill>
              <a:srgbClr val="EC0000"/>
            </a:solidFill>
            <a:round/>
            <a:headEnd/>
            <a:tailEnd type="arrow" w="med" len="med"/>
          </a:ln>
          <a:effectLst/>
        </p:spPr>
        <p:txBody>
          <a:bodyPr>
            <a:prstTxWarp prst="textNoShape">
              <a:avLst/>
            </a:prstTxWarp>
            <a:spAutoFit/>
          </a:bodyPr>
          <a:lstStyle/>
          <a:p>
            <a:endParaRPr lang="en-US"/>
          </a:p>
        </p:txBody>
      </p:sp>
      <p:sp>
        <p:nvSpPr>
          <p:cNvPr id="63501" name="Text Box 13"/>
          <p:cNvSpPr txBox="1">
            <a:spLocks noChangeArrowheads="1"/>
          </p:cNvSpPr>
          <p:nvPr/>
        </p:nvSpPr>
        <p:spPr bwMode="auto">
          <a:xfrm>
            <a:off x="3886200" y="4418013"/>
            <a:ext cx="1828800" cy="6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defRPr/>
            </a:pPr>
            <a:r>
              <a:rPr lang="en-US" sz="2000" b="1">
                <a:solidFill>
                  <a:srgbClr val="0066FF"/>
                </a:solidFill>
                <a:effectLst>
                  <a:outerShdw blurRad="38100" dist="38100" dir="2700000" algn="tl">
                    <a:srgbClr val="C0C0C0"/>
                  </a:outerShdw>
                </a:effectLst>
                <a:latin typeface="Comic Sans MS" pitchFamily="66" charset="0"/>
              </a:rPr>
              <a:t>The Plain</a:t>
            </a:r>
            <a:br>
              <a:rPr lang="en-US" sz="2000" b="1">
                <a:solidFill>
                  <a:srgbClr val="0066FF"/>
                </a:solidFill>
                <a:effectLst>
                  <a:outerShdw blurRad="38100" dist="38100" dir="2700000" algn="tl">
                    <a:srgbClr val="C0C0C0"/>
                  </a:outerShdw>
                </a:effectLst>
                <a:latin typeface="Comic Sans MS" pitchFamily="66" charset="0"/>
              </a:rPr>
            </a:br>
            <a:r>
              <a:rPr lang="en-US" sz="1800" b="1">
                <a:solidFill>
                  <a:srgbClr val="0066FF"/>
                </a:solidFill>
                <a:effectLst>
                  <a:outerShdw blurRad="38100" dist="38100" dir="2700000" algn="tl">
                    <a:srgbClr val="C0C0C0"/>
                  </a:outerShdw>
                </a:effectLst>
                <a:latin typeface="Comic Sans MS" pitchFamily="66" charset="0"/>
              </a:rPr>
              <a:t>(swing votes)</a:t>
            </a:r>
          </a:p>
        </p:txBody>
      </p:sp>
      <p:sp>
        <p:nvSpPr>
          <p:cNvPr id="63502" name="Line 14"/>
          <p:cNvSpPr>
            <a:spLocks noChangeShapeType="1"/>
          </p:cNvSpPr>
          <p:nvPr/>
        </p:nvSpPr>
        <p:spPr bwMode="auto">
          <a:xfrm flipV="1">
            <a:off x="4800600" y="3976688"/>
            <a:ext cx="0" cy="533400"/>
          </a:xfrm>
          <a:prstGeom prst="line">
            <a:avLst/>
          </a:prstGeom>
          <a:noFill/>
          <a:ln w="28575">
            <a:solidFill>
              <a:schemeClr val="accent2"/>
            </a:solidFill>
            <a:round/>
            <a:headEnd/>
            <a:tailEnd type="arrow" w="med" len="med"/>
          </a:ln>
          <a:effectLst/>
        </p:spPr>
        <p:txBody>
          <a:bodyPr>
            <a:prstTxWarp prst="textNoShape">
              <a:avLst/>
            </a:prstTxWarp>
            <a:spAutoFit/>
          </a:bodyPr>
          <a:lstStyle/>
          <a:p>
            <a:endParaRPr lang="en-US"/>
          </a:p>
        </p:txBody>
      </p:sp>
      <p:sp>
        <p:nvSpPr>
          <p:cNvPr id="63503" name="Line 15"/>
          <p:cNvSpPr>
            <a:spLocks noChangeShapeType="1"/>
          </p:cNvSpPr>
          <p:nvPr/>
        </p:nvSpPr>
        <p:spPr bwMode="auto">
          <a:xfrm flipH="1" flipV="1">
            <a:off x="5105400" y="5486400"/>
            <a:ext cx="0" cy="838200"/>
          </a:xfrm>
          <a:prstGeom prst="line">
            <a:avLst/>
          </a:prstGeom>
          <a:noFill/>
          <a:ln w="28575">
            <a:solidFill>
              <a:srgbClr val="EC0000"/>
            </a:solidFill>
            <a:round/>
            <a:headEnd/>
            <a:tailEnd type="arrow" w="med" len="med"/>
          </a:ln>
          <a:effectLst/>
        </p:spPr>
        <p:txBody>
          <a:bodyPr>
            <a:prstTxWarp prst="textNoShape">
              <a:avLst/>
            </a:prstTxWarp>
            <a:spAutoFit/>
          </a:bodyPr>
          <a:lstStyle/>
          <a:p>
            <a:endParaRPr lang="en-US"/>
          </a:p>
        </p:txBody>
      </p:sp>
      <p:sp>
        <p:nvSpPr>
          <p:cNvPr id="15376" name="Line 16"/>
          <p:cNvSpPr>
            <a:spLocks noChangeShapeType="1"/>
          </p:cNvSpPr>
          <p:nvPr/>
        </p:nvSpPr>
        <p:spPr bwMode="auto">
          <a:xfrm>
            <a:off x="2514600" y="6324600"/>
            <a:ext cx="762000" cy="0"/>
          </a:xfrm>
          <a:prstGeom prst="line">
            <a:avLst/>
          </a:prstGeom>
          <a:noFill/>
          <a:ln w="28575">
            <a:solidFill>
              <a:srgbClr val="DC0000"/>
            </a:solidFill>
            <a:round/>
            <a:headEnd/>
            <a:tailEnd/>
          </a:ln>
          <a:effectLst/>
        </p:spPr>
        <p:txBody>
          <a:bodyPr>
            <a:prstTxWarp prst="textNoShape">
              <a:avLst/>
            </a:prstTxWarp>
            <a:spAutoFit/>
          </a:bodyPr>
          <a:lstStyle/>
          <a:p>
            <a:endParaRPr lang="en-US"/>
          </a:p>
        </p:txBody>
      </p:sp>
      <p:sp>
        <p:nvSpPr>
          <p:cNvPr id="15377" name="Line 17"/>
          <p:cNvSpPr>
            <a:spLocks noChangeShapeType="1"/>
          </p:cNvSpPr>
          <p:nvPr/>
        </p:nvSpPr>
        <p:spPr bwMode="auto">
          <a:xfrm>
            <a:off x="4419600" y="6324600"/>
            <a:ext cx="685800" cy="0"/>
          </a:xfrm>
          <a:prstGeom prst="line">
            <a:avLst/>
          </a:prstGeom>
          <a:noFill/>
          <a:ln w="28575">
            <a:solidFill>
              <a:srgbClr val="DC0000"/>
            </a:solidFill>
            <a:round/>
            <a:headEnd/>
            <a:tailEnd/>
          </a:ln>
          <a:effectLst/>
        </p:spPr>
        <p:txBody>
          <a:bodyPr>
            <a:prstTxWarp prst="textNoShape">
              <a:avLst/>
            </a:prstTxWarp>
            <a:spAutoFit/>
          </a:bodyPr>
          <a:lstStyle/>
          <a:p>
            <a:endParaRPr lang="en-US"/>
          </a:p>
        </p:txBody>
      </p:sp>
      <p:sp>
        <p:nvSpPr>
          <p:cNvPr id="63506" name="Rectangle 18"/>
          <p:cNvSpPr>
            <a:spLocks noChangeArrowheads="1"/>
          </p:cNvSpPr>
          <p:nvPr/>
        </p:nvSpPr>
        <p:spPr bwMode="auto">
          <a:xfrm>
            <a:off x="827088" y="1622425"/>
            <a:ext cx="1611312" cy="434975"/>
          </a:xfrm>
          <a:prstGeom prst="rect">
            <a:avLst/>
          </a:prstGeom>
          <a:noFill/>
          <a:ln w="38100" algn="ctr">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C20424"/>
                  </a:outerShdw>
                </a:effectLst>
              </a14:hiddenEffects>
            </a:ext>
          </a:extLst>
        </p:spPr>
        <p:txBody>
          <a:bodyPr>
            <a:spAutoFit/>
          </a:bodyPr>
          <a:lstStyle/>
          <a:p>
            <a:pPr eaLnBrk="0" hangingPunct="0">
              <a:defRPr/>
            </a:pPr>
            <a:r>
              <a:rPr lang="en-US" sz="2000" b="1">
                <a:effectLst>
                  <a:outerShdw blurRad="38100" dist="38100" dir="2700000" algn="tl">
                    <a:srgbClr val="C0C0C0"/>
                  </a:outerShdw>
                </a:effectLst>
                <a:latin typeface="Comic Sans MS" pitchFamily="66" charset="0"/>
              </a:rPr>
              <a:t>TODAY: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3492"/>
                                        </p:tgtEl>
                                        <p:attrNameLst>
                                          <p:attrName>style.visibility</p:attrName>
                                        </p:attrNameLst>
                                      </p:cBhvr>
                                      <p:to>
                                        <p:strVal val="visible"/>
                                      </p:to>
                                    </p:set>
                                    <p:animEffect transition="in" filter="wipe(down)">
                                      <p:cBhvr>
                                        <p:cTn id="7" dur="500"/>
                                        <p:tgtEl>
                                          <p:spTgt spid="63492"/>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3493"/>
                                        </p:tgtEl>
                                        <p:attrNameLst>
                                          <p:attrName>style.visibility</p:attrName>
                                        </p:attrNameLst>
                                      </p:cBhvr>
                                      <p:to>
                                        <p:strVal val="visible"/>
                                      </p:to>
                                    </p:set>
                                    <p:animEffect transition="in" filter="wipe(down)">
                                      <p:cBhvr>
                                        <p:cTn id="11" dur="500"/>
                                        <p:tgtEl>
                                          <p:spTgt spid="63493"/>
                                        </p:tgtEl>
                                      </p:cBhvr>
                                    </p:animEffect>
                                  </p:childTnLst>
                                </p:cTn>
                              </p:par>
                            </p:childTnLst>
                          </p:cTn>
                        </p:par>
                        <p:par>
                          <p:cTn id="12" fill="hold" nodeType="afterGroup">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63494"/>
                                        </p:tgtEl>
                                        <p:attrNameLst>
                                          <p:attrName>style.visibility</p:attrName>
                                        </p:attrNameLst>
                                      </p:cBhvr>
                                      <p:to>
                                        <p:strVal val="visible"/>
                                      </p:to>
                                    </p:set>
                                    <p:animEffect transition="in" filter="wipe(down)">
                                      <p:cBhvr>
                                        <p:cTn id="15" dur="500"/>
                                        <p:tgtEl>
                                          <p:spTgt spid="63494"/>
                                        </p:tgtEl>
                                      </p:cBhvr>
                                    </p:animEffect>
                                  </p:childTnLst>
                                </p:cTn>
                              </p:par>
                            </p:childTnLst>
                          </p:cTn>
                        </p:par>
                        <p:par>
                          <p:cTn id="16" fill="hold" nodeType="afterGroup">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63495"/>
                                        </p:tgtEl>
                                        <p:attrNameLst>
                                          <p:attrName>style.visibility</p:attrName>
                                        </p:attrNameLst>
                                      </p:cBhvr>
                                      <p:to>
                                        <p:strVal val="visible"/>
                                      </p:to>
                                    </p:set>
                                    <p:animEffect transition="in" filter="wipe(down)">
                                      <p:cBhvr>
                                        <p:cTn id="19" dur="500"/>
                                        <p:tgtEl>
                                          <p:spTgt spid="63495"/>
                                        </p:tgtEl>
                                      </p:cBhvr>
                                    </p:animEffect>
                                  </p:childTnLst>
                                </p:cTn>
                              </p:par>
                            </p:childTnLst>
                          </p:cTn>
                        </p:par>
                        <p:par>
                          <p:cTn id="20" fill="hold" nodeType="afterGroup">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63496"/>
                                        </p:tgtEl>
                                        <p:attrNameLst>
                                          <p:attrName>style.visibility</p:attrName>
                                        </p:attrNameLst>
                                      </p:cBhvr>
                                      <p:to>
                                        <p:strVal val="visible"/>
                                      </p:to>
                                    </p:set>
                                    <p:animEffect transition="in" filter="wipe(down)">
                                      <p:cBhvr>
                                        <p:cTn id="23" dur="500"/>
                                        <p:tgtEl>
                                          <p:spTgt spid="63496"/>
                                        </p:tgtEl>
                                      </p:cBhvr>
                                    </p:animEffect>
                                  </p:childTnLst>
                                </p:cTn>
                              </p:par>
                            </p:childTnLst>
                          </p:cTn>
                        </p:par>
                        <p:par>
                          <p:cTn id="24" fill="hold" nodeType="afterGroup">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63497"/>
                                        </p:tgtEl>
                                        <p:attrNameLst>
                                          <p:attrName>style.visibility</p:attrName>
                                        </p:attrNameLst>
                                      </p:cBhvr>
                                      <p:to>
                                        <p:strVal val="visible"/>
                                      </p:to>
                                    </p:set>
                                    <p:animEffect transition="in" filter="wipe(down)">
                                      <p:cBhvr>
                                        <p:cTn id="27" dur="500"/>
                                        <p:tgtEl>
                                          <p:spTgt spid="63497"/>
                                        </p:tgtEl>
                                      </p:cBhvr>
                                    </p:animEffect>
                                  </p:childTnLst>
                                </p:cTn>
                              </p:par>
                            </p:childTnLst>
                          </p:cTn>
                        </p:par>
                        <p:par>
                          <p:cTn id="28" fill="hold" nodeType="afterGroup">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63498"/>
                                        </p:tgtEl>
                                        <p:attrNameLst>
                                          <p:attrName>style.visibility</p:attrName>
                                        </p:attrNameLst>
                                      </p:cBhvr>
                                      <p:to>
                                        <p:strVal val="visible"/>
                                      </p:to>
                                    </p:set>
                                    <p:animEffect transition="in" filter="wipe(down)">
                                      <p:cBhvr>
                                        <p:cTn id="31" dur="500"/>
                                        <p:tgtEl>
                                          <p:spTgt spid="63498"/>
                                        </p:tgtEl>
                                      </p:cBhvr>
                                    </p:animEffect>
                                  </p:childTnLst>
                                </p:cTn>
                              </p:par>
                            </p:childTnLst>
                          </p:cTn>
                        </p:par>
                        <p:par>
                          <p:cTn id="32" fill="hold" nodeType="afterGroup">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63499"/>
                                        </p:tgtEl>
                                        <p:attrNameLst>
                                          <p:attrName>style.visibility</p:attrName>
                                        </p:attrNameLst>
                                      </p:cBhvr>
                                      <p:to>
                                        <p:strVal val="visible"/>
                                      </p:to>
                                    </p:set>
                                    <p:animEffect transition="in" filter="wipe(down)">
                                      <p:cBhvr>
                                        <p:cTn id="35" dur="500"/>
                                        <p:tgtEl>
                                          <p:spTgt spid="63499"/>
                                        </p:tgtEl>
                                      </p:cBhvr>
                                    </p:animEffect>
                                  </p:childTnLst>
                                </p:cTn>
                              </p:par>
                            </p:childTnLst>
                          </p:cTn>
                        </p:par>
                        <p:par>
                          <p:cTn id="36" fill="hold" nodeType="afterGroup">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63500"/>
                                        </p:tgtEl>
                                        <p:attrNameLst>
                                          <p:attrName>style.visibility</p:attrName>
                                        </p:attrNameLst>
                                      </p:cBhvr>
                                      <p:to>
                                        <p:strVal val="visible"/>
                                      </p:to>
                                    </p:set>
                                    <p:animEffect transition="in" filter="wipe(down)">
                                      <p:cBhvr>
                                        <p:cTn id="39" dur="500"/>
                                        <p:tgtEl>
                                          <p:spTgt spid="63500"/>
                                        </p:tgtEl>
                                      </p:cBhvr>
                                    </p:animEffect>
                                  </p:childTnLst>
                                </p:cTn>
                              </p:par>
                            </p:childTnLst>
                          </p:cTn>
                        </p:par>
                        <p:par>
                          <p:cTn id="40" fill="hold" nodeType="afterGroup">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63501"/>
                                        </p:tgtEl>
                                        <p:attrNameLst>
                                          <p:attrName>style.visibility</p:attrName>
                                        </p:attrNameLst>
                                      </p:cBhvr>
                                      <p:to>
                                        <p:strVal val="visible"/>
                                      </p:to>
                                    </p:set>
                                    <p:animEffect transition="in" filter="wipe(down)">
                                      <p:cBhvr>
                                        <p:cTn id="43" dur="500"/>
                                        <p:tgtEl>
                                          <p:spTgt spid="63501"/>
                                        </p:tgtEl>
                                      </p:cBhvr>
                                    </p:animEffect>
                                  </p:childTnLst>
                                </p:cTn>
                              </p:par>
                            </p:childTnLst>
                          </p:cTn>
                        </p:par>
                        <p:par>
                          <p:cTn id="44" fill="hold" nodeType="afterGroup">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63502"/>
                                        </p:tgtEl>
                                        <p:attrNameLst>
                                          <p:attrName>style.visibility</p:attrName>
                                        </p:attrNameLst>
                                      </p:cBhvr>
                                      <p:to>
                                        <p:strVal val="visible"/>
                                      </p:to>
                                    </p:set>
                                    <p:animEffect transition="in" filter="wipe(down)">
                                      <p:cBhvr>
                                        <p:cTn id="47" dur="500"/>
                                        <p:tgtEl>
                                          <p:spTgt spid="63502"/>
                                        </p:tgtEl>
                                      </p:cBhvr>
                                    </p:animEffect>
                                  </p:childTnLst>
                                </p:cTn>
                              </p:par>
                            </p:childTnLst>
                          </p:cTn>
                        </p:par>
                        <p:par>
                          <p:cTn id="48" fill="hold" nodeType="afterGroup">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3503"/>
                                        </p:tgtEl>
                                        <p:attrNameLst>
                                          <p:attrName>style.visibility</p:attrName>
                                        </p:attrNameLst>
                                      </p:cBhvr>
                                      <p:to>
                                        <p:strVal val="visible"/>
                                      </p:to>
                                    </p:set>
                                    <p:animEffect transition="in" filter="wipe(down)">
                                      <p:cBhvr>
                                        <p:cTn id="51" dur="500"/>
                                        <p:tgtEl>
                                          <p:spTgt spid="635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2" grpId="0" autoUpdateAnimBg="0"/>
      <p:bldP spid="63493" grpId="0" autoUpdateAnimBg="0"/>
      <p:bldP spid="63494" grpId="0" autoUpdateAnimBg="0"/>
      <p:bldP spid="63495" grpId="0" autoUpdateAnimBg="0"/>
      <p:bldP spid="63496" grpId="0" animBg="1" autoUpdateAnimBg="0"/>
      <p:bldP spid="63497" grpId="0" animBg="1"/>
      <p:bldP spid="63498" grpId="0" animBg="1"/>
      <p:bldP spid="63499" grpId="0" animBg="1"/>
      <p:bldP spid="63500" grpId="0" animBg="1"/>
      <p:bldP spid="63501" grpId="0" autoUpdateAnimBg="0"/>
      <p:bldP spid="63502" grpId="0" animBg="1"/>
      <p:bldP spid="6350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pPr eaLnBrk="1" hangingPunct="1"/>
            <a:r>
              <a:rPr lang="en-US" sz="7200" b="1">
                <a:latin typeface="Agency FB" pitchFamily="34" charset="0"/>
              </a:rPr>
              <a:t>1791 Emigres</a:t>
            </a:r>
            <a:br>
              <a:rPr lang="en-US" sz="7200" b="1">
                <a:latin typeface="Agency FB" pitchFamily="34" charset="0"/>
              </a:rPr>
            </a:br>
            <a:r>
              <a:rPr lang="en-US" b="1">
                <a:latin typeface="Agency FB" pitchFamily="34" charset="0"/>
              </a:rPr>
              <a:t>Noble Flee France</a:t>
            </a:r>
          </a:p>
        </p:txBody>
      </p:sp>
      <p:sp>
        <p:nvSpPr>
          <p:cNvPr id="16387" name="Rectangle 3"/>
          <p:cNvSpPr>
            <a:spLocks noChangeArrowheads="1"/>
          </p:cNvSpPr>
          <p:nvPr/>
        </p:nvSpPr>
        <p:spPr bwMode="auto">
          <a:xfrm>
            <a:off x="-22225" y="-793750"/>
            <a:ext cx="9144000" cy="0"/>
          </a:xfrm>
          <a:prstGeom prst="rect">
            <a:avLst/>
          </a:prstGeom>
          <a:noFill/>
          <a:ln w="9525">
            <a:noFill/>
            <a:miter lim="800000"/>
            <a:headEnd/>
            <a:tailEnd/>
          </a:ln>
          <a:effectLst/>
        </p:spPr>
        <p:txBody>
          <a:bodyPr lIns="68241" tIns="79350" rIns="68241" bIns="0">
            <a:prstTxWarp prst="textNoShape">
              <a:avLst/>
            </a:prstTxWarp>
            <a:spAutoFit/>
          </a:bodyPr>
          <a:lstStyle/>
          <a:p>
            <a:endParaRPr lang="en-US"/>
          </a:p>
        </p:txBody>
      </p:sp>
      <p:sp>
        <p:nvSpPr>
          <p:cNvPr id="16388" name="Rectangle 5"/>
          <p:cNvSpPr>
            <a:spLocks noChangeArrowheads="1"/>
          </p:cNvSpPr>
          <p:nvPr/>
        </p:nvSpPr>
        <p:spPr bwMode="auto">
          <a:xfrm>
            <a:off x="889000" y="1712913"/>
            <a:ext cx="9144000" cy="0"/>
          </a:xfrm>
          <a:prstGeom prst="rect">
            <a:avLst/>
          </a:prstGeom>
          <a:noFill/>
          <a:ln w="9525">
            <a:noFill/>
            <a:miter lim="800000"/>
            <a:headEnd/>
            <a:tailEnd/>
          </a:ln>
          <a:effectLst/>
        </p:spPr>
        <p:txBody>
          <a:bodyPr lIns="68241" tIns="79350" rIns="68241" bIns="0">
            <a:prstTxWarp prst="textNoShape">
              <a:avLst/>
            </a:prstTxWarp>
            <a:spAutoFit/>
          </a:bodyPr>
          <a:lstStyle/>
          <a:p>
            <a:endParaRPr lang="en-US"/>
          </a:p>
        </p:txBody>
      </p:sp>
      <p:sp>
        <p:nvSpPr>
          <p:cNvPr id="16389" name="Rectangle 6"/>
          <p:cNvSpPr>
            <a:spLocks noChangeArrowheads="1"/>
          </p:cNvSpPr>
          <p:nvPr/>
        </p:nvSpPr>
        <p:spPr bwMode="auto">
          <a:xfrm>
            <a:off x="1946275" y="2978150"/>
            <a:ext cx="1543050" cy="2087563"/>
          </a:xfrm>
          <a:prstGeom prst="rect">
            <a:avLst/>
          </a:prstGeom>
          <a:solidFill>
            <a:srgbClr val="FFFFFF"/>
          </a:solidFill>
          <a:ln w="9525">
            <a:noFill/>
            <a:miter lim="800000"/>
            <a:headEnd/>
            <a:tailEnd/>
          </a:ln>
          <a:effectLst/>
        </p:spPr>
        <p:txBody>
          <a:bodyPr>
            <a:prstTxWarp prst="textNoShape">
              <a:avLst/>
            </a:prstTxWarp>
            <a:spAutoFit/>
          </a:bodyPr>
          <a:lstStyle/>
          <a:p>
            <a:endParaRPr lang="en-US"/>
          </a:p>
        </p:txBody>
      </p:sp>
      <p:pic>
        <p:nvPicPr>
          <p:cNvPr id="16390" name="Picture 8" descr="http://ts3.mm.bing.net/images/thumbnail.aspx?q=1241743045006&amp;id=83d0ece515bdf4cb07ba298f65312db4&amp;url=http%3a%2f%2fwww.lib-art.com%2fimgpainting%2f8%2f0%2f18308-arrival-of-emigres-with-the-duchess-carle-vernet.jpg">
            <a:hlinkClick r:id="rId3"/>
          </p:cNvPr>
          <p:cNvPicPr>
            <a:picLocks noChangeAspect="1" noChangeArrowheads="1"/>
          </p:cNvPicPr>
          <p:nvPr/>
        </p:nvPicPr>
        <p:blipFill>
          <a:blip r:embed="rId4"/>
          <a:srcRect/>
          <a:stretch>
            <a:fillRect/>
          </a:stretch>
        </p:blipFill>
        <p:spPr bwMode="auto">
          <a:xfrm>
            <a:off x="1676400" y="2286000"/>
            <a:ext cx="5715000" cy="4268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t>Recap</a:t>
            </a:r>
          </a:p>
          <a:p>
            <a:pPr marL="514350" indent="-514350">
              <a:buAutoNum type="arabicPeriod"/>
            </a:pPr>
            <a:r>
              <a:rPr lang="en-US" dirty="0" smtClean="0"/>
              <a:t>Photo Analysis</a:t>
            </a:r>
          </a:p>
          <a:p>
            <a:pPr marL="514350" indent="-514350">
              <a:buAutoNum type="arabicPeriod"/>
            </a:pPr>
            <a:r>
              <a:rPr lang="en-US" dirty="0" smtClean="0"/>
              <a:t>Guided Reading: Revolution Brings Reform and </a:t>
            </a:r>
            <a:r>
              <a:rPr lang="en-US" dirty="0" smtClean="0"/>
              <a:t>Terror</a:t>
            </a:r>
            <a:endParaRPr lang="en-US"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609600"/>
            <a:ext cx="8382000" cy="1143000"/>
          </a:xfrm>
        </p:spPr>
        <p:txBody>
          <a:bodyPr>
            <a:normAutofit/>
          </a:bodyPr>
          <a:lstStyle/>
          <a:p>
            <a:pPr eaLnBrk="1" hangingPunct="1"/>
            <a:r>
              <a:rPr lang="en-US" sz="3200" b="1" dirty="0">
                <a:latin typeface="Agency FB" pitchFamily="34" charset="0"/>
              </a:rPr>
              <a:t>1792 Prussia &amp; Austria War</a:t>
            </a:r>
            <a:br>
              <a:rPr lang="en-US" sz="3200" b="1" dirty="0">
                <a:latin typeface="Agency FB" pitchFamily="34" charset="0"/>
              </a:rPr>
            </a:br>
            <a:r>
              <a:rPr lang="en-US" sz="3200" b="1" dirty="0">
                <a:latin typeface="Agency FB" pitchFamily="34" charset="0"/>
              </a:rPr>
              <a:t>To Restore King Louis XVI</a:t>
            </a:r>
          </a:p>
        </p:txBody>
      </p:sp>
      <p:sp>
        <p:nvSpPr>
          <p:cNvPr id="17411" name="Rectangle 3"/>
          <p:cNvSpPr>
            <a:spLocks noChangeArrowheads="1"/>
          </p:cNvSpPr>
          <p:nvPr/>
        </p:nvSpPr>
        <p:spPr bwMode="auto">
          <a:xfrm>
            <a:off x="-3175" y="1714500"/>
            <a:ext cx="9144000" cy="0"/>
          </a:xfrm>
          <a:prstGeom prst="rect">
            <a:avLst/>
          </a:prstGeom>
          <a:solidFill>
            <a:srgbClr val="FFFFFF"/>
          </a:solidFill>
          <a:ln w="9525">
            <a:noFill/>
            <a:miter lim="800000"/>
            <a:headEnd/>
            <a:tailEnd/>
          </a:ln>
          <a:effectLst/>
        </p:spPr>
        <p:txBody>
          <a:bodyPr lIns="0" tIns="0" rIns="0" bIns="0">
            <a:prstTxWarp prst="textNoShape">
              <a:avLst/>
            </a:prstTxWarp>
            <a:spAutoFit/>
          </a:bodyPr>
          <a:lstStyle/>
          <a:p>
            <a:endParaRPr lang="en-US"/>
          </a:p>
        </p:txBody>
      </p:sp>
      <p:pic>
        <p:nvPicPr>
          <p:cNvPr id="17412" name="Picture 5" descr="http://ts3.mm.bing.net/images/thumbnail.aspx?q=1188395092746&amp;id=df8db68203b1e3056f00cec0c44bb987">
            <a:hlinkClick r:id="rId3"/>
          </p:cNvPr>
          <p:cNvPicPr>
            <a:picLocks noChangeAspect="1" noChangeArrowheads="1"/>
          </p:cNvPicPr>
          <p:nvPr/>
        </p:nvPicPr>
        <p:blipFill>
          <a:blip r:embed="rId4"/>
          <a:srcRect/>
          <a:stretch>
            <a:fillRect/>
          </a:stretch>
        </p:blipFill>
        <p:spPr bwMode="auto">
          <a:xfrm>
            <a:off x="2362200" y="2057400"/>
            <a:ext cx="4008438"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pPr eaLnBrk="1" hangingPunct="1"/>
            <a:r>
              <a:rPr lang="en-US" sz="6600"/>
              <a:t>Tuilleries Invasion</a:t>
            </a:r>
            <a:r>
              <a:rPr lang="en-US"/>
              <a:t> </a:t>
            </a:r>
            <a:br>
              <a:rPr lang="en-US"/>
            </a:br>
            <a:r>
              <a:rPr lang="en-US"/>
              <a:t>August 10</a:t>
            </a:r>
            <a:r>
              <a:rPr lang="en-US" baseline="30000"/>
              <a:t>th</a:t>
            </a:r>
            <a:r>
              <a:rPr lang="en-US"/>
              <a:t>, 1792</a:t>
            </a:r>
          </a:p>
        </p:txBody>
      </p:sp>
      <p:sp>
        <p:nvSpPr>
          <p:cNvPr id="18435" name="Rectangle 5"/>
          <p:cNvSpPr>
            <a:spLocks noChangeArrowheads="1"/>
          </p:cNvSpPr>
          <p:nvPr/>
        </p:nvSpPr>
        <p:spPr bwMode="auto">
          <a:xfrm>
            <a:off x="1916113" y="2182813"/>
            <a:ext cx="2571750" cy="365125"/>
          </a:xfrm>
          <a:prstGeom prst="rect">
            <a:avLst/>
          </a:prstGeom>
          <a:noFill/>
          <a:ln w="9525">
            <a:noFill/>
            <a:miter lim="800000"/>
            <a:headEnd/>
            <a:tailEnd/>
          </a:ln>
          <a:effectLst/>
        </p:spPr>
        <p:txBody>
          <a:bodyPr lIns="0" tIns="0" rIns="0" bIns="0">
            <a:prstTxWarp prst="textNoShape">
              <a:avLst/>
            </a:prstTxWarp>
            <a:spAutoFit/>
          </a:bodyPr>
          <a:lstStyle/>
          <a:p>
            <a:r>
              <a:rPr lang="en-US"/>
              <a:t> </a:t>
            </a:r>
          </a:p>
        </p:txBody>
      </p:sp>
      <p:pic>
        <p:nvPicPr>
          <p:cNvPr id="18436" name="Picture 4" descr="Image Detail">
            <a:hlinkClick r:id="rId3"/>
          </p:cNvPr>
          <p:cNvPicPr>
            <a:picLocks noChangeAspect="1" noChangeArrowheads="1"/>
          </p:cNvPicPr>
          <p:nvPr/>
        </p:nvPicPr>
        <p:blipFill>
          <a:blip r:embed="rId4"/>
          <a:srcRect/>
          <a:stretch>
            <a:fillRect/>
          </a:stretch>
        </p:blipFill>
        <p:spPr bwMode="auto">
          <a:xfrm>
            <a:off x="1219200" y="2057400"/>
            <a:ext cx="6705600" cy="4321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609600"/>
            <a:ext cx="8305800" cy="1143000"/>
          </a:xfrm>
        </p:spPr>
        <p:txBody>
          <a:bodyPr>
            <a:normAutofit/>
          </a:bodyPr>
          <a:lstStyle/>
          <a:p>
            <a:pPr eaLnBrk="1" hangingPunct="1"/>
            <a:r>
              <a:rPr lang="en-US" sz="4800" b="1" dirty="0">
                <a:latin typeface="Agency FB" pitchFamily="34" charset="0"/>
              </a:rPr>
              <a:t>September Massacres 1792</a:t>
            </a:r>
          </a:p>
        </p:txBody>
      </p:sp>
      <p:sp>
        <p:nvSpPr>
          <p:cNvPr id="19459" name="Rectangle 3"/>
          <p:cNvSpPr>
            <a:spLocks noChangeArrowheads="1"/>
          </p:cNvSpPr>
          <p:nvPr/>
        </p:nvSpPr>
        <p:spPr bwMode="auto">
          <a:xfrm>
            <a:off x="-3175" y="2149475"/>
            <a:ext cx="9144000" cy="0"/>
          </a:xfrm>
          <a:prstGeom prst="rect">
            <a:avLst/>
          </a:prstGeom>
          <a:solidFill>
            <a:srgbClr val="FFFFFF"/>
          </a:solidFill>
          <a:ln w="9525">
            <a:noFill/>
            <a:miter lim="800000"/>
            <a:headEnd/>
            <a:tailEnd/>
          </a:ln>
          <a:effectLst/>
        </p:spPr>
        <p:txBody>
          <a:bodyPr lIns="0" tIns="0" rIns="0" bIns="0">
            <a:prstTxWarp prst="textNoShape">
              <a:avLst/>
            </a:prstTxWarp>
            <a:spAutoFit/>
          </a:bodyPr>
          <a:lstStyle/>
          <a:p>
            <a:endParaRPr lang="en-US"/>
          </a:p>
        </p:txBody>
      </p:sp>
      <p:pic>
        <p:nvPicPr>
          <p:cNvPr id="19460" name="Picture 5" descr="http://ts1.mm.bing.net/images/thumbnail.aspx?q=1221863617596&amp;id=e6f457a363021cb0c4cdd099ffb956e6">
            <a:hlinkClick r:id="rId3"/>
          </p:cNvPr>
          <p:cNvPicPr>
            <a:picLocks noChangeAspect="1" noChangeArrowheads="1"/>
          </p:cNvPicPr>
          <p:nvPr/>
        </p:nvPicPr>
        <p:blipFill>
          <a:blip r:embed="rId4"/>
          <a:srcRect/>
          <a:stretch>
            <a:fillRect/>
          </a:stretch>
        </p:blipFill>
        <p:spPr bwMode="auto">
          <a:xfrm>
            <a:off x="1524000" y="1828800"/>
            <a:ext cx="6096000" cy="4552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Autofit/>
          </a:bodyPr>
          <a:lstStyle/>
          <a:p>
            <a:pPr eaLnBrk="1" hangingPunct="1"/>
            <a:r>
              <a:rPr lang="en-US" sz="3600" b="1" dirty="0">
                <a:latin typeface="Agency FB" pitchFamily="34" charset="0"/>
              </a:rPr>
              <a:t>September 21</a:t>
            </a:r>
            <a:r>
              <a:rPr lang="en-US" sz="3600" b="1" baseline="30000" dirty="0">
                <a:latin typeface="Agency FB" pitchFamily="34" charset="0"/>
              </a:rPr>
              <a:t>st</a:t>
            </a:r>
            <a:r>
              <a:rPr lang="en-US" sz="3600" b="1" dirty="0">
                <a:latin typeface="Agency FB" pitchFamily="34" charset="0"/>
              </a:rPr>
              <a:t>, 1792</a:t>
            </a:r>
            <a:br>
              <a:rPr lang="en-US" sz="3600" b="1" dirty="0">
                <a:latin typeface="Agency FB" pitchFamily="34" charset="0"/>
              </a:rPr>
            </a:br>
            <a:r>
              <a:rPr lang="en-US" sz="3600" b="1" dirty="0">
                <a:latin typeface="Agency FB" pitchFamily="34" charset="0"/>
              </a:rPr>
              <a:t>National Convention Formed</a:t>
            </a:r>
          </a:p>
        </p:txBody>
      </p:sp>
      <p:sp>
        <p:nvSpPr>
          <p:cNvPr id="20483" name="Rectangle 5"/>
          <p:cNvSpPr>
            <a:spLocks noChangeArrowheads="1"/>
          </p:cNvSpPr>
          <p:nvPr/>
        </p:nvSpPr>
        <p:spPr bwMode="auto">
          <a:xfrm>
            <a:off x="1122363" y="1839913"/>
            <a:ext cx="3365500" cy="365125"/>
          </a:xfrm>
          <a:prstGeom prst="rect">
            <a:avLst/>
          </a:prstGeom>
          <a:noFill/>
          <a:ln w="9525">
            <a:noFill/>
            <a:miter lim="800000"/>
            <a:headEnd/>
            <a:tailEnd/>
          </a:ln>
          <a:effectLst/>
        </p:spPr>
        <p:txBody>
          <a:bodyPr lIns="0" tIns="0" rIns="0" bIns="0">
            <a:prstTxWarp prst="textNoShape">
              <a:avLst/>
            </a:prstTxWarp>
            <a:spAutoFit/>
          </a:bodyPr>
          <a:lstStyle/>
          <a:p>
            <a:r>
              <a:rPr lang="en-US"/>
              <a:t> </a:t>
            </a:r>
          </a:p>
        </p:txBody>
      </p:sp>
      <p:pic>
        <p:nvPicPr>
          <p:cNvPr id="20484" name="Picture 4" descr="Image Detail">
            <a:hlinkClick r:id="rId3"/>
          </p:cNvPr>
          <p:cNvPicPr>
            <a:picLocks noChangeAspect="1" noChangeArrowheads="1"/>
          </p:cNvPicPr>
          <p:nvPr/>
        </p:nvPicPr>
        <p:blipFill>
          <a:blip r:embed="rId4"/>
          <a:srcRect/>
          <a:stretch>
            <a:fillRect/>
          </a:stretch>
        </p:blipFill>
        <p:spPr bwMode="auto">
          <a:xfrm>
            <a:off x="1219200" y="2209800"/>
            <a:ext cx="6732588"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Autofit/>
          </a:bodyPr>
          <a:lstStyle/>
          <a:p>
            <a:pPr eaLnBrk="1" hangingPunct="1"/>
            <a:r>
              <a:rPr lang="en-US" sz="3600" b="1" dirty="0">
                <a:latin typeface="Agency FB" pitchFamily="34" charset="0"/>
              </a:rPr>
              <a:t>King Louis Trial For Treason</a:t>
            </a:r>
            <a:r>
              <a:rPr lang="en-US" sz="3600" dirty="0"/>
              <a:t/>
            </a:r>
            <a:br>
              <a:rPr lang="en-US" sz="3600" dirty="0"/>
            </a:br>
            <a:r>
              <a:rPr lang="en-US" sz="3600" dirty="0"/>
              <a:t>December 10-11</a:t>
            </a:r>
            <a:r>
              <a:rPr lang="en-US" sz="3600" baseline="30000" dirty="0"/>
              <a:t>th</a:t>
            </a:r>
            <a:r>
              <a:rPr lang="en-US" sz="3600" dirty="0"/>
              <a:t>, 1792</a:t>
            </a:r>
          </a:p>
        </p:txBody>
      </p:sp>
      <p:sp>
        <p:nvSpPr>
          <p:cNvPr id="21507" name="Rectangle 3"/>
          <p:cNvSpPr>
            <a:spLocks noChangeArrowheads="1"/>
          </p:cNvSpPr>
          <p:nvPr/>
        </p:nvSpPr>
        <p:spPr bwMode="auto">
          <a:xfrm>
            <a:off x="-3175" y="2235200"/>
            <a:ext cx="9144000" cy="0"/>
          </a:xfrm>
          <a:prstGeom prst="rect">
            <a:avLst/>
          </a:prstGeom>
          <a:solidFill>
            <a:srgbClr val="FFFFFF"/>
          </a:solidFill>
          <a:ln w="9525">
            <a:noFill/>
            <a:miter lim="800000"/>
            <a:headEnd/>
            <a:tailEnd/>
          </a:ln>
          <a:effectLst/>
        </p:spPr>
        <p:txBody>
          <a:bodyPr lIns="0" tIns="0" rIns="0" bIns="0">
            <a:prstTxWarp prst="textNoShape">
              <a:avLst/>
            </a:prstTxWarp>
            <a:spAutoFit/>
          </a:bodyPr>
          <a:lstStyle/>
          <a:p>
            <a:endParaRPr lang="en-US"/>
          </a:p>
        </p:txBody>
      </p:sp>
      <p:pic>
        <p:nvPicPr>
          <p:cNvPr id="21508" name="Picture 5" descr="http://ts2.mm.bing.net/images/thumbnail.aspx?q=1296116097437&amp;id=db4e9e50667158b0e02f5845e97fa021">
            <a:hlinkClick r:id="rId3"/>
          </p:cNvPr>
          <p:cNvPicPr>
            <a:picLocks noChangeAspect="1" noChangeArrowheads="1"/>
          </p:cNvPicPr>
          <p:nvPr/>
        </p:nvPicPr>
        <p:blipFill>
          <a:blip r:embed="rId4"/>
          <a:srcRect/>
          <a:stretch>
            <a:fillRect/>
          </a:stretch>
        </p:blipFill>
        <p:spPr bwMode="auto">
          <a:xfrm>
            <a:off x="1828800" y="1981200"/>
            <a:ext cx="5753100" cy="4676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terror"/>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2531" name="Rectangle 3"/>
          <p:cNvSpPr>
            <a:spLocks noGrp="1" noChangeArrowheads="1"/>
          </p:cNvSpPr>
          <p:nvPr>
            <p:ph type="ctrTitle" idx="4294967295"/>
          </p:nvPr>
        </p:nvSpPr>
        <p:spPr>
          <a:xfrm>
            <a:off x="762000" y="0"/>
            <a:ext cx="7772400" cy="1066800"/>
          </a:xfrm>
        </p:spPr>
        <p:txBody>
          <a:bodyPr/>
          <a:lstStyle/>
          <a:p>
            <a:pPr eaLnBrk="1" hangingPunct="1"/>
            <a:r>
              <a:rPr lang="en-US" sz="6000" b="1"/>
              <a:t>King Louis XVI</a:t>
            </a:r>
          </a:p>
        </p:txBody>
      </p:sp>
      <p:sp>
        <p:nvSpPr>
          <p:cNvPr id="22532" name="Rectangle 4"/>
          <p:cNvSpPr>
            <a:spLocks noGrp="1" noChangeArrowheads="1"/>
          </p:cNvSpPr>
          <p:nvPr>
            <p:ph type="subTitle" idx="4294967295"/>
          </p:nvPr>
        </p:nvSpPr>
        <p:spPr>
          <a:xfrm>
            <a:off x="838200" y="4800600"/>
            <a:ext cx="7467600" cy="1371600"/>
          </a:xfrm>
        </p:spPr>
        <p:txBody>
          <a:bodyPr/>
          <a:lstStyle/>
          <a:p>
            <a:pPr marL="0" indent="0" algn="ctr" eaLnBrk="1" hangingPunct="1">
              <a:buFontTx/>
              <a:buNone/>
            </a:pPr>
            <a:r>
              <a:rPr lang="en-US" sz="7200" b="1"/>
              <a:t>January 21</a:t>
            </a:r>
            <a:r>
              <a:rPr lang="en-US" sz="7200" b="1" baseline="30000"/>
              <a:t>st</a:t>
            </a:r>
            <a:r>
              <a:rPr lang="en-US" sz="7200" b="1"/>
              <a:t>, 1793</a:t>
            </a:r>
          </a:p>
        </p:txBody>
      </p:sp>
      <p:sp>
        <p:nvSpPr>
          <p:cNvPr id="22533" name="Slide Number Placeholder 6"/>
          <p:cNvSpPr txBox="1">
            <a:spLocks noGrp="1"/>
          </p:cNvSpPr>
          <p:nvPr/>
        </p:nvSpPr>
        <p:spPr bwMode="auto">
          <a:xfrm>
            <a:off x="6553200" y="6248400"/>
            <a:ext cx="1905000" cy="457200"/>
          </a:xfrm>
          <a:prstGeom prst="rect">
            <a:avLst/>
          </a:prstGeom>
          <a:noFill/>
          <a:ln w="9525">
            <a:noFill/>
            <a:miter lim="800000"/>
            <a:headEnd/>
            <a:tailEnd/>
          </a:ln>
        </p:spPr>
        <p:txBody>
          <a:bodyPr>
            <a:prstTxWarp prst="textNoShape">
              <a:avLst/>
            </a:prstTxWarp>
          </a:bodyPr>
          <a:lstStyle/>
          <a:p>
            <a:pPr algn="r"/>
            <a:fld id="{05674EF2-051D-7041-83D0-FE81FE227453}" type="slidenum">
              <a:rPr lang="en-US" sz="1400"/>
              <a:pPr algn="r"/>
              <a:t>25</a:t>
            </a:fld>
            <a:endParaRPr lang="en-US" sz="140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title" idx="4294967295"/>
          </p:nvPr>
        </p:nvSpPr>
        <p:spPr>
          <a:xfrm>
            <a:off x="900113" y="549275"/>
            <a:ext cx="7696200" cy="914400"/>
          </a:xfrm>
        </p:spPr>
        <p:txBody>
          <a:bodyPr>
            <a:normAutofit fontScale="90000"/>
          </a:bodyPr>
          <a:lstStyle/>
          <a:p>
            <a:pPr eaLnBrk="1" hangingPunct="1"/>
            <a:r>
              <a:rPr lang="en-US" sz="6600" b="1">
                <a:latin typeface="Agency FB" pitchFamily="34" charset="0"/>
              </a:rPr>
              <a:t>The Reign of Terror</a:t>
            </a:r>
            <a:r>
              <a:rPr lang="en-US" sz="6600" b="1"/>
              <a:t/>
            </a:r>
            <a:br>
              <a:rPr lang="en-US" sz="6600" b="1"/>
            </a:br>
            <a:r>
              <a:rPr lang="en-US" b="1"/>
              <a:t>July 1793 Begins</a:t>
            </a:r>
            <a:endParaRPr lang="en-US" sz="3200"/>
          </a:p>
        </p:txBody>
      </p:sp>
      <p:sp>
        <p:nvSpPr>
          <p:cNvPr id="23555" name="Slide Number Placeholder 6"/>
          <p:cNvSpPr txBox="1">
            <a:spLocks noGrp="1"/>
          </p:cNvSpPr>
          <p:nvPr/>
        </p:nvSpPr>
        <p:spPr bwMode="auto">
          <a:xfrm>
            <a:off x="6553200" y="6248400"/>
            <a:ext cx="1905000" cy="457200"/>
          </a:xfrm>
          <a:prstGeom prst="rect">
            <a:avLst/>
          </a:prstGeom>
          <a:noFill/>
          <a:ln w="9525">
            <a:noFill/>
            <a:miter lim="800000"/>
            <a:headEnd/>
            <a:tailEnd/>
          </a:ln>
        </p:spPr>
        <p:txBody>
          <a:bodyPr>
            <a:prstTxWarp prst="textNoShape">
              <a:avLst/>
            </a:prstTxWarp>
          </a:bodyPr>
          <a:lstStyle/>
          <a:p>
            <a:pPr algn="r"/>
            <a:fld id="{C751360B-D88D-C54D-89C9-8104B82D4D7F}" type="slidenum">
              <a:rPr lang="en-US" sz="1400"/>
              <a:pPr algn="r"/>
              <a:t>26</a:t>
            </a:fld>
            <a:endParaRPr lang="en-US" sz="1400"/>
          </a:p>
        </p:txBody>
      </p:sp>
      <p:pic>
        <p:nvPicPr>
          <p:cNvPr id="23556" name="Picture 5" descr="robespierre"/>
          <p:cNvPicPr>
            <a:picLocks noChangeAspect="1" noChangeArrowheads="1"/>
          </p:cNvPicPr>
          <p:nvPr/>
        </p:nvPicPr>
        <p:blipFill>
          <a:blip r:embed="rId3"/>
          <a:srcRect/>
          <a:stretch>
            <a:fillRect/>
          </a:stretch>
        </p:blipFill>
        <p:spPr bwMode="auto">
          <a:xfrm>
            <a:off x="1066800" y="2133600"/>
            <a:ext cx="3602038" cy="4572000"/>
          </a:xfrm>
          <a:prstGeom prst="rect">
            <a:avLst/>
          </a:prstGeom>
          <a:noFill/>
          <a:ln w="9525">
            <a:noFill/>
            <a:miter lim="800000"/>
            <a:headEnd/>
            <a:tailEnd/>
          </a:ln>
          <a:effectLst/>
        </p:spPr>
      </p:pic>
      <p:pic>
        <p:nvPicPr>
          <p:cNvPr id="23557" name="Picture 7" descr="http://rds.yahoo.com/_ylt=A2KJkIQ6S61Mv28A3sqjzbkF/SIG=12ouv3pe5/EXP=1286511802/**http%3a//media-2.web.britannica.com/eb-media/74/77074-050-70735EC7.jpg"/>
          <p:cNvPicPr>
            <a:picLocks noChangeAspect="1" noChangeArrowheads="1"/>
          </p:cNvPicPr>
          <p:nvPr/>
        </p:nvPicPr>
        <p:blipFill>
          <a:blip r:embed="rId4"/>
          <a:srcRect/>
          <a:stretch>
            <a:fillRect/>
          </a:stretch>
        </p:blipFill>
        <p:spPr bwMode="auto">
          <a:xfrm>
            <a:off x="5072063" y="2209800"/>
            <a:ext cx="3057525" cy="4419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1316038" y="1839913"/>
            <a:ext cx="3171825" cy="365125"/>
          </a:xfrm>
          <a:prstGeom prst="rect">
            <a:avLst/>
          </a:prstGeom>
          <a:noFill/>
          <a:ln w="9525">
            <a:noFill/>
            <a:miter lim="800000"/>
            <a:headEnd/>
            <a:tailEnd/>
          </a:ln>
          <a:effectLst/>
        </p:spPr>
        <p:txBody>
          <a:bodyPr lIns="0" tIns="0" rIns="0" bIns="0">
            <a:prstTxWarp prst="textNoShape">
              <a:avLst/>
            </a:prstTxWarp>
            <a:spAutoFit/>
          </a:bodyPr>
          <a:lstStyle/>
          <a:p>
            <a:r>
              <a:rPr lang="en-US"/>
              <a:t> </a:t>
            </a:r>
          </a:p>
        </p:txBody>
      </p:sp>
      <p:pic>
        <p:nvPicPr>
          <p:cNvPr id="24579" name="Picture 3" descr="Image Detail">
            <a:hlinkClick r:id="rId3"/>
          </p:cNvPr>
          <p:cNvPicPr>
            <a:picLocks noChangeAspect="1" noChangeArrowheads="1"/>
          </p:cNvPicPr>
          <p:nvPr/>
        </p:nvPicPr>
        <p:blipFill>
          <a:blip r:embed="rId4"/>
          <a:srcRect/>
          <a:stretch>
            <a:fillRect/>
          </a:stretch>
        </p:blipFill>
        <p:spPr bwMode="auto">
          <a:xfrm>
            <a:off x="914400" y="1600200"/>
            <a:ext cx="7599363" cy="5029200"/>
          </a:xfrm>
          <a:prstGeom prst="rect">
            <a:avLst/>
          </a:prstGeom>
          <a:noFill/>
          <a:ln w="9525">
            <a:noFill/>
            <a:miter lim="800000"/>
            <a:headEnd/>
            <a:tailEnd/>
          </a:ln>
        </p:spPr>
      </p:pic>
      <p:sp>
        <p:nvSpPr>
          <p:cNvPr id="24580" name="Rectangle 4"/>
          <p:cNvSpPr>
            <a:spLocks noGrp="1" noChangeArrowheads="1"/>
          </p:cNvSpPr>
          <p:nvPr>
            <p:ph type="ctrTitle"/>
          </p:nvPr>
        </p:nvSpPr>
        <p:spPr>
          <a:xfrm>
            <a:off x="762000" y="533400"/>
            <a:ext cx="7772400" cy="1143000"/>
          </a:xfrm>
        </p:spPr>
        <p:txBody>
          <a:bodyPr/>
          <a:lstStyle/>
          <a:p>
            <a:pPr eaLnBrk="1" hangingPunct="1"/>
            <a:r>
              <a:rPr lang="en-US" sz="6600"/>
              <a:t>October 16</a:t>
            </a:r>
            <a:r>
              <a:rPr lang="en-US" sz="6600" baseline="30000"/>
              <a:t>th</a:t>
            </a:r>
            <a:r>
              <a:rPr lang="en-US" sz="6600"/>
              <a:t>, 1793</a:t>
            </a:r>
          </a:p>
        </p:txBody>
      </p:sp>
      <p:sp>
        <p:nvSpPr>
          <p:cNvPr id="24581" name="Rectangle 5"/>
          <p:cNvSpPr>
            <a:spLocks noGrp="1" noChangeArrowheads="1"/>
          </p:cNvSpPr>
          <p:nvPr>
            <p:ph type="subTitle" idx="1"/>
          </p:nvPr>
        </p:nvSpPr>
        <p:spPr>
          <a:xfrm>
            <a:off x="1447800" y="1600200"/>
            <a:ext cx="6400800" cy="914400"/>
          </a:xfrm>
        </p:spPr>
        <p:txBody>
          <a:bodyPr/>
          <a:lstStyle/>
          <a:p>
            <a:pPr eaLnBrk="1" hangingPunct="1"/>
            <a:r>
              <a:rPr lang="en-US" sz="4000"/>
              <a:t>Marie Antoinette’s Execution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381000" y="609600"/>
            <a:ext cx="8458200" cy="1143000"/>
          </a:xfrm>
        </p:spPr>
        <p:txBody>
          <a:bodyPr>
            <a:normAutofit fontScale="90000"/>
          </a:bodyPr>
          <a:lstStyle/>
          <a:p>
            <a:pPr eaLnBrk="1" hangingPunct="1"/>
            <a:r>
              <a:rPr lang="en-US" sz="5000">
                <a:latin typeface="Copperplate Gothic Bold" charset="0"/>
              </a:rPr>
              <a:t>July 28</a:t>
            </a:r>
            <a:r>
              <a:rPr lang="en-US" sz="5000" baseline="30000">
                <a:latin typeface="Copperplate Gothic Bold" charset="0"/>
              </a:rPr>
              <a:t>th</a:t>
            </a:r>
            <a:r>
              <a:rPr lang="en-US" sz="5000">
                <a:latin typeface="Copperplate Gothic Bold" charset="0"/>
              </a:rPr>
              <a:t>, 1794 </a:t>
            </a:r>
            <a:br>
              <a:rPr lang="en-US" sz="5000">
                <a:latin typeface="Copperplate Gothic Bold" charset="0"/>
              </a:rPr>
            </a:br>
            <a:r>
              <a:rPr lang="en-US" sz="4600">
                <a:latin typeface="Palatino Linotype" pitchFamily="18" charset="0"/>
              </a:rPr>
              <a:t>Robespierre is Guillotined</a:t>
            </a:r>
          </a:p>
        </p:txBody>
      </p:sp>
      <p:pic>
        <p:nvPicPr>
          <p:cNvPr id="25603" name="Picture 3" descr="robespierre"/>
          <p:cNvPicPr>
            <a:picLocks noChangeAspect="1" noChangeArrowheads="1"/>
          </p:cNvPicPr>
          <p:nvPr/>
        </p:nvPicPr>
        <p:blipFill>
          <a:blip r:embed="rId3"/>
          <a:srcRect/>
          <a:stretch>
            <a:fillRect/>
          </a:stretch>
        </p:blipFill>
        <p:spPr bwMode="auto">
          <a:xfrm>
            <a:off x="2971800" y="2133600"/>
            <a:ext cx="3416300" cy="4191000"/>
          </a:xfrm>
          <a:prstGeom prst="rect">
            <a:avLst/>
          </a:prstGeom>
          <a:noFill/>
          <a:ln w="9525">
            <a:noFill/>
            <a:miter lim="800000"/>
            <a:headEnd/>
            <a:tailEnd/>
          </a:ln>
        </p:spPr>
      </p:pic>
      <p:sp>
        <p:nvSpPr>
          <p:cNvPr id="25604"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prstTxWarp prst="textNoShape">
              <a:avLst/>
            </a:prstTxWarp>
          </a:bodyPr>
          <a:lstStyle/>
          <a:p>
            <a:pPr algn="r"/>
            <a:fld id="{14B1EB14-C6EF-D946-8807-16BF27972F62}" type="slidenum">
              <a:rPr lang="en-US" sz="1400"/>
              <a:pPr algn="r"/>
              <a:t>28</a:t>
            </a:fld>
            <a:endParaRPr lang="en-US" sz="140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title" idx="4294967295"/>
          </p:nvPr>
        </p:nvSpPr>
        <p:spPr>
          <a:xfrm>
            <a:off x="900113" y="549275"/>
            <a:ext cx="7696200" cy="914400"/>
          </a:xfrm>
        </p:spPr>
        <p:txBody>
          <a:bodyPr>
            <a:normAutofit fontScale="90000"/>
          </a:bodyPr>
          <a:lstStyle/>
          <a:p>
            <a:pPr eaLnBrk="1" hangingPunct="1"/>
            <a:r>
              <a:rPr lang="en-US" sz="6600" b="1">
                <a:latin typeface="Agency FB" pitchFamily="34" charset="0"/>
              </a:rPr>
              <a:t>The Reign of Terror</a:t>
            </a:r>
            <a:r>
              <a:rPr lang="en-US" sz="6600" b="1"/>
              <a:t/>
            </a:r>
            <a:br>
              <a:rPr lang="en-US" sz="6600" b="1"/>
            </a:br>
            <a:r>
              <a:rPr lang="en-US" b="1"/>
              <a:t>July 1794 Ends</a:t>
            </a:r>
            <a:endParaRPr lang="en-US" sz="3200"/>
          </a:p>
        </p:txBody>
      </p:sp>
      <p:sp>
        <p:nvSpPr>
          <p:cNvPr id="26627" name="Slide Number Placeholder 6"/>
          <p:cNvSpPr txBox="1">
            <a:spLocks noGrp="1"/>
          </p:cNvSpPr>
          <p:nvPr/>
        </p:nvSpPr>
        <p:spPr bwMode="auto">
          <a:xfrm>
            <a:off x="6553200" y="6248400"/>
            <a:ext cx="1905000" cy="457200"/>
          </a:xfrm>
          <a:prstGeom prst="rect">
            <a:avLst/>
          </a:prstGeom>
          <a:noFill/>
          <a:ln w="9525">
            <a:noFill/>
            <a:miter lim="800000"/>
            <a:headEnd/>
            <a:tailEnd/>
          </a:ln>
        </p:spPr>
        <p:txBody>
          <a:bodyPr>
            <a:prstTxWarp prst="textNoShape">
              <a:avLst/>
            </a:prstTxWarp>
          </a:bodyPr>
          <a:lstStyle/>
          <a:p>
            <a:pPr algn="r"/>
            <a:fld id="{E83C4EA5-1DCA-D44C-BD0D-F6F497C9F6B7}" type="slidenum">
              <a:rPr lang="en-US" sz="1400"/>
              <a:pPr algn="r"/>
              <a:t>29</a:t>
            </a:fld>
            <a:endParaRPr lang="en-US" sz="1400"/>
          </a:p>
        </p:txBody>
      </p:sp>
      <p:pic>
        <p:nvPicPr>
          <p:cNvPr id="26628" name="Picture 8"/>
          <p:cNvPicPr>
            <a:picLocks noChangeAspect="1" noChangeArrowheads="1"/>
          </p:cNvPicPr>
          <p:nvPr/>
        </p:nvPicPr>
        <p:blipFill>
          <a:blip r:embed="rId3"/>
          <a:srcRect/>
          <a:stretch>
            <a:fillRect/>
          </a:stretch>
        </p:blipFill>
        <p:spPr bwMode="auto">
          <a:xfrm>
            <a:off x="2667000" y="2057400"/>
            <a:ext cx="4092575" cy="4419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p:sp>
        <p:nvSpPr>
          <p:cNvPr id="3" name="Content Placeholder 2"/>
          <p:cNvSpPr>
            <a:spLocks noGrp="1"/>
          </p:cNvSpPr>
          <p:nvPr>
            <p:ph idx="1"/>
          </p:nvPr>
        </p:nvSpPr>
        <p:spPr/>
        <p:txBody>
          <a:bodyPr/>
          <a:lstStyle/>
          <a:p>
            <a:r>
              <a:rPr lang="en-US" dirty="0" smtClean="0"/>
              <a:t>Yesterday we saw the causes of the French Revolution.  We read about the 3</a:t>
            </a:r>
            <a:r>
              <a:rPr lang="en-US" baseline="30000" dirty="0" smtClean="0"/>
              <a:t>rd</a:t>
            </a:r>
            <a:r>
              <a:rPr lang="en-US" dirty="0" smtClean="0"/>
              <a:t> Estate of France wanting more power in France, and taking the Tennis Court Oath to do so.  We also talked about how French citizens, fearful from retribution from the King, stormed the Bastille and started to arm themselves.  We also talked about women, upset at the prices of bed, protesting against the King and Queen.</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French Revolution Storyboard</a:t>
            </a:r>
            <a:endParaRPr lang="en-US" dirty="0"/>
          </a:p>
        </p:txBody>
      </p:sp>
      <p:sp>
        <p:nvSpPr>
          <p:cNvPr id="3" name="Content Placeholder 2"/>
          <p:cNvSpPr>
            <a:spLocks noGrp="1"/>
          </p:cNvSpPr>
          <p:nvPr>
            <p:ph idx="1"/>
          </p:nvPr>
        </p:nvSpPr>
        <p:spPr/>
        <p:txBody>
          <a:bodyPr/>
          <a:lstStyle/>
          <a:p>
            <a:r>
              <a:rPr lang="en-US" dirty="0" smtClean="0"/>
              <a:t>As we read and learn more about the French Revolution, we are going to be making multiple storyboards.  You are going to be required to copy down the text for each box, and to produce an illustration, with color, for each box.</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6035"/>
            <a:ext cx="8229600" cy="455665"/>
          </a:xfrm>
        </p:spPr>
        <p:txBody>
          <a:bodyPr>
            <a:normAutofit fontScale="90000"/>
          </a:bodyPr>
          <a:lstStyle/>
          <a:p>
            <a:r>
              <a:rPr lang="en-US" dirty="0" smtClean="0"/>
              <a:t>French Revolution Storyboard II</a:t>
            </a:r>
            <a:endParaRPr lang="en-US" dirty="0"/>
          </a:p>
        </p:txBody>
      </p:sp>
      <p:graphicFrame>
        <p:nvGraphicFramePr>
          <p:cNvPr id="4" name="Content Placeholder 3"/>
          <p:cNvGraphicFramePr>
            <a:graphicFrameLocks noGrp="1"/>
          </p:cNvGraphicFramePr>
          <p:nvPr>
            <p:ph idx="1"/>
          </p:nvPr>
        </p:nvGraphicFramePr>
        <p:xfrm>
          <a:off x="137293" y="698040"/>
          <a:ext cx="8686800" cy="6030288"/>
        </p:xfrm>
        <a:graphic>
          <a:graphicData uri="http://schemas.openxmlformats.org/drawingml/2006/table">
            <a:tbl>
              <a:tblPr firstRow="1" bandRow="1">
                <a:tableStyleId>{5940675A-B579-460E-94D1-54222C63F5DA}</a:tableStyleId>
              </a:tblPr>
              <a:tblGrid>
                <a:gridCol w="4343400"/>
                <a:gridCol w="4343400"/>
              </a:tblGrid>
              <a:tr h="3015144">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Kings in other countries feared</a:t>
                      </a:r>
                      <a:r>
                        <a:rPr lang="en-US" baseline="0" dirty="0" smtClean="0"/>
                        <a:t> the French Revolution would spread to their lands, and wanted to use force to restore control back to Louis XVI</a:t>
                      </a:r>
                      <a:endParaRPr lang="en-US" dirty="0"/>
                    </a:p>
                  </a:txBody>
                  <a:tcPr/>
                </a:tc>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In 1792, the National Convention, sentenced Louis XVI</a:t>
                      </a:r>
                      <a:r>
                        <a:rPr lang="en-US" baseline="0" dirty="0" smtClean="0"/>
                        <a:t> to death.</a:t>
                      </a:r>
                      <a:endParaRPr lang="en-US" dirty="0"/>
                    </a:p>
                  </a:txBody>
                  <a:tcPr/>
                </a:tc>
              </a:tr>
              <a:tr h="3015144">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The National</a:t>
                      </a:r>
                      <a:r>
                        <a:rPr lang="en-US" baseline="0" dirty="0" smtClean="0"/>
                        <a:t> Convention ordered thousands of French people into the army.</a:t>
                      </a:r>
                      <a:endParaRPr lang="en-US" dirty="0"/>
                    </a:p>
                  </a:txBody>
                  <a:tcPr/>
                </a:tc>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The Committee for Public Safety carried</a:t>
                      </a:r>
                      <a:r>
                        <a:rPr lang="en-US" baseline="0" dirty="0" smtClean="0"/>
                        <a:t> out the Reign of Terror, killing thousands.</a:t>
                      </a:r>
                      <a:endParaRPr lang="en-US" dirty="0"/>
                    </a:p>
                  </a:txBody>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90770" y="386124"/>
            <a:ext cx="4444896" cy="6323862"/>
          </a:xfrm>
          <a:ln w="76200" cmpd="sng">
            <a:solidFill>
              <a:schemeClr val="tx1"/>
            </a:solidFill>
          </a:ln>
        </p:spPr>
        <p:txBody>
          <a:bodyPr/>
          <a:lstStyle/>
          <a:p>
            <a:pPr marL="514350" indent="-514350">
              <a:buAutoNum type="arabicPeriod"/>
            </a:pPr>
            <a:r>
              <a:rPr lang="en-US" dirty="0" smtClean="0"/>
              <a:t>What do you see in these pictures?</a:t>
            </a:r>
          </a:p>
          <a:p>
            <a:pPr marL="514350" indent="-514350">
              <a:buAutoNum type="arabicPeriod"/>
            </a:pPr>
            <a:r>
              <a:rPr lang="en-US" dirty="0" smtClean="0"/>
              <a:t>What social class are they in today?  In French Revolution France?</a:t>
            </a:r>
          </a:p>
          <a:p>
            <a:pPr marL="514350" indent="-514350">
              <a:buAutoNum type="arabicPeriod"/>
            </a:pPr>
            <a:r>
              <a:rPr lang="en-US" dirty="0" smtClean="0"/>
              <a:t>What percentage of their income should they pay for taxes?</a:t>
            </a:r>
          </a:p>
          <a:p>
            <a:pPr marL="514350" indent="-514350">
              <a:buAutoNum type="arabicPeriod"/>
            </a:pPr>
            <a:r>
              <a:rPr lang="en-US" dirty="0" smtClean="0"/>
              <a:t>What rights should they have?</a:t>
            </a:r>
          </a:p>
          <a:p>
            <a:pPr marL="514350" indent="-514350">
              <a:buAutoNum type="arabicPeriod"/>
            </a:pPr>
            <a:endParaRPr lang="en-US" dirty="0"/>
          </a:p>
        </p:txBody>
      </p:sp>
      <p:pic>
        <p:nvPicPr>
          <p:cNvPr id="4" name="Picture 3"/>
          <p:cNvPicPr>
            <a:picLocks noChangeAspect="1"/>
          </p:cNvPicPr>
          <p:nvPr/>
        </p:nvPicPr>
        <p:blipFill>
          <a:blip r:embed="rId2"/>
          <a:stretch>
            <a:fillRect/>
          </a:stretch>
        </p:blipFill>
        <p:spPr>
          <a:xfrm>
            <a:off x="-1" y="-1"/>
            <a:ext cx="3972948" cy="3408024"/>
          </a:xfrm>
          <a:prstGeom prst="rect">
            <a:avLst/>
          </a:prstGeom>
        </p:spPr>
      </p:pic>
      <p:pic>
        <p:nvPicPr>
          <p:cNvPr id="5" name="Picture 4"/>
          <p:cNvPicPr>
            <a:picLocks noChangeAspect="1"/>
          </p:cNvPicPr>
          <p:nvPr/>
        </p:nvPicPr>
        <p:blipFill>
          <a:blip r:embed="rId3"/>
          <a:stretch>
            <a:fillRect/>
          </a:stretch>
        </p:blipFill>
        <p:spPr>
          <a:xfrm>
            <a:off x="0" y="3408023"/>
            <a:ext cx="4264697" cy="344997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90770" y="386124"/>
            <a:ext cx="4444896" cy="6323862"/>
          </a:xfrm>
          <a:ln w="76200" cmpd="sng">
            <a:solidFill>
              <a:schemeClr val="tx1"/>
            </a:solidFill>
          </a:ln>
        </p:spPr>
        <p:txBody>
          <a:bodyPr/>
          <a:lstStyle/>
          <a:p>
            <a:pPr marL="514350" indent="-514350">
              <a:buAutoNum type="arabicPeriod"/>
            </a:pPr>
            <a:r>
              <a:rPr lang="en-US" dirty="0" smtClean="0"/>
              <a:t>What do you see in these pictures?</a:t>
            </a:r>
          </a:p>
          <a:p>
            <a:pPr marL="514350" indent="-514350">
              <a:buAutoNum type="arabicPeriod"/>
            </a:pPr>
            <a:r>
              <a:rPr lang="en-US" dirty="0" smtClean="0"/>
              <a:t>What social class are they in today?  In French Revolution France?</a:t>
            </a:r>
          </a:p>
          <a:p>
            <a:pPr marL="514350" indent="-514350">
              <a:buAutoNum type="arabicPeriod"/>
            </a:pPr>
            <a:r>
              <a:rPr lang="en-US" dirty="0" smtClean="0"/>
              <a:t>What percentage of their income should they pay for taxes?</a:t>
            </a:r>
          </a:p>
          <a:p>
            <a:pPr marL="514350" indent="-514350">
              <a:buAutoNum type="arabicPeriod"/>
            </a:pPr>
            <a:r>
              <a:rPr lang="en-US" dirty="0" smtClean="0"/>
              <a:t>What rights should they have?</a:t>
            </a:r>
          </a:p>
          <a:p>
            <a:pPr marL="514350" indent="-514350">
              <a:buAutoNum type="arabicPeriod"/>
            </a:pPr>
            <a:endParaRPr lang="en-US" dirty="0"/>
          </a:p>
        </p:txBody>
      </p:sp>
      <p:pic>
        <p:nvPicPr>
          <p:cNvPr id="5" name="Picture 4"/>
          <p:cNvPicPr>
            <a:picLocks noChangeAspect="1"/>
          </p:cNvPicPr>
          <p:nvPr/>
        </p:nvPicPr>
        <p:blipFill>
          <a:blip r:embed="rId2"/>
          <a:stretch>
            <a:fillRect/>
          </a:stretch>
        </p:blipFill>
        <p:spPr>
          <a:xfrm>
            <a:off x="0" y="-1"/>
            <a:ext cx="4307602" cy="3234865"/>
          </a:xfrm>
          <a:prstGeom prst="rect">
            <a:avLst/>
          </a:prstGeom>
        </p:spPr>
      </p:pic>
      <p:pic>
        <p:nvPicPr>
          <p:cNvPr id="6" name="Picture 5"/>
          <p:cNvPicPr>
            <a:picLocks noChangeAspect="1"/>
          </p:cNvPicPr>
          <p:nvPr/>
        </p:nvPicPr>
        <p:blipFill>
          <a:blip r:embed="rId3"/>
          <a:stretch>
            <a:fillRect/>
          </a:stretch>
        </p:blipFill>
        <p:spPr>
          <a:xfrm>
            <a:off x="0" y="3372154"/>
            <a:ext cx="4462057" cy="333783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90770" y="386124"/>
            <a:ext cx="4444896" cy="6323862"/>
          </a:xfrm>
          <a:ln w="76200" cmpd="sng">
            <a:solidFill>
              <a:schemeClr val="tx1"/>
            </a:solidFill>
          </a:ln>
        </p:spPr>
        <p:txBody>
          <a:bodyPr/>
          <a:lstStyle/>
          <a:p>
            <a:pPr marL="514350" indent="-514350">
              <a:buAutoNum type="arabicPeriod"/>
            </a:pPr>
            <a:r>
              <a:rPr lang="en-US" dirty="0" smtClean="0"/>
              <a:t>What do you see in these pictures?</a:t>
            </a:r>
          </a:p>
          <a:p>
            <a:pPr marL="514350" indent="-514350">
              <a:buAutoNum type="arabicPeriod"/>
            </a:pPr>
            <a:r>
              <a:rPr lang="en-US" dirty="0" smtClean="0"/>
              <a:t>What social class are they in today?  In French Revolution France?</a:t>
            </a:r>
          </a:p>
          <a:p>
            <a:pPr marL="514350" indent="-514350">
              <a:buAutoNum type="arabicPeriod"/>
            </a:pPr>
            <a:r>
              <a:rPr lang="en-US" dirty="0" smtClean="0"/>
              <a:t>What percentage of their income should they pay for taxes?</a:t>
            </a:r>
          </a:p>
          <a:p>
            <a:pPr marL="514350" indent="-514350">
              <a:buAutoNum type="arabicPeriod"/>
            </a:pPr>
            <a:r>
              <a:rPr lang="en-US" dirty="0" smtClean="0"/>
              <a:t>What rights should they have?</a:t>
            </a:r>
          </a:p>
          <a:p>
            <a:pPr marL="514350" indent="-514350">
              <a:buAutoNum type="arabicPeriod"/>
            </a:pPr>
            <a:endParaRPr lang="en-US" dirty="0"/>
          </a:p>
        </p:txBody>
      </p:sp>
      <p:pic>
        <p:nvPicPr>
          <p:cNvPr id="5" name="Picture 4"/>
          <p:cNvPicPr>
            <a:picLocks noChangeAspect="1"/>
          </p:cNvPicPr>
          <p:nvPr/>
        </p:nvPicPr>
        <p:blipFill>
          <a:blip r:embed="rId2"/>
          <a:stretch>
            <a:fillRect/>
          </a:stretch>
        </p:blipFill>
        <p:spPr>
          <a:xfrm>
            <a:off x="0" y="0"/>
            <a:ext cx="4470638" cy="3123318"/>
          </a:xfrm>
          <a:prstGeom prst="rect">
            <a:avLst/>
          </a:prstGeom>
        </p:spPr>
      </p:pic>
      <p:pic>
        <p:nvPicPr>
          <p:cNvPr id="6" name="Picture 5"/>
          <p:cNvPicPr>
            <a:picLocks noChangeAspect="1"/>
          </p:cNvPicPr>
          <p:nvPr/>
        </p:nvPicPr>
        <p:blipFill>
          <a:blip r:embed="rId3"/>
          <a:stretch>
            <a:fillRect/>
          </a:stretch>
        </p:blipFill>
        <p:spPr>
          <a:xfrm>
            <a:off x="-1" y="3123319"/>
            <a:ext cx="4187469" cy="358666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125110" y="1177382"/>
            <a:ext cx="6859702" cy="458874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90770" y="265997"/>
            <a:ext cx="4444896" cy="6323862"/>
          </a:xfrm>
          <a:ln w="76200" cmpd="sng">
            <a:solidFill>
              <a:schemeClr val="tx1"/>
            </a:solidFill>
          </a:ln>
        </p:spPr>
        <p:txBody>
          <a:bodyPr/>
          <a:lstStyle/>
          <a:p>
            <a:pPr marL="514350" indent="-514350">
              <a:buAutoNum type="arabicPeriod"/>
            </a:pPr>
            <a:r>
              <a:rPr lang="en-US" dirty="0" smtClean="0"/>
              <a:t>Which group should pay the least and most amount of taxes?</a:t>
            </a:r>
          </a:p>
          <a:p>
            <a:pPr marL="514350" indent="-514350">
              <a:buAutoNum type="arabicPeriod"/>
            </a:pPr>
            <a:r>
              <a:rPr lang="en-US" dirty="0" smtClean="0"/>
              <a:t>Which group would you want making decisions for the country?</a:t>
            </a:r>
          </a:p>
          <a:p>
            <a:pPr marL="514350" indent="-514350">
              <a:buAutoNum type="arabicPeriod"/>
            </a:pPr>
            <a:r>
              <a:rPr lang="en-US" dirty="0" smtClean="0"/>
              <a:t>Which group should have the most and least amount of rights?</a:t>
            </a:r>
            <a:endParaRPr lang="en-US" dirty="0"/>
          </a:p>
        </p:txBody>
      </p:sp>
      <p:pic>
        <p:nvPicPr>
          <p:cNvPr id="5" name="Picture 4"/>
          <p:cNvPicPr>
            <a:picLocks noChangeAspect="1"/>
          </p:cNvPicPr>
          <p:nvPr/>
        </p:nvPicPr>
        <p:blipFill>
          <a:blip r:embed="rId2"/>
          <a:stretch>
            <a:fillRect/>
          </a:stretch>
        </p:blipFill>
        <p:spPr>
          <a:xfrm>
            <a:off x="514853" y="4564850"/>
            <a:ext cx="2865112" cy="2145136"/>
          </a:xfrm>
          <a:prstGeom prst="rect">
            <a:avLst/>
          </a:prstGeom>
        </p:spPr>
      </p:pic>
      <p:pic>
        <p:nvPicPr>
          <p:cNvPr id="6" name="Picture 5"/>
          <p:cNvPicPr>
            <a:picLocks noChangeAspect="1"/>
          </p:cNvPicPr>
          <p:nvPr/>
        </p:nvPicPr>
        <p:blipFill>
          <a:blip r:embed="rId3"/>
          <a:stretch>
            <a:fillRect/>
          </a:stretch>
        </p:blipFill>
        <p:spPr>
          <a:xfrm>
            <a:off x="514853" y="2295164"/>
            <a:ext cx="2960403" cy="1977946"/>
          </a:xfrm>
          <a:prstGeom prst="rect">
            <a:avLst/>
          </a:prstGeom>
        </p:spPr>
      </p:pic>
      <p:pic>
        <p:nvPicPr>
          <p:cNvPr id="7" name="Picture 6"/>
          <p:cNvPicPr>
            <a:picLocks noChangeAspect="1"/>
          </p:cNvPicPr>
          <p:nvPr/>
        </p:nvPicPr>
        <p:blipFill>
          <a:blip r:embed="rId4"/>
          <a:stretch>
            <a:fillRect/>
          </a:stretch>
        </p:blipFill>
        <p:spPr>
          <a:xfrm>
            <a:off x="823764" y="197352"/>
            <a:ext cx="2445552" cy="209781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Guided Reading</a:t>
            </a:r>
            <a:endParaRPr lang="en-US" dirty="0"/>
          </a:p>
        </p:txBody>
      </p:sp>
      <p:sp>
        <p:nvSpPr>
          <p:cNvPr id="3" name="Content Placeholder 2"/>
          <p:cNvSpPr>
            <a:spLocks noGrp="1"/>
          </p:cNvSpPr>
          <p:nvPr>
            <p:ph idx="1"/>
          </p:nvPr>
        </p:nvSpPr>
        <p:spPr/>
        <p:txBody>
          <a:bodyPr/>
          <a:lstStyle/>
          <a:p>
            <a:r>
              <a:rPr lang="en-US" dirty="0" smtClean="0"/>
              <a:t>Yesterday we read about how the revolution began and how a Great Fear spread across France.  Today, we are going to read about what happened next.  Open up to a blank page in your notebook and divide it in half.</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55</TotalTime>
  <Words>663</Words>
  <Application>Microsoft Office PowerPoint</Application>
  <PresentationFormat>On-screen Show (4:3)</PresentationFormat>
  <Paragraphs>143</Paragraphs>
  <Slides>31</Slides>
  <Notes>16</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Revolution Brings Reform and Terror</vt:lpstr>
      <vt:lpstr>Agenda</vt:lpstr>
      <vt:lpstr>Recap</vt:lpstr>
      <vt:lpstr>PowerPoint Presentation</vt:lpstr>
      <vt:lpstr>PowerPoint Presentation</vt:lpstr>
      <vt:lpstr>PowerPoint Presentation</vt:lpstr>
      <vt:lpstr>PowerPoint Presentation</vt:lpstr>
      <vt:lpstr>PowerPoint Presentation</vt:lpstr>
      <vt:lpstr>Guided Reading</vt:lpstr>
      <vt:lpstr>PowerPoint Presentation</vt:lpstr>
      <vt:lpstr>PowerPoint Presentation</vt:lpstr>
      <vt:lpstr>PowerPoint Presentation</vt:lpstr>
      <vt:lpstr>PowerPoint Presentation</vt:lpstr>
      <vt:lpstr>French Revolution</vt:lpstr>
      <vt:lpstr>1790 Church Controlled </vt:lpstr>
      <vt:lpstr>June 20th, 1791</vt:lpstr>
      <vt:lpstr>French Constitution 1791 Legislative Assembly Formed</vt:lpstr>
      <vt:lpstr>PowerPoint Presentation</vt:lpstr>
      <vt:lpstr>1791 Emigres Noble Flee France</vt:lpstr>
      <vt:lpstr>1792 Prussia &amp; Austria War To Restore King Louis XVI</vt:lpstr>
      <vt:lpstr>Tuilleries Invasion  August 10th, 1792</vt:lpstr>
      <vt:lpstr>September Massacres 1792</vt:lpstr>
      <vt:lpstr>September 21st, 1792 National Convention Formed</vt:lpstr>
      <vt:lpstr>King Louis Trial For Treason December 10-11th, 1792</vt:lpstr>
      <vt:lpstr>King Louis XVI</vt:lpstr>
      <vt:lpstr>The Reign of Terror July 1793 Begins</vt:lpstr>
      <vt:lpstr>October 16th, 1793</vt:lpstr>
      <vt:lpstr>July 28th, 1794  Robespierre is Guillotined</vt:lpstr>
      <vt:lpstr>The Reign of Terror July 1794 Ends</vt:lpstr>
      <vt:lpstr>French Revolution Storyboard</vt:lpstr>
      <vt:lpstr>French Revolution Storyboard II</vt:lpstr>
    </vt:vector>
  </TitlesOfParts>
  <Company>Summit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Reid  Luszeck</dc:creator>
  <cp:lastModifiedBy>Technology</cp:lastModifiedBy>
  <cp:revision>5</cp:revision>
  <dcterms:created xsi:type="dcterms:W3CDTF">2013-09-15T21:59:15Z</dcterms:created>
  <dcterms:modified xsi:type="dcterms:W3CDTF">2013-09-23T20:06:08Z</dcterms:modified>
</cp:coreProperties>
</file>