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0" r:id="rId1"/>
    <p:sldMasterId id="2147483705" r:id="rId2"/>
    <p:sldMasterId id="2147483718" r:id="rId3"/>
    <p:sldMasterId id="2147483720" r:id="rId4"/>
  </p:sldMasterIdLst>
  <p:notesMasterIdLst>
    <p:notesMasterId r:id="rId30"/>
  </p:notesMasterIdLst>
  <p:sldIdLst>
    <p:sldId id="256" r:id="rId5"/>
    <p:sldId id="257" r:id="rId6"/>
    <p:sldId id="258" r:id="rId7"/>
    <p:sldId id="279" r:id="rId8"/>
    <p:sldId id="259" r:id="rId9"/>
    <p:sldId id="277" r:id="rId10"/>
    <p:sldId id="278" r:id="rId11"/>
    <p:sldId id="280" r:id="rId12"/>
    <p:sldId id="283" r:id="rId13"/>
    <p:sldId id="282" r:id="rId14"/>
    <p:sldId id="281" r:id="rId15"/>
    <p:sldId id="276" r:id="rId16"/>
    <p:sldId id="275" r:id="rId17"/>
    <p:sldId id="284" r:id="rId18"/>
    <p:sldId id="285" r:id="rId19"/>
    <p:sldId id="286" r:id="rId20"/>
    <p:sldId id="287" r:id="rId21"/>
    <p:sldId id="289" r:id="rId22"/>
    <p:sldId id="268" r:id="rId23"/>
    <p:sldId id="269" r:id="rId24"/>
    <p:sldId id="270" r:id="rId25"/>
    <p:sldId id="271" r:id="rId26"/>
    <p:sldId id="272" r:id="rId27"/>
    <p:sldId id="273" r:id="rId28"/>
    <p:sldId id="27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8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01307-892C-D846-A145-EAE23DDF827A}" type="datetimeFigureOut">
              <a:rPr lang="en-US" smtClean="0"/>
              <a:pPr/>
              <a:t>10/13/13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ADD03-8439-0F48-A3CF-38AD6B067B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3595-1C01-C24E-9BA9-B2D4DE329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924D2C-B316-1747-8CEE-A7D6945C7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3595-1C01-C24E-9BA9-B2D4DE329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4D2C-B316-1747-8CEE-A7D6945C7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3595-1C01-C24E-9BA9-B2D4DE329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4D2C-B316-1747-8CEE-A7D6945C7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AB70F-D5C0-4146-8C9C-36D29F3BAD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3595-1C01-C24E-9BA9-B2D4DE329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4D2C-B316-1747-8CEE-A7D6945C7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8034440"/>
      </p:ext>
    </p:extLst>
  </p:cSld>
  <p:clrMapOvr>
    <a:masterClrMapping/>
  </p:clrMapOvr>
  <p:transition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3595-1C01-C24E-9BA9-B2D4DE329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7924D2C-B316-1747-8CEE-A7D6945C7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3595-1C01-C24E-9BA9-B2D4DE329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4D2C-B316-1747-8CEE-A7D6945C7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3595-1C01-C24E-9BA9-B2D4DE329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7924D2C-B316-1747-8CEE-A7D6945C7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3595-1C01-C24E-9BA9-B2D4DE329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4D2C-B316-1747-8CEE-A7D6945C7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3595-1C01-C24E-9BA9-B2D4DE329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4D2C-B316-1747-8CEE-A7D6945C7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3595-1C01-C24E-9BA9-B2D4DE329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4D2C-B316-1747-8CEE-A7D6945C7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3595-1C01-C24E-9BA9-B2D4DE329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4D2C-B316-1747-8CEE-A7D6945C7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3595-1C01-C24E-9BA9-B2D4DE3298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24D2C-B316-1747-8CEE-A7D6945C7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6" name="Picture 4" descr="minispir"/>
          <p:cNvPicPr>
            <a:picLocks noChangeAspect="1" noChangeArrowheads="1"/>
          </p:cNvPicPr>
          <p:nvPr/>
        </p:nvPicPr>
        <p:blipFill>
          <a:blip r:embed="rId3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7BD3595-1C01-C24E-9BA9-B2D4DE32986D}" type="datetimeFigureOut">
              <a:rPr lang="en-US" smtClean="0"/>
              <a:pPr/>
              <a:t>10/13/13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7924D2C-B316-1747-8CEE-A7D6945C7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7BD3595-1C01-C24E-9BA9-B2D4DE32986D}" type="datetimeFigureOut">
              <a:rPr lang="en-US" smtClean="0">
                <a:solidFill>
                  <a:srgbClr val="696464"/>
                </a:solidFill>
              </a:rPr>
              <a:pPr/>
              <a:t>10/13/13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7924D2C-B316-1747-8CEE-A7D6945C7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6" name="Picture 4" descr="minispir"/>
          <p:cNvPicPr>
            <a:picLocks noChangeAspect="1" noChangeArrowheads="1"/>
          </p:cNvPicPr>
          <p:nvPr/>
        </p:nvPicPr>
        <p:blipFill>
          <a:blip r:embed="rId4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minispir"/>
          <p:cNvPicPr>
            <a:picLocks noChangeAspect="1" noChangeArrowheads="1"/>
          </p:cNvPicPr>
          <p:nvPr/>
        </p:nvPicPr>
        <p:blipFill>
          <a:blip r:embed="rId4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ransition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youtube.com/watch?v=dnPIOAQVqZM%23t=22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youtube.com/watch?v=aTLAmEbxlK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youtube.com/watch?v=B3u4EFTwpr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Reforming the Industrial World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2773363" y="228600"/>
            <a:ext cx="106362" cy="6400800"/>
          </a:xfrm>
          <a:custGeom>
            <a:avLst/>
            <a:gdLst>
              <a:gd name="T0" fmla="*/ 0 w 106680"/>
              <a:gd name="T1" fmla="*/ 0 h 8864"/>
              <a:gd name="T2" fmla="*/ 0 w 106680"/>
              <a:gd name="T3" fmla="*/ 2147483647 h 88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6680" h="8864">
                <a:moveTo>
                  <a:pt x="0" y="0"/>
                </a:moveTo>
                <a:cubicBezTo>
                  <a:pt x="3333" y="3333"/>
                  <a:pt x="6667" y="5531"/>
                  <a:pt x="10000" y="8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2773363" y="253598"/>
            <a:ext cx="6019800" cy="574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3714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Calibri" pitchFamily="1" charset="0"/>
              </a:rPr>
              <a:t>Believed in laissez-faire- economic policy of letting owners of industry and business set working conditions without interference</a:t>
            </a:r>
          </a:p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Calibri" pitchFamily="1" charset="0"/>
              </a:rPr>
              <a:t>Believed government regulations interfered with the production of wealth</a:t>
            </a:r>
          </a:p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Calibri" pitchFamily="1" charset="0"/>
              </a:rPr>
              <a:t>Believed in private ownership of property and business</a:t>
            </a:r>
          </a:p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Calibri" pitchFamily="1" charset="0"/>
              </a:rPr>
              <a:t>Opposed government efforts to help poor workers such as minimum wage and better working conditions because it would lower profits.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493838"/>
            <a:ext cx="1858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ＭＳ Ｐゴシック" pitchFamily="1" charset="-128"/>
              </a:rPr>
              <a:t>Capitalism</a:t>
            </a:r>
            <a:endParaRPr lang="en-US" sz="2800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842540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animBg="1"/>
      <p:bldP spid="2447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904" y="3987800"/>
            <a:ext cx="5080000" cy="287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5" y="3162960"/>
            <a:ext cx="3952329" cy="4433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904" y="0"/>
            <a:ext cx="5179096" cy="260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904" y="2603500"/>
            <a:ext cx="5179096" cy="138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3964904" cy="3171923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990" y="0"/>
            <a:ext cx="4428010" cy="4292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264" y="4292248"/>
            <a:ext cx="4488669" cy="2565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519152"/>
            <a:ext cx="4500265" cy="3204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500265" cy="3573593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History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>
                <a:hlinkClick r:id="rId2"/>
              </a:rPr>
              <a:t>http://www.youtube.com/watch?v=dnPIOAQVqZM#t=</a:t>
            </a:r>
            <a:r>
              <a:rPr lang="en-US" sz="4000" dirty="0" smtClean="0">
                <a:hlinkClick r:id="rId2"/>
              </a:rPr>
              <a:t>220</a:t>
            </a:r>
            <a:endParaRPr lang="en-US" sz="4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2773363" y="228600"/>
            <a:ext cx="106362" cy="6400800"/>
          </a:xfrm>
          <a:custGeom>
            <a:avLst/>
            <a:gdLst>
              <a:gd name="T0" fmla="*/ 0 w 106680"/>
              <a:gd name="T1" fmla="*/ 0 h 8864"/>
              <a:gd name="T2" fmla="*/ 0 w 106680"/>
              <a:gd name="T3" fmla="*/ 2147483647 h 88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6680" h="8864">
                <a:moveTo>
                  <a:pt x="0" y="0"/>
                </a:moveTo>
                <a:cubicBezTo>
                  <a:pt x="3333" y="3333"/>
                  <a:pt x="6667" y="5531"/>
                  <a:pt x="10000" y="8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2773363" y="253598"/>
            <a:ext cx="6019800" cy="53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3714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Calibri" pitchFamily="1" charset="0"/>
              </a:rPr>
              <a:t>Unlike Capitalists, other believed the government should intervene in economic affairs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Calibri" pitchFamily="1" charset="0"/>
              </a:rPr>
              <a:t>Socialists wanted the government to plan the economy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Calibri" pitchFamily="1" charset="0"/>
              </a:rPr>
              <a:t>Believed that government control of factories, mines, railroads, and other key industries would end poverty and promote equality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Calibri" pitchFamily="1" charset="0"/>
              </a:rPr>
              <a:t>Believed public ownership would help workers no longer be at the mercy of their employers.</a:t>
            </a:r>
            <a:endParaRPr lang="en-US" sz="2700" dirty="0" smtClean="0">
              <a:solidFill>
                <a:srgbClr val="000000"/>
              </a:solidFill>
              <a:latin typeface="Calibri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493838"/>
            <a:ext cx="1858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ＭＳ Ｐゴシック" pitchFamily="1" charset="-128"/>
              </a:rPr>
              <a:t>Socialism</a:t>
            </a:r>
            <a:endParaRPr lang="en-US" sz="2800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842540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animBg="1"/>
      <p:bldP spid="2447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64000" cy="389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8900"/>
            <a:ext cx="4064000" cy="295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0" y="0"/>
            <a:ext cx="5080000" cy="459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0" y="4462241"/>
            <a:ext cx="5080000" cy="2395759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2773363" y="228600"/>
            <a:ext cx="106362" cy="6400800"/>
          </a:xfrm>
          <a:custGeom>
            <a:avLst/>
            <a:gdLst>
              <a:gd name="T0" fmla="*/ 0 w 106680"/>
              <a:gd name="T1" fmla="*/ 0 h 8864"/>
              <a:gd name="T2" fmla="*/ 0 w 106680"/>
              <a:gd name="T3" fmla="*/ 2147483647 h 88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6680" h="8864">
                <a:moveTo>
                  <a:pt x="0" y="0"/>
                </a:moveTo>
                <a:cubicBezTo>
                  <a:pt x="3333" y="3333"/>
                  <a:pt x="6667" y="5531"/>
                  <a:pt x="10000" y="8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2773363" y="253598"/>
            <a:ext cx="6019800" cy="53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3714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Calibri" pitchFamily="1" charset="0"/>
              </a:rPr>
              <a:t>Radical type of socialism introduced by Karl Marx and Friedrich Engels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Calibri" pitchFamily="1" charset="0"/>
              </a:rPr>
              <a:t>Believed the wealthy (bourgeoisie) controlled the wealth while the workers (proletariat) preformed backbreaking labor under terrible conditions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Calibri" pitchFamily="1" charset="0"/>
              </a:rPr>
              <a:t>Believed the workers should be in charge and that would bring economic equality to all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Calibri" pitchFamily="1" charset="0"/>
              </a:rPr>
              <a:t>Believed that a classless society would develop as a result of communism</a:t>
            </a:r>
            <a:endParaRPr lang="en-US" sz="2700" dirty="0" smtClean="0">
              <a:solidFill>
                <a:srgbClr val="000000"/>
              </a:solidFill>
              <a:latin typeface="Calibri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332" y="1493838"/>
            <a:ext cx="1833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pitchFamily="1" charset="-128"/>
              </a:rPr>
              <a:t>Communism</a:t>
            </a:r>
            <a:endParaRPr lang="en-US" sz="2400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842540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animBg="1"/>
      <p:bldP spid="2447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325091" cy="3490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1" y="1"/>
            <a:ext cx="5818909" cy="364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091" y="3644901"/>
            <a:ext cx="5818909" cy="3213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90200"/>
            <a:ext cx="3290488" cy="3367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279285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036"/>
            <a:ext cx="8229600" cy="6204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    Drawing Economic 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2"/>
          </p:nvPr>
        </p:nvGraphicFramePr>
        <p:xfrm>
          <a:off x="82258" y="727124"/>
          <a:ext cx="8979408" cy="608075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89704"/>
                <a:gridCol w="4489704"/>
              </a:tblGrid>
              <a:tr h="2243619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Socialism</a:t>
                      </a:r>
                      <a:endParaRPr lang="en-US" dirty="0"/>
                    </a:p>
                  </a:txBody>
                  <a:tcPr/>
                </a:tc>
              </a:tr>
              <a:tr h="1918570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Utopianism</a:t>
                      </a:r>
                      <a:endParaRPr lang="en-US" dirty="0"/>
                    </a:p>
                  </a:txBody>
                  <a:tcPr/>
                </a:tc>
              </a:tr>
              <a:tr h="1918570">
                <a:tc>
                  <a:txBody>
                    <a:bodyPr/>
                    <a:lstStyle/>
                    <a:p>
                      <a:r>
                        <a:rPr lang="en-US" dirty="0" smtClean="0"/>
                        <a:t>Laissez-Faire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 Democracy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DNA- Vocabulary Match-up</a:t>
            </a:r>
          </a:p>
          <a:p>
            <a:pPr marL="514350" indent="-514350">
              <a:buAutoNum type="arabicPeriod"/>
            </a:pPr>
            <a:r>
              <a:rPr lang="en-US" dirty="0" smtClean="0"/>
              <a:t>Notes: Economic Systems</a:t>
            </a:r>
          </a:p>
          <a:p>
            <a:pPr marL="514350" indent="-514350">
              <a:buAutoNum type="arabicPeriod"/>
            </a:pPr>
            <a:r>
              <a:rPr lang="en-US" dirty="0" smtClean="0"/>
              <a:t>Drawing Economic Systems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Capitalism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have two cows.  You sell one of them and buy a bull.  The cow and the bull have a great love life, they create more cows.  You make money selling the cows.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have two cows.  The government takes one of them and gives it to your neighbor.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have two cows.  The government takes both of them and gives you part of the milk.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Utopianism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have two cows.  Everyone uses the milk and shares what they have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Laissez-Faire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have two cows and the government doesn’t tell you what to do with them.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have two cows.  The government makes sure your cows produce milk, and provides you with education and healthcare.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8070" y="126035"/>
            <a:ext cx="8569623" cy="4944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DNA- Match the Word to the 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494445"/>
            <a:ext cx="5700157" cy="636355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1. The branch of knowledge concerned with the production, consumption, and transfer of wealth. </a:t>
            </a:r>
          </a:p>
          <a:p>
            <a:pPr>
              <a:buNone/>
            </a:pPr>
            <a:r>
              <a:rPr lang="en-US" dirty="0" smtClean="0"/>
              <a:t>2. Author of the </a:t>
            </a:r>
            <a:r>
              <a:rPr lang="en-US" i="1" dirty="0" smtClean="0"/>
              <a:t>Communist Manifesto</a:t>
            </a:r>
            <a:r>
              <a:rPr lang="en-US" dirty="0" smtClean="0"/>
              <a:t>, a radical type of socialism.</a:t>
            </a:r>
          </a:p>
          <a:p>
            <a:pPr>
              <a:buNone/>
            </a:pPr>
            <a:r>
              <a:rPr lang="en-US" dirty="0" smtClean="0"/>
              <a:t>3. The resources—including land, labor, and capital—that are needed to produce goods and services</a:t>
            </a:r>
          </a:p>
          <a:p>
            <a:pPr>
              <a:buNone/>
            </a:pPr>
            <a:r>
              <a:rPr lang="en-US" dirty="0" smtClean="0"/>
              <a:t>4. An economic system based on private ownership and on the investment of money in business ventures in order to make a profit.</a:t>
            </a:r>
          </a:p>
          <a:p>
            <a:pPr>
              <a:buNone/>
            </a:pPr>
            <a:r>
              <a:rPr lang="en-US" dirty="0" smtClean="0"/>
              <a:t>5. An economic system in which the factors of production are owned by the public and operate for the welfare of all.</a:t>
            </a:r>
          </a:p>
          <a:p>
            <a:pPr>
              <a:buNone/>
            </a:pPr>
            <a:r>
              <a:rPr lang="en-US" dirty="0" smtClean="0"/>
              <a:t>6. An economic system in which all means of production—land, mines, factories, railroads, and businesses—are owned by the people, private property does not exist, and all goods and services are shared equally.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6223641" y="882245"/>
            <a:ext cx="2724052" cy="54873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Communism</a:t>
            </a:r>
          </a:p>
          <a:p>
            <a:r>
              <a:rPr lang="en-US" dirty="0" smtClean="0"/>
              <a:t>Socialism</a:t>
            </a:r>
          </a:p>
          <a:p>
            <a:r>
              <a:rPr lang="en-US" dirty="0" smtClean="0"/>
              <a:t>Karl Marx</a:t>
            </a:r>
          </a:p>
          <a:p>
            <a:r>
              <a:rPr lang="en-US" dirty="0" smtClean="0"/>
              <a:t>Capitalism</a:t>
            </a:r>
          </a:p>
          <a:p>
            <a:r>
              <a:rPr lang="en-US" dirty="0" smtClean="0"/>
              <a:t>Economics</a:t>
            </a:r>
          </a:p>
          <a:p>
            <a:r>
              <a:rPr lang="en-US" dirty="0" smtClean="0"/>
              <a:t>Factors of Production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Industrial Revolution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399" y="1447800"/>
            <a:ext cx="6753667" cy="457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hlinkClick r:id="rId2"/>
              </a:rPr>
              <a:t>http://www.youtube.com/watch?v=</a:t>
            </a:r>
            <a:r>
              <a:rPr lang="en-US" sz="4000" dirty="0" smtClean="0">
                <a:hlinkClick r:id="rId2"/>
              </a:rPr>
              <a:t>aTLAmEbxlKg</a:t>
            </a:r>
            <a:endParaRPr lang="en-US" sz="4000" dirty="0" smtClean="0"/>
          </a:p>
          <a:p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3124200" y="2171700"/>
            <a:ext cx="0" cy="4457700"/>
          </a:xfrm>
          <a:custGeom>
            <a:avLst/>
            <a:gdLst>
              <a:gd name="T0" fmla="*/ 0 h 8864"/>
              <a:gd name="T1" fmla="*/ 2147483647 h 8864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8864">
                <a:moveTo>
                  <a:pt x="0" y="0"/>
                </a:moveTo>
                <a:cubicBezTo>
                  <a:pt x="3333" y="3333"/>
                  <a:pt x="6667" y="5531"/>
                  <a:pt x="10000" y="8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2057400" y="551656"/>
            <a:ext cx="6592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Economic Systems</a:t>
            </a:r>
            <a:endParaRPr lang="en-US" sz="3600" dirty="0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1209675" y="2268538"/>
            <a:ext cx="19034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Questions,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Subtitles,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Headings,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Etc.</a:t>
            </a:r>
            <a:endParaRPr lang="en-US" sz="1600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3886200" y="2590800"/>
            <a:ext cx="3879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Class Notes</a:t>
            </a:r>
            <a:endParaRPr lang="en-US" sz="2400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30726" name="Line 8"/>
          <p:cNvSpPr>
            <a:spLocks noChangeShapeType="1"/>
          </p:cNvSpPr>
          <p:nvPr/>
        </p:nvSpPr>
        <p:spPr bwMode="auto">
          <a:xfrm>
            <a:off x="2057400" y="228600"/>
            <a:ext cx="0" cy="6400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584325" y="4084638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2 </a:t>
            </a:r>
            <a:r>
              <a:rPr lang="en-US" sz="160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1/2”</a:t>
            </a:r>
            <a:endParaRPr lang="en-US" sz="2400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44746" name="Line 10"/>
          <p:cNvSpPr>
            <a:spLocks noChangeShapeType="1"/>
          </p:cNvSpPr>
          <p:nvPr/>
        </p:nvSpPr>
        <p:spPr bwMode="auto">
          <a:xfrm>
            <a:off x="2209800" y="4343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4747" name="Line 11"/>
          <p:cNvSpPr>
            <a:spLocks noChangeShapeType="1"/>
          </p:cNvSpPr>
          <p:nvPr/>
        </p:nvSpPr>
        <p:spPr bwMode="auto">
          <a:xfrm flipH="1">
            <a:off x="609600" y="4343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3124200" y="4876800"/>
            <a:ext cx="58642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3 to 4 sentence </a:t>
            </a:r>
            <a:r>
              <a:rPr lang="en-US" sz="2800" u="sng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summary</a:t>
            </a:r>
            <a:r>
              <a:rPr lang="en-US" sz="280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across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the bottom of the </a:t>
            </a:r>
            <a:r>
              <a:rPr lang="en-US" sz="2800" b="1">
                <a:solidFill>
                  <a:srgbClr val="CC0000"/>
                </a:solidFill>
                <a:ea typeface="ＭＳ Ｐゴシック" pitchFamily="1" charset="-128"/>
                <a:cs typeface="ＭＳ Ｐゴシック" pitchFamily="1" charset="-128"/>
              </a:rPr>
              <a:t>last page</a:t>
            </a:r>
            <a:r>
              <a:rPr lang="en-US" sz="280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of the day’s notes</a:t>
            </a:r>
            <a:endParaRPr lang="en-US" sz="4000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3124200" y="48768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3088" y="1600200"/>
            <a:ext cx="5537200" cy="990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13088" y="1600200"/>
            <a:ext cx="553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Essential Question: What</a:t>
            </a:r>
            <a:r>
              <a:rPr lang="en-US" dirty="0" smtClean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 were the economic systems that developed during the Industrial Revolution?</a:t>
            </a:r>
            <a:endParaRPr lang="en-US" dirty="0">
              <a:solidFill>
                <a:srgbClr val="FF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animBg="1"/>
      <p:bldP spid="244740" grpId="0"/>
      <p:bldP spid="244741" grpId="0"/>
      <p:bldP spid="244742" grpId="0"/>
      <p:bldP spid="244745" grpId="0"/>
      <p:bldP spid="244746" grpId="0" animBg="1"/>
      <p:bldP spid="244747" grpId="0" animBg="1"/>
      <p:bldP spid="244748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What is Economics?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838200"/>
            <a:ext cx="91440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The science of how people seek to satisfy their needs and wants by making choices based on scarce resources</a:t>
            </a:r>
          </a:p>
          <a:p>
            <a:pPr eaLnBrk="1" hangingPunct="1">
              <a:buFontTx/>
              <a:buNone/>
            </a:pPr>
            <a:r>
              <a:rPr lang="en-US" dirty="0"/>
              <a:t>Essentially, how people interact and trade with one another</a:t>
            </a:r>
          </a:p>
        </p:txBody>
      </p:sp>
      <p:pic>
        <p:nvPicPr>
          <p:cNvPr id="11268" name="Picture 5" descr="http://artfiles.art.com/images/-/Money-Print-C1005508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001985"/>
            <a:ext cx="3590925" cy="285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http://www.africanculturalcenter.org/images/4_5slave_trade%20cop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0925" y="3257550"/>
            <a:ext cx="55530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Capitalism vs. </a:t>
            </a:r>
            <a:r>
              <a:rPr lang="en-US" dirty="0" smtClean="0"/>
              <a:t>Socialism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the Crash Course guy </a:t>
            </a:r>
            <a:r>
              <a:rPr lang="en-US" dirty="0" smtClean="0"/>
              <a:t>about economic systems.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B3u4EFTwprM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658607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2773363" y="228600"/>
            <a:ext cx="106362" cy="6400800"/>
          </a:xfrm>
          <a:custGeom>
            <a:avLst/>
            <a:gdLst>
              <a:gd name="T0" fmla="*/ 0 w 106680"/>
              <a:gd name="T1" fmla="*/ 0 h 8864"/>
              <a:gd name="T2" fmla="*/ 0 w 106680"/>
              <a:gd name="T3" fmla="*/ 2147483647 h 88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6680" h="8864">
                <a:moveTo>
                  <a:pt x="0" y="0"/>
                </a:moveTo>
                <a:cubicBezTo>
                  <a:pt x="3333" y="3333"/>
                  <a:pt x="6667" y="5531"/>
                  <a:pt x="10000" y="88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2773363" y="253598"/>
            <a:ext cx="6019800" cy="491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3714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Calibri" pitchFamily="1" charset="0"/>
              </a:rPr>
              <a:t>The Industrial Revolution </a:t>
            </a:r>
            <a:r>
              <a:rPr lang="en-US" sz="2700" dirty="0" smtClean="0">
                <a:solidFill>
                  <a:srgbClr val="000000"/>
                </a:solidFill>
                <a:latin typeface="Calibri" pitchFamily="1" charset="0"/>
              </a:rPr>
              <a:t>opened a wide gap between the rich and the poor</a:t>
            </a:r>
          </a:p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Calibri" pitchFamily="1" charset="0"/>
              </a:rPr>
              <a:t>Business leaders believed that governments should stay out of business and economic affairs</a:t>
            </a:r>
          </a:p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Calibri" pitchFamily="1" charset="0"/>
              </a:rPr>
              <a:t>Reformers felt that governments needed to play an active role to improve conditions for the poor</a:t>
            </a:r>
          </a:p>
          <a:p>
            <a:pPr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Calibri" pitchFamily="1" charset="0"/>
              </a:rPr>
              <a:t>Workers demanded more rights and protections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493838"/>
            <a:ext cx="18589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ＭＳ Ｐゴシック" pitchFamily="1" charset="-128"/>
              </a:rPr>
              <a:t>The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ea typeface="ＭＳ Ｐゴシック" pitchFamily="1" charset="-128"/>
              </a:rPr>
              <a:t> Need for Reform</a:t>
            </a:r>
            <a:endParaRPr lang="en-US" sz="2800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842540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animBg="1"/>
      <p:bldP spid="2447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99222" cy="3383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3555"/>
            <a:ext cx="3399222" cy="3474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222" y="0"/>
            <a:ext cx="5767135" cy="397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222" y="3975099"/>
            <a:ext cx="5744778" cy="2882901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701</Words>
  <Application>Microsoft Macintosh PowerPoint</Application>
  <PresentationFormat>On-screen Show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Notebook</vt:lpstr>
      <vt:lpstr>Equity</vt:lpstr>
      <vt:lpstr>1_Equity</vt:lpstr>
      <vt:lpstr>1_Notebook</vt:lpstr>
      <vt:lpstr>Reforming the Industrial World</vt:lpstr>
      <vt:lpstr>Agenda</vt:lpstr>
      <vt:lpstr>DNA- Match the Word to the Definition</vt:lpstr>
      <vt:lpstr>The Industrial Revolution So Far</vt:lpstr>
      <vt:lpstr>Slide 5</vt:lpstr>
      <vt:lpstr>What is Economics?</vt:lpstr>
      <vt:lpstr>Capitalism vs. Socialism</vt:lpstr>
      <vt:lpstr>Slide 8</vt:lpstr>
      <vt:lpstr>Slide 9</vt:lpstr>
      <vt:lpstr>Slide 10</vt:lpstr>
      <vt:lpstr>Slide 11</vt:lpstr>
      <vt:lpstr>Slide 12</vt:lpstr>
      <vt:lpstr>Non History Break</vt:lpstr>
      <vt:lpstr>Slide 14</vt:lpstr>
      <vt:lpstr>Slide 15</vt:lpstr>
      <vt:lpstr>Slide 16</vt:lpstr>
      <vt:lpstr>Slide 17</vt:lpstr>
      <vt:lpstr>Summary</vt:lpstr>
      <vt:lpstr>     Drawing Economic Systems</vt:lpstr>
      <vt:lpstr>Capitalism</vt:lpstr>
      <vt:lpstr>Socialism</vt:lpstr>
      <vt:lpstr>Communism</vt:lpstr>
      <vt:lpstr>Utopianism</vt:lpstr>
      <vt:lpstr>Laissez-Faire </vt:lpstr>
      <vt:lpstr>Social Democracy</vt:lpstr>
    </vt:vector>
  </TitlesOfParts>
  <Company>Summit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Economic Systems</dc:title>
  <dc:creator>Reid  Luszeck</dc:creator>
  <cp:lastModifiedBy>Reid  Luszeck</cp:lastModifiedBy>
  <cp:revision>10</cp:revision>
  <dcterms:created xsi:type="dcterms:W3CDTF">2013-10-13T22:32:23Z</dcterms:created>
  <dcterms:modified xsi:type="dcterms:W3CDTF">2013-10-13T23:57:55Z</dcterms:modified>
</cp:coreProperties>
</file>