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ED458D-6AFE-44A6-87AC-3F6C34866C2F}"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217311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D458D-6AFE-44A6-87AC-3F6C34866C2F}"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189650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D458D-6AFE-44A6-87AC-3F6C34866C2F}"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154930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D458D-6AFE-44A6-87AC-3F6C34866C2F}"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348621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ED458D-6AFE-44A6-87AC-3F6C34866C2F}"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1210445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ED458D-6AFE-44A6-87AC-3F6C34866C2F}"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28476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ED458D-6AFE-44A6-87AC-3F6C34866C2F}" type="datetimeFigureOut">
              <a:rPr lang="en-US" smtClean="0"/>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427940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ED458D-6AFE-44A6-87AC-3F6C34866C2F}"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183682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D458D-6AFE-44A6-87AC-3F6C34866C2F}" type="datetimeFigureOut">
              <a:rPr lang="en-US" smtClean="0"/>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90245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D458D-6AFE-44A6-87AC-3F6C34866C2F}"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231402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D458D-6AFE-44A6-87AC-3F6C34866C2F}"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7D812-9DC1-4314-BA80-24C3DB50197F}" type="slidenum">
              <a:rPr lang="en-US" smtClean="0"/>
              <a:t>‹#›</a:t>
            </a:fld>
            <a:endParaRPr lang="en-US"/>
          </a:p>
        </p:txBody>
      </p:sp>
    </p:spTree>
    <p:extLst>
      <p:ext uri="{BB962C8B-B14F-4D97-AF65-F5344CB8AC3E}">
        <p14:creationId xmlns:p14="http://schemas.microsoft.com/office/powerpoint/2010/main" val="46234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D458D-6AFE-44A6-87AC-3F6C34866C2F}" type="datetimeFigureOut">
              <a:rPr lang="en-US" smtClean="0"/>
              <a:t>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7D812-9DC1-4314-BA80-24C3DB50197F}" type="slidenum">
              <a:rPr lang="en-US" smtClean="0"/>
              <a:t>‹#›</a:t>
            </a:fld>
            <a:endParaRPr lang="en-US"/>
          </a:p>
        </p:txBody>
      </p:sp>
    </p:spTree>
    <p:extLst>
      <p:ext uri="{BB962C8B-B14F-4D97-AF65-F5344CB8AC3E}">
        <p14:creationId xmlns:p14="http://schemas.microsoft.com/office/powerpoint/2010/main" val="2688821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flashcardmachine.com/2408993/q96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War II Vocabulary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2350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Atlantic Charter</a:t>
            </a:r>
            <a:endParaRPr lang="en-US" dirty="0"/>
          </a:p>
        </p:txBody>
      </p:sp>
      <p:sp>
        <p:nvSpPr>
          <p:cNvPr id="3" name="Content Placeholder 2"/>
          <p:cNvSpPr>
            <a:spLocks noGrp="1"/>
          </p:cNvSpPr>
          <p:nvPr>
            <p:ph idx="1"/>
          </p:nvPr>
        </p:nvSpPr>
        <p:spPr/>
        <p:txBody>
          <a:bodyPr/>
          <a:lstStyle/>
          <a:p>
            <a:r>
              <a:rPr lang="en-US" dirty="0" smtClean="0"/>
              <a:t>A declaration of principles issued in August 1941 by British prime minister Winston Churchill and U.S. president Franklin Roosevelt, on which the Allied peace plan at the end of World War II was based.</a:t>
            </a:r>
            <a:endParaRPr lang="en-US" dirty="0"/>
          </a:p>
        </p:txBody>
      </p:sp>
    </p:spTree>
    <p:extLst>
      <p:ext uri="{BB962C8B-B14F-4D97-AF65-F5344CB8AC3E}">
        <p14:creationId xmlns:p14="http://schemas.microsoft.com/office/powerpoint/2010/main" val="269114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of Midway</a:t>
            </a:r>
            <a:endParaRPr lang="en-US" dirty="0"/>
          </a:p>
        </p:txBody>
      </p:sp>
      <p:sp>
        <p:nvSpPr>
          <p:cNvPr id="3" name="Content Placeholder 2"/>
          <p:cNvSpPr>
            <a:spLocks noGrp="1"/>
          </p:cNvSpPr>
          <p:nvPr>
            <p:ph idx="1"/>
          </p:nvPr>
        </p:nvSpPr>
        <p:spPr/>
        <p:txBody>
          <a:bodyPr/>
          <a:lstStyle/>
          <a:p>
            <a:r>
              <a:rPr lang="en-US" dirty="0" smtClean="0"/>
              <a:t>Sea and air battle of World War II, in which American forces defeated Japanese forces in the central Pacific</a:t>
            </a:r>
            <a:endParaRPr lang="en-US" dirty="0"/>
          </a:p>
        </p:txBody>
      </p:sp>
    </p:spTree>
    <p:extLst>
      <p:ext uri="{BB962C8B-B14F-4D97-AF65-F5344CB8AC3E}">
        <p14:creationId xmlns:p14="http://schemas.microsoft.com/office/powerpoint/2010/main" val="213393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of Stalingrad</a:t>
            </a:r>
            <a:endParaRPr lang="en-US" dirty="0"/>
          </a:p>
        </p:txBody>
      </p:sp>
      <p:sp>
        <p:nvSpPr>
          <p:cNvPr id="3" name="Content Placeholder 2"/>
          <p:cNvSpPr>
            <a:spLocks noGrp="1"/>
          </p:cNvSpPr>
          <p:nvPr>
            <p:ph idx="1"/>
          </p:nvPr>
        </p:nvSpPr>
        <p:spPr/>
        <p:txBody>
          <a:bodyPr/>
          <a:lstStyle/>
          <a:p>
            <a:r>
              <a:rPr lang="en-US" dirty="0" smtClean="0"/>
              <a:t>1942-1943 battle of World War II, in which German forces were defeated in their attempt to capture the city of Stalingrad in the Soviet Union</a:t>
            </a:r>
            <a:endParaRPr lang="en-US" dirty="0"/>
          </a:p>
        </p:txBody>
      </p:sp>
    </p:spTree>
    <p:extLst>
      <p:ext uri="{BB962C8B-B14F-4D97-AF65-F5344CB8AC3E}">
        <p14:creationId xmlns:p14="http://schemas.microsoft.com/office/powerpoint/2010/main" val="731900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of the Bulge</a:t>
            </a:r>
            <a:endParaRPr lang="en-US" dirty="0"/>
          </a:p>
        </p:txBody>
      </p:sp>
      <p:sp>
        <p:nvSpPr>
          <p:cNvPr id="3" name="Content Placeholder 2"/>
          <p:cNvSpPr>
            <a:spLocks noGrp="1"/>
          </p:cNvSpPr>
          <p:nvPr>
            <p:ph idx="1"/>
          </p:nvPr>
        </p:nvSpPr>
        <p:spPr/>
        <p:txBody>
          <a:bodyPr/>
          <a:lstStyle/>
          <a:p>
            <a:r>
              <a:rPr lang="en-US" dirty="0" smtClean="0"/>
              <a:t>A 1944-1945 battle in which Allied forces turned back the last major German offensive of World War II</a:t>
            </a:r>
            <a:endParaRPr lang="en-US" dirty="0"/>
          </a:p>
        </p:txBody>
      </p:sp>
    </p:spTree>
    <p:extLst>
      <p:ext uri="{BB962C8B-B14F-4D97-AF65-F5344CB8AC3E}">
        <p14:creationId xmlns:p14="http://schemas.microsoft.com/office/powerpoint/2010/main" val="1371404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of Britain</a:t>
            </a:r>
            <a:endParaRPr lang="en-US" dirty="0"/>
          </a:p>
        </p:txBody>
      </p:sp>
      <p:sp>
        <p:nvSpPr>
          <p:cNvPr id="3" name="Content Placeholder 2"/>
          <p:cNvSpPr>
            <a:spLocks noGrp="1"/>
          </p:cNvSpPr>
          <p:nvPr>
            <p:ph idx="1"/>
          </p:nvPr>
        </p:nvSpPr>
        <p:spPr/>
        <p:txBody>
          <a:bodyPr/>
          <a:lstStyle/>
          <a:p>
            <a:r>
              <a:rPr lang="en-US" dirty="0" smtClean="0"/>
              <a:t>A series of battles between German and British air forces, fought over Britain in 1940-1941</a:t>
            </a:r>
            <a:endParaRPr lang="en-US" dirty="0"/>
          </a:p>
        </p:txBody>
      </p:sp>
    </p:spTree>
    <p:extLst>
      <p:ext uri="{BB962C8B-B14F-4D97-AF65-F5344CB8AC3E}">
        <p14:creationId xmlns:p14="http://schemas.microsoft.com/office/powerpoint/2010/main" val="201100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D-Day</a:t>
            </a:r>
            <a:endParaRPr lang="en-US" dirty="0"/>
          </a:p>
        </p:txBody>
      </p:sp>
      <p:sp>
        <p:nvSpPr>
          <p:cNvPr id="3" name="Content Placeholder 2"/>
          <p:cNvSpPr>
            <a:spLocks noGrp="1"/>
          </p:cNvSpPr>
          <p:nvPr>
            <p:ph idx="1"/>
          </p:nvPr>
        </p:nvSpPr>
        <p:spPr/>
        <p:txBody>
          <a:bodyPr/>
          <a:lstStyle/>
          <a:p>
            <a:r>
              <a:rPr lang="en-US" dirty="0" smtClean="0"/>
              <a:t>June 6, 1944—the day on which the Allies began their invasion of the European mainland during World War II</a:t>
            </a:r>
            <a:endParaRPr lang="en-US" dirty="0"/>
          </a:p>
        </p:txBody>
      </p:sp>
    </p:spTree>
    <p:extLst>
      <p:ext uri="{BB962C8B-B14F-4D97-AF65-F5344CB8AC3E}">
        <p14:creationId xmlns:p14="http://schemas.microsoft.com/office/powerpoint/2010/main" val="970911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Kamikaze</a:t>
            </a:r>
            <a:endParaRPr lang="en-US" dirty="0"/>
          </a:p>
        </p:txBody>
      </p:sp>
      <p:sp>
        <p:nvSpPr>
          <p:cNvPr id="3" name="Content Placeholder 2"/>
          <p:cNvSpPr>
            <a:spLocks noGrp="1"/>
          </p:cNvSpPr>
          <p:nvPr>
            <p:ph idx="1"/>
          </p:nvPr>
        </p:nvSpPr>
        <p:spPr/>
        <p:txBody>
          <a:bodyPr/>
          <a:lstStyle/>
          <a:p>
            <a:r>
              <a:rPr lang="en-US" dirty="0" smtClean="0"/>
              <a:t>During World War II, Japanese suicide pilots trained to sink Allied ships by crashing bomb-filled planes in them.</a:t>
            </a:r>
            <a:endParaRPr lang="en-US" dirty="0"/>
          </a:p>
        </p:txBody>
      </p:sp>
    </p:spTree>
    <p:extLst>
      <p:ext uri="{BB962C8B-B14F-4D97-AF65-F5344CB8AC3E}">
        <p14:creationId xmlns:p14="http://schemas.microsoft.com/office/powerpoint/2010/main" val="3756407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Allies</a:t>
            </a:r>
            <a:endParaRPr lang="en-US" dirty="0"/>
          </a:p>
        </p:txBody>
      </p:sp>
      <p:sp>
        <p:nvSpPr>
          <p:cNvPr id="6" name="Content Placeholder 5"/>
          <p:cNvSpPr>
            <a:spLocks noGrp="1"/>
          </p:cNvSpPr>
          <p:nvPr>
            <p:ph idx="1"/>
          </p:nvPr>
        </p:nvSpPr>
        <p:spPr/>
        <p:txBody>
          <a:bodyPr/>
          <a:lstStyle/>
          <a:p>
            <a:r>
              <a:rPr lang="en-US" dirty="0" smtClean="0"/>
              <a:t>The group of nations—including Great Britain, the Soviet Union, and the United States—that opposed the Axis Powers in World War II.</a:t>
            </a:r>
            <a:endParaRPr lang="en-US" b="1" dirty="0" smtClean="0"/>
          </a:p>
          <a:p>
            <a:endParaRPr lang="en-US" dirty="0"/>
          </a:p>
        </p:txBody>
      </p:sp>
    </p:spTree>
    <p:extLst>
      <p:ext uri="{BB962C8B-B14F-4D97-AF65-F5344CB8AC3E}">
        <p14:creationId xmlns:p14="http://schemas.microsoft.com/office/powerpoint/2010/main" val="3931431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Emperor Hirohito</a:t>
            </a:r>
            <a:endParaRPr lang="en-US" dirty="0"/>
          </a:p>
        </p:txBody>
      </p:sp>
      <p:sp>
        <p:nvSpPr>
          <p:cNvPr id="3" name="Content Placeholder 2"/>
          <p:cNvSpPr>
            <a:spLocks noGrp="1"/>
          </p:cNvSpPr>
          <p:nvPr>
            <p:ph idx="1"/>
          </p:nvPr>
        </p:nvSpPr>
        <p:spPr/>
        <p:txBody>
          <a:bodyPr/>
          <a:lstStyle/>
          <a:p>
            <a:r>
              <a:rPr lang="en-US" dirty="0" smtClean="0"/>
              <a:t>Figure head of Japan during World War II</a:t>
            </a:r>
          </a:p>
          <a:p>
            <a:endParaRPr lang="en-US" dirty="0"/>
          </a:p>
        </p:txBody>
      </p:sp>
    </p:spTree>
    <p:extLst>
      <p:ext uri="{BB962C8B-B14F-4D97-AF65-F5344CB8AC3E}">
        <p14:creationId xmlns:p14="http://schemas.microsoft.com/office/powerpoint/2010/main" val="94973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Winston Churchill</a:t>
            </a:r>
            <a:endParaRPr lang="en-US" dirty="0"/>
          </a:p>
        </p:txBody>
      </p:sp>
      <p:sp>
        <p:nvSpPr>
          <p:cNvPr id="3" name="Content Placeholder 2"/>
          <p:cNvSpPr>
            <a:spLocks noGrp="1"/>
          </p:cNvSpPr>
          <p:nvPr>
            <p:ph idx="1"/>
          </p:nvPr>
        </p:nvSpPr>
        <p:spPr/>
        <p:txBody>
          <a:bodyPr/>
          <a:lstStyle/>
          <a:p>
            <a:r>
              <a:rPr lang="en-US" dirty="0" smtClean="0"/>
              <a:t>British Prime Minister during World War II</a:t>
            </a:r>
          </a:p>
          <a:p>
            <a:endParaRPr lang="en-US" dirty="0"/>
          </a:p>
        </p:txBody>
      </p:sp>
    </p:spTree>
    <p:extLst>
      <p:ext uri="{BB962C8B-B14F-4D97-AF65-F5344CB8AC3E}">
        <p14:creationId xmlns:p14="http://schemas.microsoft.com/office/powerpoint/2010/main" val="17212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63562"/>
          </a:xfrm>
        </p:spPr>
        <p:txBody>
          <a:bodyPr>
            <a:normAutofit fontScale="90000"/>
          </a:bodyPr>
          <a:lstStyle/>
          <a:p>
            <a:r>
              <a:rPr lang="en-US" dirty="0" smtClean="0"/>
              <a:t>Vocabulary Breakdown</a:t>
            </a:r>
            <a:endParaRPr lang="en-US" dirty="0"/>
          </a:p>
        </p:txBody>
      </p:sp>
      <p:sp>
        <p:nvSpPr>
          <p:cNvPr id="5" name="Content Placeholder 4"/>
          <p:cNvSpPr>
            <a:spLocks noGrp="1"/>
          </p:cNvSpPr>
          <p:nvPr>
            <p:ph sz="half" idx="1"/>
          </p:nvPr>
        </p:nvSpPr>
        <p:spPr>
          <a:xfrm>
            <a:off x="10886" y="685800"/>
            <a:ext cx="4256314" cy="6172200"/>
          </a:xfrm>
          <a:ln>
            <a:solidFill>
              <a:schemeClr val="tx1"/>
            </a:solidFill>
          </a:ln>
        </p:spPr>
        <p:txBody>
          <a:bodyPr>
            <a:normAutofit fontScale="70000" lnSpcReduction="20000"/>
          </a:bodyPr>
          <a:lstStyle/>
          <a:p>
            <a:pPr marL="0" indent="0">
              <a:buNone/>
            </a:pPr>
            <a:r>
              <a:rPr lang="en-US" dirty="0" smtClean="0"/>
              <a:t>In the glossary:</a:t>
            </a:r>
          </a:p>
          <a:p>
            <a:pPr marL="0" indent="0">
              <a:buNone/>
            </a:pPr>
            <a:r>
              <a:rPr lang="en-US" dirty="0" smtClean="0"/>
              <a:t>Appeasement</a:t>
            </a:r>
          </a:p>
          <a:p>
            <a:pPr marL="0" indent="0">
              <a:buNone/>
            </a:pPr>
            <a:r>
              <a:rPr lang="en-US" dirty="0" smtClean="0"/>
              <a:t>Axis Powers</a:t>
            </a:r>
          </a:p>
          <a:p>
            <a:pPr marL="0" indent="0">
              <a:buNone/>
            </a:pPr>
            <a:r>
              <a:rPr lang="en-US" dirty="0" smtClean="0"/>
              <a:t>Isolationism</a:t>
            </a:r>
          </a:p>
          <a:p>
            <a:pPr marL="0" indent="0">
              <a:buNone/>
            </a:pPr>
            <a:r>
              <a:rPr lang="en-US" dirty="0" smtClean="0"/>
              <a:t>Third Reich</a:t>
            </a:r>
          </a:p>
          <a:p>
            <a:pPr marL="0" indent="0">
              <a:buNone/>
            </a:pPr>
            <a:r>
              <a:rPr lang="en-US" dirty="0" smtClean="0"/>
              <a:t>Munich Conference</a:t>
            </a:r>
          </a:p>
          <a:p>
            <a:pPr marL="0" indent="0">
              <a:buNone/>
            </a:pPr>
            <a:r>
              <a:rPr lang="en-US" dirty="0" smtClean="0"/>
              <a:t>Nonaggression Pact</a:t>
            </a:r>
          </a:p>
          <a:p>
            <a:pPr marL="0" indent="0">
              <a:buNone/>
            </a:pPr>
            <a:r>
              <a:rPr lang="en-US" dirty="0" smtClean="0"/>
              <a:t>Blitzkrieg</a:t>
            </a:r>
          </a:p>
          <a:p>
            <a:pPr marL="0" indent="0">
              <a:buNone/>
            </a:pPr>
            <a:r>
              <a:rPr lang="en-US" dirty="0" smtClean="0"/>
              <a:t>Atlantic Charter</a:t>
            </a:r>
          </a:p>
          <a:p>
            <a:pPr marL="0" indent="0">
              <a:buNone/>
            </a:pPr>
            <a:r>
              <a:rPr lang="en-US" dirty="0" smtClean="0"/>
              <a:t>Battle of Midway</a:t>
            </a:r>
          </a:p>
          <a:p>
            <a:pPr marL="0" indent="0">
              <a:buNone/>
            </a:pPr>
            <a:r>
              <a:rPr lang="en-US" dirty="0" smtClean="0"/>
              <a:t>Battle of Stalingrad</a:t>
            </a:r>
          </a:p>
          <a:p>
            <a:pPr marL="0" indent="0">
              <a:buNone/>
            </a:pPr>
            <a:r>
              <a:rPr lang="en-US" dirty="0" smtClean="0"/>
              <a:t>Battle of the Bulge</a:t>
            </a:r>
          </a:p>
          <a:p>
            <a:pPr marL="0" indent="0">
              <a:buNone/>
            </a:pPr>
            <a:r>
              <a:rPr lang="en-US" dirty="0" smtClean="0"/>
              <a:t>Battle of Britain</a:t>
            </a:r>
          </a:p>
          <a:p>
            <a:pPr marL="0" indent="0">
              <a:buNone/>
            </a:pPr>
            <a:r>
              <a:rPr lang="en-US" dirty="0" smtClean="0"/>
              <a:t>D-Day</a:t>
            </a:r>
          </a:p>
          <a:p>
            <a:pPr marL="0" indent="0">
              <a:buNone/>
            </a:pPr>
            <a:r>
              <a:rPr lang="en-US" dirty="0" smtClean="0"/>
              <a:t>Kamikaze</a:t>
            </a:r>
            <a:endParaRPr lang="en-US" dirty="0"/>
          </a:p>
        </p:txBody>
      </p:sp>
      <p:sp>
        <p:nvSpPr>
          <p:cNvPr id="6" name="Content Placeholder 5"/>
          <p:cNvSpPr>
            <a:spLocks noGrp="1"/>
          </p:cNvSpPr>
          <p:nvPr>
            <p:ph sz="half" idx="2"/>
          </p:nvPr>
        </p:nvSpPr>
        <p:spPr>
          <a:xfrm>
            <a:off x="4343400" y="685800"/>
            <a:ext cx="4800600" cy="6629400"/>
          </a:xfrm>
          <a:ln>
            <a:solidFill>
              <a:schemeClr val="tx1"/>
            </a:solidFill>
          </a:ln>
        </p:spPr>
        <p:txBody>
          <a:bodyPr>
            <a:normAutofit fontScale="70000" lnSpcReduction="20000"/>
          </a:bodyPr>
          <a:lstStyle/>
          <a:p>
            <a:pPr marL="0" indent="0">
              <a:buNone/>
            </a:pPr>
            <a:r>
              <a:rPr lang="en-US" b="1" dirty="0" smtClean="0"/>
              <a:t>Allies-</a:t>
            </a:r>
            <a:r>
              <a:rPr lang="en-US" dirty="0" smtClean="0"/>
              <a:t> The group of nations—including Great Britain, the Soviet Union, and the United States—that opposed the Axis Powers in World War II.</a:t>
            </a:r>
            <a:endParaRPr lang="en-US" b="1" dirty="0" smtClean="0"/>
          </a:p>
          <a:p>
            <a:pPr marL="0" indent="0">
              <a:buNone/>
            </a:pPr>
            <a:r>
              <a:rPr lang="en-US" b="1" dirty="0" smtClean="0"/>
              <a:t>Emperor Hirohito</a:t>
            </a:r>
            <a:r>
              <a:rPr lang="en-US" dirty="0" smtClean="0"/>
              <a:t>- Figure head of Japan during World War II</a:t>
            </a:r>
          </a:p>
          <a:p>
            <a:pPr marL="0" indent="0">
              <a:buNone/>
            </a:pPr>
            <a:r>
              <a:rPr lang="en-US" b="1" dirty="0" smtClean="0"/>
              <a:t>Winston Churchill-</a:t>
            </a:r>
            <a:r>
              <a:rPr lang="en-US" dirty="0" smtClean="0"/>
              <a:t> British Prime Minister during World War II</a:t>
            </a:r>
          </a:p>
          <a:p>
            <a:pPr marL="0" indent="0">
              <a:buNone/>
            </a:pPr>
            <a:r>
              <a:rPr lang="en-US" b="1" dirty="0" smtClean="0"/>
              <a:t>Luftwaffe-</a:t>
            </a:r>
            <a:r>
              <a:rPr lang="en-US" dirty="0" smtClean="0"/>
              <a:t> German Air Force</a:t>
            </a:r>
          </a:p>
          <a:p>
            <a:pPr marL="0" indent="0">
              <a:buNone/>
            </a:pPr>
            <a:r>
              <a:rPr lang="en-US" b="1" dirty="0" smtClean="0"/>
              <a:t>Lend-Lease Act-</a:t>
            </a:r>
            <a:r>
              <a:rPr lang="en-US" dirty="0" smtClean="0"/>
              <a:t> The President of the United States could lend or lease arms and other supplies to any country vital to the United States.</a:t>
            </a:r>
          </a:p>
          <a:p>
            <a:pPr marL="0" indent="0">
              <a:buNone/>
            </a:pPr>
            <a:r>
              <a:rPr lang="en-US" b="1" dirty="0" smtClean="0"/>
              <a:t>Pearl Harbor-</a:t>
            </a:r>
            <a:r>
              <a:rPr lang="en-US" dirty="0" smtClean="0"/>
              <a:t>Surprise attack on December 7, 1941 by Japan on the American Naval Base.</a:t>
            </a:r>
          </a:p>
          <a:p>
            <a:pPr marL="0" indent="0">
              <a:buNone/>
            </a:pPr>
            <a:r>
              <a:rPr lang="en-US" b="1" dirty="0" smtClean="0"/>
              <a:t>Douglas McArthur-</a:t>
            </a:r>
            <a:r>
              <a:rPr lang="en-US" dirty="0" smtClean="0"/>
              <a:t> The Commander of the Allied Forces in the Pacific</a:t>
            </a:r>
          </a:p>
          <a:p>
            <a:pPr marL="0" indent="0">
              <a:buNone/>
            </a:pPr>
            <a:r>
              <a:rPr lang="en-US" b="1" dirty="0" smtClean="0"/>
              <a:t>“Island-Hop”-</a:t>
            </a:r>
            <a:r>
              <a:rPr lang="en-US" dirty="0" smtClean="0"/>
              <a:t> Allied military strategy in the Pacific of fighting one island to another</a:t>
            </a:r>
          </a:p>
          <a:p>
            <a:pPr marL="0" indent="0">
              <a:buNone/>
            </a:pPr>
            <a:r>
              <a:rPr lang="en-US" b="1" dirty="0" smtClean="0"/>
              <a:t>Dwight D. Eisenhower-</a:t>
            </a:r>
            <a:r>
              <a:rPr lang="en-US" dirty="0" smtClean="0"/>
              <a:t> American President during World War II</a:t>
            </a:r>
            <a:endParaRPr lang="en-US" b="1" dirty="0"/>
          </a:p>
        </p:txBody>
      </p:sp>
    </p:spTree>
    <p:extLst>
      <p:ext uri="{BB962C8B-B14F-4D97-AF65-F5344CB8AC3E}">
        <p14:creationId xmlns:p14="http://schemas.microsoft.com/office/powerpoint/2010/main" val="426119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Luftwaffe</a:t>
            </a:r>
            <a:endParaRPr lang="en-US" dirty="0"/>
          </a:p>
        </p:txBody>
      </p:sp>
      <p:sp>
        <p:nvSpPr>
          <p:cNvPr id="3" name="Content Placeholder 2"/>
          <p:cNvSpPr>
            <a:spLocks noGrp="1"/>
          </p:cNvSpPr>
          <p:nvPr>
            <p:ph idx="1"/>
          </p:nvPr>
        </p:nvSpPr>
        <p:spPr/>
        <p:txBody>
          <a:bodyPr/>
          <a:lstStyle/>
          <a:p>
            <a:r>
              <a:rPr lang="en-US" dirty="0" smtClean="0"/>
              <a:t>German Air Force</a:t>
            </a:r>
          </a:p>
          <a:p>
            <a:endParaRPr lang="en-US" dirty="0"/>
          </a:p>
        </p:txBody>
      </p:sp>
    </p:spTree>
    <p:extLst>
      <p:ext uri="{BB962C8B-B14F-4D97-AF65-F5344CB8AC3E}">
        <p14:creationId xmlns:p14="http://schemas.microsoft.com/office/powerpoint/2010/main" val="605652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Lend-Lease Act</a:t>
            </a:r>
            <a:endParaRPr lang="en-US" dirty="0"/>
          </a:p>
        </p:txBody>
      </p:sp>
      <p:sp>
        <p:nvSpPr>
          <p:cNvPr id="3" name="Content Placeholder 2"/>
          <p:cNvSpPr>
            <a:spLocks noGrp="1"/>
          </p:cNvSpPr>
          <p:nvPr>
            <p:ph idx="1"/>
          </p:nvPr>
        </p:nvSpPr>
        <p:spPr/>
        <p:txBody>
          <a:bodyPr/>
          <a:lstStyle/>
          <a:p>
            <a:r>
              <a:rPr lang="en-US" dirty="0" smtClean="0"/>
              <a:t>The President of the United States could lend or lease arms and other supplies to any country vital to the United States.</a:t>
            </a:r>
          </a:p>
          <a:p>
            <a:endParaRPr lang="en-US" dirty="0"/>
          </a:p>
        </p:txBody>
      </p:sp>
    </p:spTree>
    <p:extLst>
      <p:ext uri="{BB962C8B-B14F-4D97-AF65-F5344CB8AC3E}">
        <p14:creationId xmlns:p14="http://schemas.microsoft.com/office/powerpoint/2010/main" val="914036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Pearl Harbor</a:t>
            </a:r>
            <a:endParaRPr lang="en-US" dirty="0"/>
          </a:p>
        </p:txBody>
      </p:sp>
      <p:sp>
        <p:nvSpPr>
          <p:cNvPr id="3" name="Content Placeholder 2"/>
          <p:cNvSpPr>
            <a:spLocks noGrp="1"/>
          </p:cNvSpPr>
          <p:nvPr>
            <p:ph idx="1"/>
          </p:nvPr>
        </p:nvSpPr>
        <p:spPr/>
        <p:txBody>
          <a:bodyPr/>
          <a:lstStyle/>
          <a:p>
            <a:r>
              <a:rPr lang="en-US" dirty="0" smtClean="0"/>
              <a:t>Surprise attack on December 7, 1941 by Japan on the American Naval Base.</a:t>
            </a:r>
          </a:p>
          <a:p>
            <a:endParaRPr lang="en-US" dirty="0"/>
          </a:p>
        </p:txBody>
      </p:sp>
    </p:spTree>
    <p:extLst>
      <p:ext uri="{BB962C8B-B14F-4D97-AF65-F5344CB8AC3E}">
        <p14:creationId xmlns:p14="http://schemas.microsoft.com/office/powerpoint/2010/main" val="1153234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Douglas McArthur</a:t>
            </a:r>
            <a:endParaRPr lang="en-US" dirty="0"/>
          </a:p>
        </p:txBody>
      </p:sp>
      <p:sp>
        <p:nvSpPr>
          <p:cNvPr id="3" name="Content Placeholder 2"/>
          <p:cNvSpPr>
            <a:spLocks noGrp="1"/>
          </p:cNvSpPr>
          <p:nvPr>
            <p:ph idx="1"/>
          </p:nvPr>
        </p:nvSpPr>
        <p:spPr/>
        <p:txBody>
          <a:bodyPr/>
          <a:lstStyle/>
          <a:p>
            <a:r>
              <a:rPr lang="en-US" dirty="0" smtClean="0"/>
              <a:t>The Commander of the Allied Forces in the Pacific</a:t>
            </a:r>
          </a:p>
          <a:p>
            <a:endParaRPr lang="en-US" dirty="0"/>
          </a:p>
        </p:txBody>
      </p:sp>
    </p:spTree>
    <p:extLst>
      <p:ext uri="{BB962C8B-B14F-4D97-AF65-F5344CB8AC3E}">
        <p14:creationId xmlns:p14="http://schemas.microsoft.com/office/powerpoint/2010/main" val="3554346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“Island-Hop”</a:t>
            </a:r>
            <a:endParaRPr lang="en-US" dirty="0"/>
          </a:p>
        </p:txBody>
      </p:sp>
      <p:sp>
        <p:nvSpPr>
          <p:cNvPr id="3" name="Content Placeholder 2"/>
          <p:cNvSpPr>
            <a:spLocks noGrp="1"/>
          </p:cNvSpPr>
          <p:nvPr>
            <p:ph idx="1"/>
          </p:nvPr>
        </p:nvSpPr>
        <p:spPr/>
        <p:txBody>
          <a:bodyPr/>
          <a:lstStyle/>
          <a:p>
            <a:r>
              <a:rPr lang="en-US" b="1" dirty="0" smtClean="0"/>
              <a:t>“Island-Hop”-</a:t>
            </a:r>
            <a:r>
              <a:rPr lang="en-US" dirty="0" smtClean="0"/>
              <a:t> Allied military strategy in the Pacific of fighting one island to another</a:t>
            </a:r>
          </a:p>
          <a:p>
            <a:endParaRPr lang="en-US" dirty="0"/>
          </a:p>
        </p:txBody>
      </p:sp>
    </p:spTree>
    <p:extLst>
      <p:ext uri="{BB962C8B-B14F-4D97-AF65-F5344CB8AC3E}">
        <p14:creationId xmlns:p14="http://schemas.microsoft.com/office/powerpoint/2010/main" val="321884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Dwight D. Eisenhower</a:t>
            </a:r>
            <a:endParaRPr lang="en-US" dirty="0"/>
          </a:p>
        </p:txBody>
      </p:sp>
      <p:sp>
        <p:nvSpPr>
          <p:cNvPr id="3" name="Content Placeholder 2"/>
          <p:cNvSpPr>
            <a:spLocks noGrp="1"/>
          </p:cNvSpPr>
          <p:nvPr>
            <p:ph idx="1"/>
          </p:nvPr>
        </p:nvSpPr>
        <p:spPr/>
        <p:txBody>
          <a:bodyPr/>
          <a:lstStyle/>
          <a:p>
            <a:r>
              <a:rPr lang="en-US" dirty="0" smtClean="0"/>
              <a:t>American President during World War II</a:t>
            </a:r>
            <a:endParaRPr lang="en-US" b="1" dirty="0" smtClean="0"/>
          </a:p>
          <a:p>
            <a:endParaRPr lang="en-US" dirty="0"/>
          </a:p>
        </p:txBody>
      </p:sp>
    </p:spTree>
    <p:extLst>
      <p:ext uri="{BB962C8B-B14F-4D97-AF65-F5344CB8AC3E}">
        <p14:creationId xmlns:p14="http://schemas.microsoft.com/office/powerpoint/2010/main" val="15252402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Review</a:t>
            </a:r>
            <a:endParaRPr lang="en-US" dirty="0"/>
          </a:p>
        </p:txBody>
      </p:sp>
      <p:sp>
        <p:nvSpPr>
          <p:cNvPr id="3" name="Content Placeholder 2"/>
          <p:cNvSpPr>
            <a:spLocks noGrp="1"/>
          </p:cNvSpPr>
          <p:nvPr>
            <p:ph idx="1"/>
          </p:nvPr>
        </p:nvSpPr>
        <p:spPr/>
        <p:txBody>
          <a:bodyPr/>
          <a:lstStyle/>
          <a:p>
            <a:r>
              <a:rPr lang="en-US" smtClean="0">
                <a:effectLst/>
                <a:hlinkClick r:id="rId2"/>
              </a:rPr>
              <a:t>http://www.flashcardmachine.com/2408993/q96d</a:t>
            </a:r>
            <a:endParaRPr lang="en-US"/>
          </a:p>
        </p:txBody>
      </p:sp>
    </p:spTree>
    <p:extLst>
      <p:ext uri="{BB962C8B-B14F-4D97-AF65-F5344CB8AC3E}">
        <p14:creationId xmlns:p14="http://schemas.microsoft.com/office/powerpoint/2010/main" val="3983294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Appeasement</a:t>
            </a:r>
            <a:endParaRPr lang="en-US" dirty="0"/>
          </a:p>
        </p:txBody>
      </p:sp>
      <p:sp>
        <p:nvSpPr>
          <p:cNvPr id="6" name="Content Placeholder 5"/>
          <p:cNvSpPr>
            <a:spLocks noGrp="1"/>
          </p:cNvSpPr>
          <p:nvPr>
            <p:ph idx="1"/>
          </p:nvPr>
        </p:nvSpPr>
        <p:spPr/>
        <p:txBody>
          <a:bodyPr/>
          <a:lstStyle/>
          <a:p>
            <a:r>
              <a:rPr lang="en-US" dirty="0" smtClean="0"/>
              <a:t>The making of concessions to an aggressor in order to avoid a war.</a:t>
            </a:r>
            <a:endParaRPr lang="en-US" dirty="0"/>
          </a:p>
        </p:txBody>
      </p:sp>
    </p:spTree>
    <p:extLst>
      <p:ext uri="{BB962C8B-B14F-4D97-AF65-F5344CB8AC3E}">
        <p14:creationId xmlns:p14="http://schemas.microsoft.com/office/powerpoint/2010/main" val="4547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Axis Powers</a:t>
            </a:r>
            <a:endParaRPr lang="en-US" dirty="0"/>
          </a:p>
        </p:txBody>
      </p:sp>
      <p:sp>
        <p:nvSpPr>
          <p:cNvPr id="3" name="Content Placeholder 2"/>
          <p:cNvSpPr>
            <a:spLocks noGrp="1"/>
          </p:cNvSpPr>
          <p:nvPr>
            <p:ph idx="1"/>
          </p:nvPr>
        </p:nvSpPr>
        <p:spPr/>
        <p:txBody>
          <a:bodyPr/>
          <a:lstStyle/>
          <a:p>
            <a:r>
              <a:rPr lang="en-US" dirty="0" smtClean="0"/>
              <a:t>In World War II, the nations of Germany, Italy, and Japan, which had formed an alliance in 1936.</a:t>
            </a:r>
            <a:endParaRPr lang="en-US" dirty="0"/>
          </a:p>
        </p:txBody>
      </p:sp>
    </p:spTree>
    <p:extLst>
      <p:ext uri="{BB962C8B-B14F-4D97-AF65-F5344CB8AC3E}">
        <p14:creationId xmlns:p14="http://schemas.microsoft.com/office/powerpoint/2010/main" val="63392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Isolationism</a:t>
            </a:r>
            <a:endParaRPr lang="en-US" dirty="0"/>
          </a:p>
        </p:txBody>
      </p:sp>
      <p:sp>
        <p:nvSpPr>
          <p:cNvPr id="3" name="Content Placeholder 2"/>
          <p:cNvSpPr>
            <a:spLocks noGrp="1"/>
          </p:cNvSpPr>
          <p:nvPr>
            <p:ph idx="1"/>
          </p:nvPr>
        </p:nvSpPr>
        <p:spPr/>
        <p:txBody>
          <a:bodyPr/>
          <a:lstStyle/>
          <a:p>
            <a:r>
              <a:rPr lang="en-US" dirty="0" smtClean="0"/>
              <a:t>A policy of avoiding political or military involvement</a:t>
            </a:r>
            <a:endParaRPr lang="en-US" dirty="0"/>
          </a:p>
        </p:txBody>
      </p:sp>
    </p:spTree>
    <p:extLst>
      <p:ext uri="{BB962C8B-B14F-4D97-AF65-F5344CB8AC3E}">
        <p14:creationId xmlns:p14="http://schemas.microsoft.com/office/powerpoint/2010/main" val="842394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Reich</a:t>
            </a:r>
            <a:endParaRPr lang="en-US" dirty="0"/>
          </a:p>
        </p:txBody>
      </p:sp>
      <p:sp>
        <p:nvSpPr>
          <p:cNvPr id="3" name="Content Placeholder 2"/>
          <p:cNvSpPr>
            <a:spLocks noGrp="1"/>
          </p:cNvSpPr>
          <p:nvPr>
            <p:ph idx="1"/>
          </p:nvPr>
        </p:nvSpPr>
        <p:spPr/>
        <p:txBody>
          <a:bodyPr/>
          <a:lstStyle/>
          <a:p>
            <a:r>
              <a:rPr lang="en-US" dirty="0" smtClean="0"/>
              <a:t>The Third German Empire established by Adolf Hitler in the 1930’s</a:t>
            </a:r>
            <a:endParaRPr lang="en-US" dirty="0"/>
          </a:p>
        </p:txBody>
      </p:sp>
    </p:spTree>
    <p:extLst>
      <p:ext uri="{BB962C8B-B14F-4D97-AF65-F5344CB8AC3E}">
        <p14:creationId xmlns:p14="http://schemas.microsoft.com/office/powerpoint/2010/main" val="2304523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Munich Conference</a:t>
            </a:r>
            <a:endParaRPr lang="en-US" dirty="0"/>
          </a:p>
        </p:txBody>
      </p:sp>
      <p:sp>
        <p:nvSpPr>
          <p:cNvPr id="3" name="Content Placeholder 2"/>
          <p:cNvSpPr>
            <a:spLocks noGrp="1"/>
          </p:cNvSpPr>
          <p:nvPr>
            <p:ph idx="1"/>
          </p:nvPr>
        </p:nvSpPr>
        <p:spPr/>
        <p:txBody>
          <a:bodyPr/>
          <a:lstStyle/>
          <a:p>
            <a:r>
              <a:rPr lang="en-US" dirty="0" smtClean="0"/>
              <a:t>A 1938 meeting of representatives from Britain, France, Italy, and Germany at which Britain and France agreed to allow Nazi Germany to annex part of Czechoslovakia in return for Adolf Hitler’s pledge to respect Czechoslovakia’s new leaders.</a:t>
            </a:r>
            <a:endParaRPr lang="en-US" dirty="0"/>
          </a:p>
        </p:txBody>
      </p:sp>
    </p:spTree>
    <p:extLst>
      <p:ext uri="{BB962C8B-B14F-4D97-AF65-F5344CB8AC3E}">
        <p14:creationId xmlns:p14="http://schemas.microsoft.com/office/powerpoint/2010/main" val="986188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Nonaggression Pact</a:t>
            </a:r>
            <a:endParaRPr lang="en-US" dirty="0"/>
          </a:p>
        </p:txBody>
      </p:sp>
      <p:sp>
        <p:nvSpPr>
          <p:cNvPr id="3" name="Content Placeholder 2"/>
          <p:cNvSpPr>
            <a:spLocks noGrp="1"/>
          </p:cNvSpPr>
          <p:nvPr>
            <p:ph idx="1"/>
          </p:nvPr>
        </p:nvSpPr>
        <p:spPr/>
        <p:txBody>
          <a:bodyPr/>
          <a:lstStyle/>
          <a:p>
            <a:r>
              <a:rPr lang="en-US" dirty="0" smtClean="0"/>
              <a:t>An agreement in which nations promise not to attack one another</a:t>
            </a:r>
            <a:endParaRPr lang="en-US" dirty="0"/>
          </a:p>
        </p:txBody>
      </p:sp>
    </p:spTree>
    <p:extLst>
      <p:ext uri="{BB962C8B-B14F-4D97-AF65-F5344CB8AC3E}">
        <p14:creationId xmlns:p14="http://schemas.microsoft.com/office/powerpoint/2010/main" val="2289735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Blitzkrieg</a:t>
            </a:r>
            <a:endParaRPr lang="en-US" dirty="0"/>
          </a:p>
        </p:txBody>
      </p:sp>
      <p:sp>
        <p:nvSpPr>
          <p:cNvPr id="3" name="Content Placeholder 2"/>
          <p:cNvSpPr>
            <a:spLocks noGrp="1"/>
          </p:cNvSpPr>
          <p:nvPr>
            <p:ph idx="1"/>
          </p:nvPr>
        </p:nvSpPr>
        <p:spPr/>
        <p:txBody>
          <a:bodyPr/>
          <a:lstStyle/>
          <a:p>
            <a:r>
              <a:rPr lang="en-US" dirty="0" smtClean="0"/>
              <a:t>“Lightning War”- a form of warfare in which surprise attacks with fast-moving airplanes are followed by massive attacks with infantry forces</a:t>
            </a:r>
            <a:endParaRPr lang="en-US" dirty="0"/>
          </a:p>
        </p:txBody>
      </p:sp>
    </p:spTree>
    <p:extLst>
      <p:ext uri="{BB962C8B-B14F-4D97-AF65-F5344CB8AC3E}">
        <p14:creationId xmlns:p14="http://schemas.microsoft.com/office/powerpoint/2010/main" val="1150734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613</Words>
  <Application>Microsoft Office PowerPoint</Application>
  <PresentationFormat>On-screen Show (4:3)</PresentationFormat>
  <Paragraphs>74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World War II Vocabulary</vt:lpstr>
      <vt:lpstr>Vocabulary Breakdown</vt:lpstr>
      <vt:lpstr>Appeasement</vt:lpstr>
      <vt:lpstr>Axis Powers</vt:lpstr>
      <vt:lpstr>Isolationism</vt:lpstr>
      <vt:lpstr>Third Reich</vt:lpstr>
      <vt:lpstr>Munich Conference</vt:lpstr>
      <vt:lpstr>Nonaggression Pact</vt:lpstr>
      <vt:lpstr>Blitzkrieg</vt:lpstr>
      <vt:lpstr>Atlantic Charter</vt:lpstr>
      <vt:lpstr>Battle of Midway</vt:lpstr>
      <vt:lpstr>Battle of Stalingrad</vt:lpstr>
      <vt:lpstr>Battle of the Bulge</vt:lpstr>
      <vt:lpstr>Battle of Britain</vt:lpstr>
      <vt:lpstr>D-Day</vt:lpstr>
      <vt:lpstr>Kamikaze</vt:lpstr>
      <vt:lpstr>Allies</vt:lpstr>
      <vt:lpstr>Emperor Hirohito</vt:lpstr>
      <vt:lpstr>Winston Churchill</vt:lpstr>
      <vt:lpstr>Luftwaffe</vt:lpstr>
      <vt:lpstr>Lend-Lease Act</vt:lpstr>
      <vt:lpstr>Pearl Harbor</vt:lpstr>
      <vt:lpstr>Douglas McArthur</vt:lpstr>
      <vt:lpstr>“Island-Hop”</vt:lpstr>
      <vt:lpstr>Dwight D. Eisenhower</vt:lpstr>
      <vt:lpstr>Vocabulary Review</vt:lpstr>
    </vt:vector>
  </TitlesOfParts>
  <Company>FUSD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dc:creator>
  <cp:lastModifiedBy>Technology</cp:lastModifiedBy>
  <cp:revision>6</cp:revision>
  <dcterms:created xsi:type="dcterms:W3CDTF">2013-02-02T17:30:38Z</dcterms:created>
  <dcterms:modified xsi:type="dcterms:W3CDTF">2013-02-04T16:36:05Z</dcterms:modified>
</cp:coreProperties>
</file>