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56" r:id="rId4"/>
    <p:sldId id="257" r:id="rId5"/>
    <p:sldId id="258" r:id="rId6"/>
    <p:sldId id="283" r:id="rId7"/>
    <p:sldId id="259" r:id="rId8"/>
    <p:sldId id="261" r:id="rId9"/>
    <p:sldId id="262" r:id="rId10"/>
    <p:sldId id="260" r:id="rId11"/>
    <p:sldId id="263" r:id="rId12"/>
    <p:sldId id="264" r:id="rId13"/>
    <p:sldId id="265" r:id="rId14"/>
    <p:sldId id="266" r:id="rId15"/>
    <p:sldId id="267" r:id="rId16"/>
    <p:sldId id="272" r:id="rId17"/>
    <p:sldId id="268" r:id="rId18"/>
    <p:sldId id="270" r:id="rId19"/>
    <p:sldId id="271" r:id="rId20"/>
    <p:sldId id="276" r:id="rId21"/>
    <p:sldId id="277" r:id="rId22"/>
    <p:sldId id="275" r:id="rId23"/>
    <p:sldId id="278" r:id="rId24"/>
    <p:sldId id="281" r:id="rId25"/>
    <p:sldId id="282" r:id="rId26"/>
    <p:sldId id="284" r:id="rId27"/>
    <p:sldId id="285" r:id="rId28"/>
    <p:sldId id="286" r:id="rId29"/>
    <p:sldId id="287" r:id="rId30"/>
    <p:sldId id="288" r:id="rId31"/>
    <p:sldId id="289" r:id="rId32"/>
    <p:sldId id="290" r:id="rId33"/>
    <p:sldId id="280" r:id="rId34"/>
    <p:sldId id="292" r:id="rId35"/>
    <p:sldId id="293" r:id="rId36"/>
    <p:sldId id="294" r:id="rId37"/>
    <p:sldId id="295" r:id="rId38"/>
    <p:sldId id="296" r:id="rId39"/>
    <p:sldId id="297"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112" d="100"/>
          <a:sy n="112" d="100"/>
        </p:scale>
        <p:origin x="6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3962D-2432-4BEA-8E08-9F1F7B9B6D1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1591457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3962D-2432-4BEA-8E08-9F1F7B9B6D1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7724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3962D-2432-4BEA-8E08-9F1F7B9B6D1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275628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34780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5459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8901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660289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4755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4914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886905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025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3962D-2432-4BEA-8E08-9F1F7B9B6D1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3797161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6725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9714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961813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76905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42207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7358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549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325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3962D-2432-4BEA-8E08-9F1F7B9B6D1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1438731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3962D-2432-4BEA-8E08-9F1F7B9B6D1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1041122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3962D-2432-4BEA-8E08-9F1F7B9B6D1D}"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262463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3962D-2432-4BEA-8E08-9F1F7B9B6D1D}"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7282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3962D-2432-4BEA-8E08-9F1F7B9B6D1D}"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27641379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3962D-2432-4BEA-8E08-9F1F7B9B6D1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186390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3962D-2432-4BEA-8E08-9F1F7B9B6D1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04178-007D-4702-AF28-86204D227429}" type="slidenum">
              <a:rPr lang="en-US" smtClean="0"/>
              <a:t>‹#›</a:t>
            </a:fld>
            <a:endParaRPr lang="en-US"/>
          </a:p>
        </p:txBody>
      </p:sp>
    </p:spTree>
    <p:extLst>
      <p:ext uri="{BB962C8B-B14F-4D97-AF65-F5344CB8AC3E}">
        <p14:creationId xmlns:p14="http://schemas.microsoft.com/office/powerpoint/2010/main" val="321142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3962D-2432-4BEA-8E08-9F1F7B9B6D1D}" type="datetimeFigureOut">
              <a:rPr lang="en-US" smtClean="0"/>
              <a:t>10/24/2014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04178-007D-4702-AF28-86204D227429}" type="slidenum">
              <a:rPr lang="en-US" smtClean="0"/>
              <a:t>‹#›</a:t>
            </a:fld>
            <a:endParaRPr lang="en-US"/>
          </a:p>
        </p:txBody>
      </p:sp>
    </p:spTree>
    <p:extLst>
      <p:ext uri="{BB962C8B-B14F-4D97-AF65-F5344CB8AC3E}">
        <p14:creationId xmlns:p14="http://schemas.microsoft.com/office/powerpoint/2010/main" val="2535009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462EB0-D28F-4247-9755-8ADC7FF73CE9}" type="datetimeFigureOut">
              <a:rPr lang="en-US" smtClean="0">
                <a:solidFill>
                  <a:prstClr val="black">
                    <a:tint val="75000"/>
                  </a:prstClr>
                </a:solidFill>
              </a:rPr>
              <a:pPr/>
              <a:t>10/26/2014</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47AC94-0846-4B64-8C7B-2D7933A96209}"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92243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17" y="-87604"/>
            <a:ext cx="13611225" cy="7553325"/>
          </a:xfrm>
          <a:prstGeom prst="rect">
            <a:avLst/>
          </a:prstGeom>
        </p:spPr>
      </p:pic>
      <p:sp>
        <p:nvSpPr>
          <p:cNvPr id="5" name="TextBox 4"/>
          <p:cNvSpPr txBox="1"/>
          <p:nvPr/>
        </p:nvSpPr>
        <p:spPr>
          <a:xfrm rot="20199287">
            <a:off x="2359486" y="4529054"/>
            <a:ext cx="3727268" cy="1815882"/>
          </a:xfrm>
          <a:prstGeom prst="rect">
            <a:avLst/>
          </a:prstGeom>
          <a:noFill/>
        </p:spPr>
        <p:txBody>
          <a:bodyPr wrap="square" rtlCol="0">
            <a:spAutoFit/>
          </a:bodyPr>
          <a:lstStyle/>
          <a:p>
            <a:r>
              <a:rPr lang="en-US" sz="2800" dirty="0" smtClean="0">
                <a:solidFill>
                  <a:srgbClr val="FF0000"/>
                </a:solidFill>
                <a:latin typeface="Lucida Handwriting" panose="03010101010101010101" pitchFamily="66" charset="0"/>
              </a:rPr>
              <a:t>OMG World History is like my </a:t>
            </a:r>
            <a:r>
              <a:rPr lang="en-US" sz="2800" dirty="0" err="1" smtClean="0">
                <a:solidFill>
                  <a:srgbClr val="FF0000"/>
                </a:solidFill>
                <a:latin typeface="Lucida Handwriting" panose="03010101010101010101" pitchFamily="66" charset="0"/>
              </a:rPr>
              <a:t>fav</a:t>
            </a:r>
            <a:r>
              <a:rPr lang="en-US" sz="2800" dirty="0" smtClean="0">
                <a:solidFill>
                  <a:srgbClr val="FF0000"/>
                </a:solidFill>
                <a:latin typeface="Lucida Handwriting" panose="03010101010101010101" pitchFamily="66" charset="0"/>
              </a:rPr>
              <a:t> class EVERRR!!!</a:t>
            </a:r>
            <a:endParaRPr lang="en-US" sz="2800" dirty="0">
              <a:solidFill>
                <a:srgbClr val="FF0000"/>
              </a:solidFill>
              <a:latin typeface="Lucida Handwriting" panose="03010101010101010101" pitchFamily="66" charset="0"/>
            </a:endParaRPr>
          </a:p>
        </p:txBody>
      </p:sp>
      <p:sp>
        <p:nvSpPr>
          <p:cNvPr id="6" name="TextBox 5"/>
          <p:cNvSpPr txBox="1"/>
          <p:nvPr/>
        </p:nvSpPr>
        <p:spPr>
          <a:xfrm>
            <a:off x="6095999" y="6122126"/>
            <a:ext cx="1524000" cy="400110"/>
          </a:xfrm>
          <a:prstGeom prst="rect">
            <a:avLst/>
          </a:prstGeom>
          <a:noFill/>
        </p:spPr>
        <p:txBody>
          <a:bodyPr wrap="square" rtlCol="0">
            <a:spAutoFit/>
          </a:bodyPr>
          <a:lstStyle/>
          <a:p>
            <a:r>
              <a:rPr lang="en-US" sz="2000" b="1" dirty="0" smtClean="0">
                <a:latin typeface="Berlin Sans FB Demi" panose="020E0802020502020306" pitchFamily="34" charset="0"/>
                <a:ea typeface="Batang" panose="02030600000101010101" pitchFamily="18" charset="-127"/>
                <a:cs typeface="Aharoni" panose="02010803020104030203" pitchFamily="2" charset="-79"/>
              </a:rPr>
              <a:t>DORK!</a:t>
            </a:r>
            <a:endParaRPr lang="en-US" sz="2000" b="1" dirty="0">
              <a:latin typeface="Berlin Sans FB Demi" panose="020E0802020502020306" pitchFamily="34" charset="0"/>
              <a:ea typeface="Batang" panose="02030600000101010101" pitchFamily="18" charset="-127"/>
              <a:cs typeface="Aharoni" panose="02010803020104030203"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3388" y="523067"/>
            <a:ext cx="4841934" cy="3620592"/>
          </a:xfrm>
          <a:prstGeom prst="rect">
            <a:avLst/>
          </a:prstGeom>
        </p:spPr>
      </p:pic>
    </p:spTree>
    <p:extLst>
      <p:ext uri="{BB962C8B-B14F-4D97-AF65-F5344CB8AC3E}">
        <p14:creationId xmlns:p14="http://schemas.microsoft.com/office/powerpoint/2010/main" val="120643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documents</a:t>
            </a:r>
            <a:endParaRPr lang="en-US" dirty="0"/>
          </a:p>
        </p:txBody>
      </p:sp>
      <p:sp>
        <p:nvSpPr>
          <p:cNvPr id="3" name="Content Placeholder 2"/>
          <p:cNvSpPr>
            <a:spLocks noGrp="1"/>
          </p:cNvSpPr>
          <p:nvPr>
            <p:ph idx="1"/>
          </p:nvPr>
        </p:nvSpPr>
        <p:spPr/>
        <p:txBody>
          <a:bodyPr/>
          <a:lstStyle/>
          <a:p>
            <a:r>
              <a:rPr lang="en-US" dirty="0"/>
              <a:t>analyze the sources of the documents</a:t>
            </a:r>
            <a:r>
              <a:rPr lang="en-US" dirty="0" smtClean="0"/>
              <a:t>.</a:t>
            </a:r>
          </a:p>
          <a:p>
            <a:r>
              <a:rPr lang="en-US" dirty="0"/>
              <a:t>The introduction to each document will be your #1 source of the author's point of view. </a:t>
            </a:r>
            <a:endParaRPr lang="en-US" dirty="0" smtClean="0"/>
          </a:p>
          <a:p>
            <a:r>
              <a:rPr lang="en-US" dirty="0"/>
              <a:t> Look at their occupation, name, title, job, rank, or whatever is listed there</a:t>
            </a:r>
            <a:r>
              <a:rPr lang="en-US" dirty="0" smtClean="0"/>
              <a:t>.</a:t>
            </a:r>
          </a:p>
          <a:p>
            <a:r>
              <a:rPr lang="en-US" dirty="0" smtClean="0"/>
              <a:t>There </a:t>
            </a:r>
            <a:r>
              <a:rPr lang="en-US" dirty="0"/>
              <a:t>will be at least two or three documents with blatant bias based on their </a:t>
            </a:r>
            <a:r>
              <a:rPr lang="en-US" dirty="0" smtClean="0"/>
              <a:t>points </a:t>
            </a:r>
            <a:r>
              <a:rPr lang="en-US" dirty="0"/>
              <a:t>of </a:t>
            </a:r>
            <a:r>
              <a:rPr lang="en-US" dirty="0" smtClean="0"/>
              <a:t>view</a:t>
            </a:r>
          </a:p>
          <a:p>
            <a:r>
              <a:rPr lang="en-US" dirty="0"/>
              <a:t>As you bring up the documents in your essay (and you have to use all of them), </a:t>
            </a:r>
            <a:r>
              <a:rPr lang="en-US" u="sng" dirty="0"/>
              <a:t>immediately list after each document if it is trustworthy</a:t>
            </a:r>
          </a:p>
        </p:txBody>
      </p:sp>
    </p:spTree>
    <p:extLst>
      <p:ext uri="{BB962C8B-B14F-4D97-AF65-F5344CB8AC3E}">
        <p14:creationId xmlns:p14="http://schemas.microsoft.com/office/powerpoint/2010/main" val="59155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lstStyle/>
          <a:p>
            <a:r>
              <a:rPr lang="en-US" dirty="0"/>
              <a:t>"</a:t>
            </a:r>
            <a:r>
              <a:rPr lang="en-US" i="1" dirty="0"/>
              <a:t>The Emperor of Rome (Document 1) thinks that Rome is the greatest city on the planet. However, the Emperor may be biased due to the fact that he is the ruler of Rome and would therefore not be the most trustworthy source on Rome.</a:t>
            </a:r>
            <a:r>
              <a:rPr lang="en-US" dirty="0"/>
              <a:t>"</a:t>
            </a:r>
          </a:p>
        </p:txBody>
      </p:sp>
    </p:spTree>
    <p:extLst>
      <p:ext uri="{BB962C8B-B14F-4D97-AF65-F5344CB8AC3E}">
        <p14:creationId xmlns:p14="http://schemas.microsoft.com/office/powerpoint/2010/main" val="290999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WHO's VOICE IS NOT BEING HEARD?</a:t>
            </a:r>
            <a:br>
              <a:rPr lang="en-US" b="1" dirty="0"/>
            </a:br>
            <a:endParaRPr lang="en-US" dirty="0"/>
          </a:p>
        </p:txBody>
      </p:sp>
      <p:sp>
        <p:nvSpPr>
          <p:cNvPr id="3" name="Content Placeholder 2"/>
          <p:cNvSpPr>
            <a:spLocks noGrp="1"/>
          </p:cNvSpPr>
          <p:nvPr>
            <p:ph idx="1"/>
          </p:nvPr>
        </p:nvSpPr>
        <p:spPr/>
        <p:txBody>
          <a:bodyPr/>
          <a:lstStyle/>
          <a:p>
            <a:r>
              <a:rPr lang="en-US" b="1" u="sng" dirty="0"/>
              <a:t>THIS IS THE EASIEST POINT OF THE AP </a:t>
            </a:r>
            <a:r>
              <a:rPr lang="en-US" b="1" u="sng" dirty="0" smtClean="0"/>
              <a:t>TEST</a:t>
            </a:r>
          </a:p>
          <a:p>
            <a:r>
              <a:rPr lang="en-US" dirty="0"/>
              <a:t>. At the end of your essay, look back through the </a:t>
            </a:r>
            <a:r>
              <a:rPr lang="en-US" dirty="0" smtClean="0"/>
              <a:t>documents </a:t>
            </a:r>
            <a:r>
              <a:rPr lang="en-US" dirty="0"/>
              <a:t>and determine who is not there. What would help you shape your opinion on this topic? You are only getting 6-12 documents</a:t>
            </a:r>
            <a:r>
              <a:rPr lang="en-US" dirty="0" smtClean="0"/>
              <a:t>.</a:t>
            </a:r>
          </a:p>
          <a:p>
            <a:r>
              <a:rPr lang="en-US" dirty="0" smtClean="0"/>
              <a:t> </a:t>
            </a:r>
            <a:r>
              <a:rPr lang="en-US" dirty="0"/>
              <a:t>If you had the opportunity to get two or three or four more documents to help you out, what would they be? and how would they be helpful? </a:t>
            </a:r>
            <a:endParaRPr lang="en-US" dirty="0" smtClean="0"/>
          </a:p>
        </p:txBody>
      </p:sp>
    </p:spTree>
    <p:extLst>
      <p:ext uri="{BB962C8B-B14F-4D97-AF65-F5344CB8AC3E}">
        <p14:creationId xmlns:p14="http://schemas.microsoft.com/office/powerpoint/2010/main" val="274846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a:t>
            </a:r>
            <a:endParaRPr lang="en-US" dirty="0"/>
          </a:p>
        </p:txBody>
      </p:sp>
      <p:sp>
        <p:nvSpPr>
          <p:cNvPr id="3" name="Content Placeholder 2"/>
          <p:cNvSpPr>
            <a:spLocks noGrp="1"/>
          </p:cNvSpPr>
          <p:nvPr>
            <p:ph idx="1"/>
          </p:nvPr>
        </p:nvSpPr>
        <p:spPr/>
        <p:txBody>
          <a:bodyPr>
            <a:noAutofit/>
          </a:bodyPr>
          <a:lstStyle/>
          <a:p>
            <a:r>
              <a:rPr lang="en-US" u="sng" dirty="0"/>
              <a:t>IT WOULD BE HELPFUL TO HEAR FROM </a:t>
            </a:r>
            <a:r>
              <a:rPr lang="en-US" i="1" u="sng" dirty="0"/>
              <a:t>BLANK</a:t>
            </a:r>
            <a:r>
              <a:rPr lang="en-US" u="sng" dirty="0"/>
              <a:t> BECAUSE </a:t>
            </a:r>
            <a:r>
              <a:rPr lang="en-US" i="1" u="sng" dirty="0" smtClean="0"/>
              <a:t>BLANK</a:t>
            </a:r>
            <a:r>
              <a:rPr lang="en-US" u="sng" dirty="0" smtClean="0"/>
              <a:t>…</a:t>
            </a:r>
          </a:p>
          <a:p>
            <a:r>
              <a:rPr lang="en-US" dirty="0" smtClean="0"/>
              <a:t>IT </a:t>
            </a:r>
            <a:r>
              <a:rPr lang="en-US" dirty="0"/>
              <a:t>WOULD BE HELPFUL TO HEAR FROM </a:t>
            </a:r>
            <a:r>
              <a:rPr lang="en-US" b="1" u="sng" dirty="0"/>
              <a:t>A WOMAN</a:t>
            </a:r>
            <a:r>
              <a:rPr lang="en-US" dirty="0"/>
              <a:t> BECAUSE </a:t>
            </a:r>
            <a:r>
              <a:rPr lang="en-US" b="1" u="sng" dirty="0"/>
              <a:t>A FEMININE PERSPECTIVE WOULD AID IN THE ANALYSIS OF THIS TOPIC.</a:t>
            </a:r>
            <a:r>
              <a:rPr lang="en-US" dirty="0"/>
              <a:t/>
            </a:r>
            <a:br>
              <a:rPr lang="en-US" dirty="0"/>
            </a:br>
            <a:endParaRPr lang="en-US" dirty="0"/>
          </a:p>
          <a:p>
            <a:r>
              <a:rPr lang="en-US" dirty="0"/>
              <a:t>IT WOULD BE HELPFUL TO HEAR FROM </a:t>
            </a:r>
            <a:r>
              <a:rPr lang="en-US" b="1" u="sng" dirty="0"/>
              <a:t>A MERCHANT</a:t>
            </a:r>
            <a:r>
              <a:rPr lang="en-US" dirty="0"/>
              <a:t> BECAUSE </a:t>
            </a:r>
            <a:r>
              <a:rPr lang="en-US" b="1" u="sng" dirty="0"/>
              <a:t>A MERCHANT FROM A FOREIGN LAND WOULD BRING A DIFFERENT VIEW</a:t>
            </a:r>
            <a:r>
              <a:rPr lang="en-US" dirty="0"/>
              <a:t/>
            </a:r>
            <a:br>
              <a:rPr lang="en-US" dirty="0"/>
            </a:br>
            <a:endParaRPr lang="en-US" dirty="0"/>
          </a:p>
          <a:p>
            <a:r>
              <a:rPr lang="en-US" dirty="0"/>
              <a:t>IT WOULD BE HELPFUL TO HEAR FROM </a:t>
            </a:r>
            <a:r>
              <a:rPr lang="en-US" b="1" u="sng" dirty="0"/>
              <a:t>A KING/EMPEROR</a:t>
            </a:r>
            <a:r>
              <a:rPr lang="en-US" dirty="0"/>
              <a:t> BECAUSE </a:t>
            </a:r>
            <a:r>
              <a:rPr lang="en-US" b="1" u="sng" dirty="0"/>
              <a:t>THE LEADER OF ONE OF THESE LANDS WOULD ADD A UNIQUE PERSPECTIVE.</a:t>
            </a:r>
            <a:r>
              <a:rPr lang="en-US" dirty="0"/>
              <a:t/>
            </a:r>
            <a:br>
              <a:rPr lang="en-US" dirty="0"/>
            </a:br>
            <a:endParaRPr lang="en-US" dirty="0"/>
          </a:p>
        </p:txBody>
      </p:sp>
    </p:spTree>
    <p:extLst>
      <p:ext uri="{BB962C8B-B14F-4D97-AF65-F5344CB8AC3E}">
        <p14:creationId xmlns:p14="http://schemas.microsoft.com/office/powerpoint/2010/main" val="2690390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templates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WOULD BE HELPFUL TO HEAR FROM </a:t>
            </a:r>
            <a:r>
              <a:rPr lang="en-US" b="1" u="sng" dirty="0" smtClean="0"/>
              <a:t>A MAP/CHART/GRAPH ON THIS TOPIC</a:t>
            </a:r>
            <a:r>
              <a:rPr lang="en-US" dirty="0" smtClean="0"/>
              <a:t> BECAUSE </a:t>
            </a:r>
            <a:r>
              <a:rPr lang="en-US" b="1" u="sng" dirty="0" smtClean="0"/>
              <a:t>A VISUALIZATION OF THE TOPIC AT HAND WOULD AID IN THE ANALYSIS.</a:t>
            </a:r>
            <a:r>
              <a:rPr lang="en-US" dirty="0" smtClean="0"/>
              <a:t/>
            </a:r>
            <a:br>
              <a:rPr lang="en-US" dirty="0" smtClean="0"/>
            </a:br>
            <a:endParaRPr lang="en-US" dirty="0" smtClean="0"/>
          </a:p>
          <a:p>
            <a:r>
              <a:rPr lang="en-US" dirty="0" smtClean="0"/>
              <a:t>IT WOULD BE HELPFUL TO HEAR FROM </a:t>
            </a:r>
            <a:r>
              <a:rPr lang="en-US" b="1" u="sng" dirty="0" smtClean="0"/>
              <a:t>A RELIGIOUS TEXT</a:t>
            </a:r>
            <a:r>
              <a:rPr lang="en-US" dirty="0" smtClean="0"/>
              <a:t> BECAUSE </a:t>
            </a:r>
            <a:r>
              <a:rPr lang="en-US" b="1" u="sng" dirty="0" smtClean="0"/>
              <a:t>(THE RELIGION OF THE AREA)'s PERSPECTIVE ON THIS ISSUE IS CRUCIAL.</a:t>
            </a:r>
            <a:r>
              <a:rPr lang="en-US" dirty="0" smtClean="0"/>
              <a:t/>
            </a:r>
            <a:br>
              <a:rPr lang="en-US" dirty="0" smtClean="0"/>
            </a:br>
            <a:endParaRPr lang="en-US" dirty="0" smtClean="0"/>
          </a:p>
          <a:p>
            <a:r>
              <a:rPr lang="en-US" dirty="0" smtClean="0"/>
              <a:t>IT WOULD BE HELPFUL TO HEAR FROM </a:t>
            </a:r>
            <a:r>
              <a:rPr lang="en-US" b="1" u="sng" dirty="0" smtClean="0"/>
              <a:t>A TRAVELLING MONK</a:t>
            </a:r>
            <a:r>
              <a:rPr lang="en-US" dirty="0" smtClean="0"/>
              <a:t> BECAUSE </a:t>
            </a:r>
            <a:r>
              <a:rPr lang="en-US" b="1" u="sng" dirty="0" smtClean="0"/>
              <a:t>A FOREIGN, LITERATE PERSON FROM ANOTHER LAND WOULD HAVE A UNIQUE PERSPECTIVE.</a:t>
            </a:r>
          </a:p>
          <a:p>
            <a:r>
              <a:rPr lang="en-US" b="1" u="sng" dirty="0" smtClean="0"/>
              <a:t>(</a:t>
            </a:r>
            <a:r>
              <a:rPr lang="en-US" b="1" u="sng" dirty="0" err="1" smtClean="0"/>
              <a:t>Note:This</a:t>
            </a:r>
            <a:r>
              <a:rPr lang="en-US" b="1" u="sng" dirty="0" smtClean="0"/>
              <a:t> does not have to be specific document like the Magna </a:t>
            </a:r>
            <a:r>
              <a:rPr lang="en-US" b="1" u="sng" dirty="0"/>
              <a:t>C</a:t>
            </a:r>
            <a:r>
              <a:rPr lang="en-US" b="1" u="sng" dirty="0" smtClean="0"/>
              <a:t>arta or Constitution, just make a generic one)</a:t>
            </a:r>
            <a:endParaRPr lang="en-US" dirty="0" smtClean="0"/>
          </a:p>
          <a:p>
            <a:endParaRPr lang="en-US" dirty="0" smtClean="0"/>
          </a:p>
          <a:p>
            <a:endParaRPr lang="en-US" dirty="0"/>
          </a:p>
        </p:txBody>
      </p:sp>
    </p:spTree>
    <p:extLst>
      <p:ext uri="{BB962C8B-B14F-4D97-AF65-F5344CB8AC3E}">
        <p14:creationId xmlns:p14="http://schemas.microsoft.com/office/powerpoint/2010/main" val="347512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look at the rubric</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27608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0134" y="-411657"/>
            <a:ext cx="8043334" cy="7260189"/>
          </a:xfrm>
          <a:prstGeom prst="rect">
            <a:avLst/>
          </a:prstGeom>
        </p:spPr>
      </p:pic>
    </p:spTree>
    <p:extLst>
      <p:ext uri="{BB962C8B-B14F-4D97-AF65-F5344CB8AC3E}">
        <p14:creationId xmlns:p14="http://schemas.microsoft.com/office/powerpoint/2010/main" val="1363308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0934" y="325604"/>
            <a:ext cx="9601196" cy="358987"/>
          </a:xfrm>
        </p:spPr>
        <p:txBody>
          <a:bodyPr>
            <a:noAutofit/>
          </a:bodyPr>
          <a:lstStyle/>
          <a:p>
            <a:pPr lvl="0" algn="l">
              <a:spcBef>
                <a:spcPct val="20000"/>
              </a:spcBef>
              <a:spcAft>
                <a:spcPts val="600"/>
              </a:spcAft>
            </a:pPr>
            <a:r>
              <a:rPr lang="en-US" sz="4000" b="1" dirty="0">
                <a:ln>
                  <a:noFill/>
                </a:ln>
                <a:solidFill>
                  <a:prstClr val="black">
                    <a:lumMod val="85000"/>
                    <a:lumOff val="15000"/>
                  </a:prstClr>
                </a:solidFill>
              </a:rPr>
              <a:t>DBQ rubric</a:t>
            </a:r>
            <a:br>
              <a:rPr lang="en-US" sz="4000" b="1" dirty="0">
                <a:ln>
                  <a:noFill/>
                </a:ln>
                <a:solidFill>
                  <a:prstClr val="black">
                    <a:lumMod val="85000"/>
                    <a:lumOff val="15000"/>
                  </a:prstClr>
                </a:solidFill>
              </a:rPr>
            </a:br>
            <a:endParaRPr lang="en-US" sz="4000" b="1" dirty="0"/>
          </a:p>
        </p:txBody>
      </p:sp>
      <p:sp>
        <p:nvSpPr>
          <p:cNvPr id="5" name="Content Placeholder 4"/>
          <p:cNvSpPr>
            <a:spLocks noGrp="1"/>
          </p:cNvSpPr>
          <p:nvPr>
            <p:ph sz="half" idx="1"/>
          </p:nvPr>
        </p:nvSpPr>
        <p:spPr>
          <a:xfrm>
            <a:off x="1298448" y="1637211"/>
            <a:ext cx="4718304" cy="4621869"/>
          </a:xfrm>
        </p:spPr>
        <p:txBody>
          <a:bodyPr>
            <a:normAutofit/>
          </a:bodyPr>
          <a:lstStyle/>
          <a:p>
            <a:r>
              <a:rPr lang="en-US" sz="3200" b="1" dirty="0"/>
              <a:t>You can score 9 points on the DBQ</a:t>
            </a:r>
          </a:p>
          <a:p>
            <a:r>
              <a:rPr lang="en-US" sz="3200" b="1" dirty="0"/>
              <a:t>you can score 7 points on the" Basic Core".</a:t>
            </a:r>
          </a:p>
          <a:p>
            <a:r>
              <a:rPr lang="en-US" sz="3200" b="1" dirty="0"/>
              <a:t>If you earn all 7 </a:t>
            </a:r>
            <a:r>
              <a:rPr lang="en-US" sz="3200" b="1" dirty="0" smtClean="0"/>
              <a:t>Basic </a:t>
            </a:r>
            <a:r>
              <a:rPr lang="en-US" sz="3200" b="1" dirty="0"/>
              <a:t>C</a:t>
            </a:r>
            <a:r>
              <a:rPr lang="en-US" sz="3200" b="1" dirty="0" smtClean="0"/>
              <a:t>ore </a:t>
            </a:r>
            <a:r>
              <a:rPr lang="en-US" sz="3200" b="1" dirty="0"/>
              <a:t>points, you might be able to earn </a:t>
            </a:r>
            <a:r>
              <a:rPr lang="en-US" sz="3200" b="1" dirty="0" smtClean="0"/>
              <a:t>two </a:t>
            </a:r>
            <a:r>
              <a:rPr lang="en-US" sz="3200" b="1" dirty="0"/>
              <a:t>additional </a:t>
            </a:r>
            <a:r>
              <a:rPr lang="en-US" sz="3200" b="1" dirty="0" smtClean="0"/>
              <a:t>“Expanded </a:t>
            </a:r>
            <a:r>
              <a:rPr lang="en-US" sz="3200" b="1" dirty="0"/>
              <a:t>C</a:t>
            </a:r>
            <a:r>
              <a:rPr lang="en-US" sz="3200" b="1" dirty="0" smtClean="0"/>
              <a:t>ore</a:t>
            </a:r>
            <a:r>
              <a:rPr lang="en-US" sz="3200" b="1" dirty="0"/>
              <a:t>" bonus points.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551023" y="325604"/>
            <a:ext cx="5144561" cy="5753982"/>
          </a:xfrm>
          <a:prstGeom prst="rect">
            <a:avLst/>
          </a:prstGeom>
          <a:solidFill>
            <a:srgbClr val="FFFF00"/>
          </a:solidFill>
          <a:ln>
            <a:solidFill>
              <a:srgbClr val="FFFF00"/>
            </a:solidFill>
          </a:ln>
        </p:spPr>
      </p:pic>
    </p:spTree>
    <p:extLst>
      <p:ext uri="{BB962C8B-B14F-4D97-AF65-F5344CB8AC3E}">
        <p14:creationId xmlns:p14="http://schemas.microsoft.com/office/powerpoint/2010/main" val="267466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DBQ: </a:t>
            </a:r>
            <a:r>
              <a:rPr lang="en-US" dirty="0" smtClean="0"/>
              <a:t>THE MISSION</a:t>
            </a:r>
            <a:r>
              <a:rPr lang="en-US" dirty="0"/>
              <a:t/>
            </a:r>
            <a:br>
              <a:rPr lang="en-US" dirty="0"/>
            </a:br>
            <a:endParaRPr lang="en-US" dirty="0"/>
          </a:p>
        </p:txBody>
      </p:sp>
      <p:sp>
        <p:nvSpPr>
          <p:cNvPr id="7" name="Content Placeholder 6"/>
          <p:cNvSpPr>
            <a:spLocks noGrp="1"/>
          </p:cNvSpPr>
          <p:nvPr>
            <p:ph idx="1"/>
          </p:nvPr>
        </p:nvSpPr>
        <p:spPr>
          <a:xfrm>
            <a:off x="677334" y="1290415"/>
            <a:ext cx="8596668" cy="4750947"/>
          </a:xfrm>
        </p:spPr>
        <p:txBody>
          <a:bodyPr>
            <a:noAutofit/>
          </a:bodyPr>
          <a:lstStyle/>
          <a:p>
            <a:r>
              <a:rPr lang="en-US" sz="2400" b="1" dirty="0"/>
              <a:t>Write of </a:t>
            </a:r>
            <a:r>
              <a:rPr lang="en-US" sz="2400" b="1" dirty="0" smtClean="0"/>
              <a:t>5 </a:t>
            </a:r>
            <a:r>
              <a:rPr lang="en-US" sz="2400" b="1" dirty="0"/>
              <a:t>body paragraph essay – intro/thesis paragraph, three body paragraphs based on </a:t>
            </a:r>
            <a:r>
              <a:rPr lang="en-US" sz="2400" b="1" dirty="0" smtClean="0"/>
              <a:t>3 </a:t>
            </a:r>
            <a:r>
              <a:rPr lang="en-US" sz="2400" b="1" dirty="0"/>
              <a:t>groupings of documents and a conclusion paragraph.</a:t>
            </a:r>
          </a:p>
          <a:p>
            <a:r>
              <a:rPr lang="en-US" sz="2400" b="1" dirty="0"/>
              <a:t>Group the documents in at least three different ways which help answer the prompt.</a:t>
            </a:r>
          </a:p>
          <a:p>
            <a:r>
              <a:rPr lang="en-US" sz="2400" b="1" dirty="0"/>
              <a:t>Write a complex </a:t>
            </a:r>
            <a:r>
              <a:rPr lang="en-US" sz="2400" b="1" dirty="0" smtClean="0"/>
              <a:t>thesis </a:t>
            </a:r>
            <a:r>
              <a:rPr lang="en-US" sz="2400" b="1" dirty="0"/>
              <a:t>which answers all parts of the prompt and includes three ways to </a:t>
            </a:r>
            <a:r>
              <a:rPr lang="en-US" sz="2400" b="1" dirty="0" smtClean="0"/>
              <a:t>prove </a:t>
            </a:r>
            <a:r>
              <a:rPr lang="en-US" sz="2400" b="1" dirty="0"/>
              <a:t>your </a:t>
            </a:r>
            <a:r>
              <a:rPr lang="en-US" sz="2400" b="1" dirty="0" smtClean="0"/>
              <a:t>ARGUMENTS.</a:t>
            </a:r>
            <a:endParaRPr lang="en-US" sz="2400" b="1" dirty="0"/>
          </a:p>
          <a:p>
            <a:r>
              <a:rPr lang="en-US" sz="2400" b="1" dirty="0"/>
              <a:t>A</a:t>
            </a:r>
            <a:r>
              <a:rPr lang="en-US" sz="2400" b="1" dirty="0" smtClean="0"/>
              <a:t>ttempt </a:t>
            </a:r>
            <a:r>
              <a:rPr lang="en-US" sz="2400" b="1" dirty="0"/>
              <a:t>to use all the documents in your essay. Supported </a:t>
            </a:r>
            <a:r>
              <a:rPr lang="en-US" sz="2400" b="1" dirty="0" smtClean="0"/>
              <a:t>your  thesis with them. Analyze them.</a:t>
            </a:r>
            <a:endParaRPr lang="en-US" sz="2400" b="1" dirty="0"/>
          </a:p>
          <a:p>
            <a:r>
              <a:rPr lang="en-US" sz="2400" b="1" dirty="0"/>
              <a:t>Identify bias and author's point of view at least </a:t>
            </a:r>
            <a:r>
              <a:rPr lang="en-US" sz="2400" b="1" dirty="0" smtClean="0"/>
              <a:t>3 times </a:t>
            </a:r>
            <a:r>
              <a:rPr lang="en-US" sz="2400" b="1" dirty="0"/>
              <a:t>in your essay</a:t>
            </a:r>
          </a:p>
          <a:p>
            <a:endParaRPr lang="en-US" sz="2400" b="1" dirty="0"/>
          </a:p>
        </p:txBody>
      </p:sp>
    </p:spTree>
    <p:extLst>
      <p:ext uri="{BB962C8B-B14F-4D97-AF65-F5344CB8AC3E}">
        <p14:creationId xmlns:p14="http://schemas.microsoft.com/office/powerpoint/2010/main" val="39475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THESIS</a:t>
            </a:r>
          </a:p>
        </p:txBody>
      </p:sp>
      <p:sp>
        <p:nvSpPr>
          <p:cNvPr id="3" name="Content Placeholder 2"/>
          <p:cNvSpPr>
            <a:spLocks noGrp="1"/>
          </p:cNvSpPr>
          <p:nvPr>
            <p:ph sz="half" idx="1"/>
          </p:nvPr>
        </p:nvSpPr>
        <p:spPr>
          <a:xfrm>
            <a:off x="677334" y="1145136"/>
            <a:ext cx="5928565" cy="4896225"/>
          </a:xfrm>
        </p:spPr>
        <p:txBody>
          <a:bodyPr>
            <a:normAutofit/>
          </a:bodyPr>
          <a:lstStyle/>
          <a:p>
            <a:r>
              <a:rPr lang="en-US" sz="2800" dirty="0"/>
              <a:t>Your thesis must be a specific and explicit answer to the </a:t>
            </a:r>
            <a:r>
              <a:rPr lang="en-US" sz="2800" dirty="0" smtClean="0"/>
              <a:t>prompt. It </a:t>
            </a:r>
            <a:r>
              <a:rPr lang="en-US" sz="2800" dirty="0"/>
              <a:t>must address all parts of the question.</a:t>
            </a:r>
          </a:p>
          <a:p>
            <a:r>
              <a:rPr lang="en-US" sz="2800" dirty="0">
                <a:solidFill>
                  <a:srgbClr val="FF0000"/>
                </a:solidFill>
              </a:rPr>
              <a:t>If you don't have a </a:t>
            </a:r>
            <a:r>
              <a:rPr lang="en-US" sz="2800" dirty="0" smtClean="0">
                <a:solidFill>
                  <a:srgbClr val="FF0000"/>
                </a:solidFill>
              </a:rPr>
              <a:t>thesis </a:t>
            </a:r>
            <a:r>
              <a:rPr lang="en-US" sz="2800" dirty="0">
                <a:solidFill>
                  <a:srgbClr val="FF0000"/>
                </a:solidFill>
              </a:rPr>
              <a:t>or you have a really bad one it could cost you two basic core points!</a:t>
            </a:r>
          </a:p>
          <a:p>
            <a:r>
              <a:rPr lang="en-US" sz="2800" dirty="0"/>
              <a:t>Tends to be the "killer" point for many students who don't answer </a:t>
            </a:r>
            <a:r>
              <a:rPr lang="en-US" sz="2800" dirty="0" smtClean="0"/>
              <a:t>ALL </a:t>
            </a:r>
            <a:r>
              <a:rPr lang="en-US" sz="2800" dirty="0"/>
              <a:t>parts of the prompt.</a:t>
            </a:r>
          </a:p>
        </p:txBody>
      </p:sp>
      <p:pic>
        <p:nvPicPr>
          <p:cNvPr id="5" name="Content Placeholder 4"/>
          <p:cNvPicPr>
            <a:picLocks noGrp="1" noChangeAspect="1"/>
          </p:cNvPicPr>
          <p:nvPr>
            <p:ph sz="half" idx="2"/>
          </p:nvPr>
        </p:nvPicPr>
        <p:blipFill>
          <a:blip r:embed="rId2"/>
          <a:stretch>
            <a:fillRect/>
          </a:stretch>
        </p:blipFill>
        <p:spPr>
          <a:xfrm>
            <a:off x="6845181" y="0"/>
            <a:ext cx="5346819" cy="6858000"/>
          </a:xfrm>
          <a:prstGeom prst="rect">
            <a:avLst/>
          </a:prstGeom>
        </p:spPr>
      </p:pic>
    </p:spTree>
    <p:extLst>
      <p:ext uri="{BB962C8B-B14F-4D97-AF65-F5344CB8AC3E}">
        <p14:creationId xmlns:p14="http://schemas.microsoft.com/office/powerpoint/2010/main" val="2710084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DBQ </a:t>
            </a:r>
            <a:endParaRPr lang="en-US" dirty="0"/>
          </a:p>
        </p:txBody>
      </p:sp>
      <p:sp>
        <p:nvSpPr>
          <p:cNvPr id="3" name="Subtitle 2"/>
          <p:cNvSpPr>
            <a:spLocks noGrp="1"/>
          </p:cNvSpPr>
          <p:nvPr>
            <p:ph type="subTitle" idx="1"/>
          </p:nvPr>
        </p:nvSpPr>
        <p:spPr/>
        <p:txBody>
          <a:bodyPr>
            <a:normAutofit/>
          </a:bodyPr>
          <a:lstStyle/>
          <a:p>
            <a:r>
              <a:rPr lang="en-US" sz="4400" dirty="0" smtClean="0"/>
              <a:t>Super Easy!</a:t>
            </a:r>
            <a:endParaRPr lang="en-US" sz="4400" dirty="0"/>
          </a:p>
        </p:txBody>
      </p:sp>
    </p:spTree>
    <p:extLst>
      <p:ext uri="{BB962C8B-B14F-4D97-AF65-F5344CB8AC3E}">
        <p14:creationId xmlns:p14="http://schemas.microsoft.com/office/powerpoint/2010/main" val="2397591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94554"/>
          </a:xfrm>
        </p:spPr>
        <p:txBody>
          <a:bodyPr>
            <a:normAutofit fontScale="90000"/>
          </a:bodyPr>
          <a:lstStyle/>
          <a:p>
            <a:r>
              <a:rPr lang="en-US" dirty="0"/>
              <a:t>Thesis</a:t>
            </a:r>
          </a:p>
        </p:txBody>
      </p:sp>
      <p:sp>
        <p:nvSpPr>
          <p:cNvPr id="7" name="Content Placeholder 6"/>
          <p:cNvSpPr>
            <a:spLocks noGrp="1"/>
          </p:cNvSpPr>
          <p:nvPr>
            <p:ph sz="half" idx="1"/>
          </p:nvPr>
        </p:nvSpPr>
        <p:spPr>
          <a:xfrm>
            <a:off x="-1" y="897308"/>
            <a:ext cx="7998865" cy="5786354"/>
          </a:xfrm>
        </p:spPr>
        <p:txBody>
          <a:bodyPr>
            <a:noAutofit/>
          </a:bodyPr>
          <a:lstStyle/>
          <a:p>
            <a:r>
              <a:rPr lang="en-US" sz="2800" b="1" dirty="0">
                <a:latin typeface="Constantia" panose="02030602050306030303" pitchFamily="18" charset="0"/>
              </a:rPr>
              <a:t>Example prompt</a:t>
            </a:r>
            <a:r>
              <a:rPr lang="en-US" sz="2800" b="1" dirty="0" smtClean="0">
                <a:latin typeface="Constantia" panose="02030602050306030303" pitchFamily="18" charset="0"/>
              </a:rPr>
              <a:t>:</a:t>
            </a:r>
            <a:endParaRPr lang="en-US" sz="2000" b="1" dirty="0">
              <a:latin typeface="Constantia" panose="02030602050306030303" pitchFamily="18" charset="0"/>
            </a:endParaRPr>
          </a:p>
          <a:p>
            <a:r>
              <a:rPr lang="en-US" sz="2000" b="1" dirty="0" smtClean="0">
                <a:latin typeface="Constantia" panose="02030602050306030303" pitchFamily="18" charset="0"/>
              </a:rPr>
              <a:t>Based on the following documents, </a:t>
            </a:r>
            <a:r>
              <a:rPr lang="en-US" sz="2000" b="1" dirty="0" smtClean="0">
                <a:latin typeface="Constantia" panose="02030602050306030303" pitchFamily="18" charset="0"/>
              </a:rPr>
              <a:t>analyze the responses to the spread of Buddhism in China. What additional kind of document(s) would you need to evaluate the extent </a:t>
            </a:r>
            <a:r>
              <a:rPr lang="en-US" sz="2000" b="1" dirty="0" smtClean="0">
                <a:latin typeface="Constantia" panose="02030602050306030303" pitchFamily="18" charset="0"/>
              </a:rPr>
              <a:t>of Buddhism’s appeal in China?</a:t>
            </a:r>
            <a:endParaRPr lang="en-US" sz="2000" b="1" dirty="0" smtClean="0">
              <a:latin typeface="Constantia" panose="02030602050306030303" pitchFamily="18" charset="0"/>
            </a:endParaRPr>
          </a:p>
          <a:p>
            <a:r>
              <a:rPr lang="en-US" sz="2400" b="1" dirty="0">
                <a:solidFill>
                  <a:srgbClr val="FF0000"/>
                </a:solidFill>
                <a:latin typeface="Constantia" panose="02030602050306030303" pitchFamily="18" charset="0"/>
              </a:rPr>
              <a:t>U</a:t>
            </a:r>
            <a:r>
              <a:rPr lang="en-US" sz="2400" b="1" dirty="0" smtClean="0">
                <a:solidFill>
                  <a:srgbClr val="FF0000"/>
                </a:solidFill>
                <a:latin typeface="Constantia" panose="02030602050306030303" pitchFamily="18" charset="0"/>
              </a:rPr>
              <a:t>nacceptable</a:t>
            </a:r>
            <a:r>
              <a:rPr lang="en-US" sz="2400" b="1" dirty="0" smtClean="0">
                <a:latin typeface="Constantia" panose="02030602050306030303" pitchFamily="18" charset="0"/>
              </a:rPr>
              <a:t>, “There were many responses to the introduction of Buddhism into China ”“This</a:t>
            </a:r>
            <a:r>
              <a:rPr lang="en-US" sz="2400" b="1" i="1" dirty="0" smtClean="0">
                <a:solidFill>
                  <a:srgbClr val="FF0000"/>
                </a:solidFill>
                <a:latin typeface="Constantia" panose="02030602050306030303" pitchFamily="18" charset="0"/>
              </a:rPr>
              <a:t> thesis is too vague . “Many” is a virtually meaningless qualifier that doesn’t take a “position.”</a:t>
            </a:r>
          </a:p>
          <a:p>
            <a:pPr marL="0" indent="0">
              <a:buNone/>
            </a:pPr>
            <a:r>
              <a:rPr lang="en-US" sz="2400" b="1" dirty="0" smtClean="0">
                <a:latin typeface="Constantia" panose="02030602050306030303" pitchFamily="18" charset="0"/>
              </a:rPr>
              <a:t>“Buddhism had a large impact on China.”</a:t>
            </a:r>
            <a:r>
              <a:rPr lang="en-US" sz="2400" b="1" i="1" dirty="0" smtClean="0">
                <a:solidFill>
                  <a:srgbClr val="FF0000"/>
                </a:solidFill>
                <a:latin typeface="Constantia" panose="02030602050306030303" pitchFamily="18" charset="0"/>
              </a:rPr>
              <a:t> Off topic. The question asks the reader to focus on </a:t>
            </a:r>
            <a:r>
              <a:rPr lang="en-US" sz="2400" b="1" i="1" u="sng" dirty="0" smtClean="0">
                <a:solidFill>
                  <a:srgbClr val="FF0000"/>
                </a:solidFill>
                <a:latin typeface="Constantia" panose="02030602050306030303" pitchFamily="18" charset="0"/>
              </a:rPr>
              <a:t>type</a:t>
            </a:r>
            <a:r>
              <a:rPr lang="en-US" sz="2400" b="1" i="1" dirty="0" smtClean="0">
                <a:solidFill>
                  <a:srgbClr val="FF0000"/>
                </a:solidFill>
                <a:latin typeface="Constantia" panose="02030602050306030303" pitchFamily="18" charset="0"/>
              </a:rPr>
              <a:t> of </a:t>
            </a:r>
            <a:r>
              <a:rPr lang="en-US" sz="2400" b="1" i="1" u="sng" dirty="0" smtClean="0">
                <a:solidFill>
                  <a:srgbClr val="FF0000"/>
                </a:solidFill>
                <a:latin typeface="Constantia" panose="02030602050306030303" pitchFamily="18" charset="0"/>
              </a:rPr>
              <a:t>responses</a:t>
            </a:r>
            <a:r>
              <a:rPr lang="en-US" sz="2400" b="1" i="1" dirty="0" smtClean="0">
                <a:solidFill>
                  <a:srgbClr val="FF0000"/>
                </a:solidFill>
                <a:latin typeface="Constantia" panose="02030602050306030303" pitchFamily="18" charset="0"/>
              </a:rPr>
              <a:t> to Buddhism, NOT the </a:t>
            </a:r>
            <a:r>
              <a:rPr lang="en-US" sz="2400" b="1" i="1" u="sng" dirty="0" smtClean="0">
                <a:solidFill>
                  <a:srgbClr val="FF0000"/>
                </a:solidFill>
                <a:latin typeface="Constantia" panose="02030602050306030303" pitchFamily="18" charset="0"/>
              </a:rPr>
              <a:t>amount </a:t>
            </a:r>
            <a:r>
              <a:rPr lang="en-US" sz="2400" b="1" i="1" dirty="0" smtClean="0">
                <a:solidFill>
                  <a:srgbClr val="FF0000"/>
                </a:solidFill>
                <a:latin typeface="Constantia" panose="02030602050306030303" pitchFamily="18" charset="0"/>
              </a:rPr>
              <a:t>of </a:t>
            </a:r>
            <a:r>
              <a:rPr lang="en-US" sz="2400" b="1" i="1" u="sng" dirty="0" smtClean="0">
                <a:solidFill>
                  <a:srgbClr val="FF0000"/>
                </a:solidFill>
                <a:latin typeface="Constantia" panose="02030602050306030303" pitchFamily="18" charset="0"/>
              </a:rPr>
              <a:t>impact </a:t>
            </a:r>
            <a:r>
              <a:rPr lang="en-US" sz="2400" b="1" i="1" dirty="0" smtClean="0">
                <a:solidFill>
                  <a:srgbClr val="FF0000"/>
                </a:solidFill>
                <a:latin typeface="Constantia" panose="02030602050306030303" pitchFamily="18" charset="0"/>
              </a:rPr>
              <a:t>Buddhism had in China. </a:t>
            </a:r>
            <a:endParaRPr lang="en-US" sz="2400" b="1" dirty="0" smtClean="0">
              <a:latin typeface="Constantia" panose="02030602050306030303" pitchFamily="18" charset="0"/>
            </a:endParaRPr>
          </a:p>
        </p:txBody>
      </p:sp>
      <p:pic>
        <p:nvPicPr>
          <p:cNvPr id="3" name="Content Placeholder 2"/>
          <p:cNvPicPr>
            <a:picLocks noGrp="1" noChangeAspect="1"/>
          </p:cNvPicPr>
          <p:nvPr>
            <p:ph sz="half" idx="2"/>
          </p:nvPr>
        </p:nvPicPr>
        <p:blipFill>
          <a:blip r:embed="rId2"/>
          <a:stretch>
            <a:fillRect/>
          </a:stretch>
        </p:blipFill>
        <p:spPr>
          <a:xfrm>
            <a:off x="8315058" y="193378"/>
            <a:ext cx="3602478" cy="6490284"/>
          </a:xfrm>
          <a:prstGeom prst="rect">
            <a:avLst/>
          </a:prstGeom>
        </p:spPr>
      </p:pic>
    </p:spTree>
    <p:extLst>
      <p:ext uri="{BB962C8B-B14F-4D97-AF65-F5344CB8AC3E}">
        <p14:creationId xmlns:p14="http://schemas.microsoft.com/office/powerpoint/2010/main" val="2426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56" y="168573"/>
            <a:ext cx="11071789" cy="908198"/>
          </a:xfrm>
        </p:spPr>
        <p:txBody>
          <a:bodyPr/>
          <a:lstStyle/>
          <a:p>
            <a:r>
              <a:rPr lang="en-US" dirty="0" smtClean="0"/>
              <a:t>Good, Bad and the Ugly THESIS</a:t>
            </a:r>
            <a:endParaRPr lang="en-US" dirty="0"/>
          </a:p>
        </p:txBody>
      </p:sp>
      <p:sp>
        <p:nvSpPr>
          <p:cNvPr id="3" name="Content Placeholder 2"/>
          <p:cNvSpPr>
            <a:spLocks noGrp="1"/>
          </p:cNvSpPr>
          <p:nvPr>
            <p:ph sz="half" idx="1"/>
          </p:nvPr>
        </p:nvSpPr>
        <p:spPr>
          <a:xfrm>
            <a:off x="85459" y="1153682"/>
            <a:ext cx="7776672" cy="5023281"/>
          </a:xfrm>
        </p:spPr>
        <p:txBody>
          <a:bodyPr>
            <a:normAutofit/>
          </a:bodyPr>
          <a:lstStyle/>
          <a:p>
            <a:r>
              <a:rPr lang="en-US" dirty="0" smtClean="0"/>
              <a:t>Minimal acceptable: “Chinese reacted to Buddhism in both positive and negative ways.” </a:t>
            </a:r>
            <a:r>
              <a:rPr lang="en-US" i="1" dirty="0" smtClean="0">
                <a:solidFill>
                  <a:srgbClr val="FF0000"/>
                </a:solidFill>
              </a:rPr>
              <a:t>Bare minimum of acceptability. There are at least two categories, but good historical analysis should be more descriptive than just ‘good’ and ‘bad.‘</a:t>
            </a:r>
          </a:p>
          <a:p>
            <a:r>
              <a:rPr lang="en-US" dirty="0" smtClean="0"/>
              <a:t>Acceptable “Chinese peasants responded positively towards Buddha’s message, but aristocrats and those with vested interest in the status quo rejected Buddhism.” </a:t>
            </a:r>
            <a:r>
              <a:rPr lang="en-US" i="1" dirty="0" smtClean="0">
                <a:solidFill>
                  <a:srgbClr val="FF0000"/>
                </a:solidFill>
              </a:rPr>
              <a:t>This thesis shows the student understands the socio-economic differences within Chinese society (peasants vs upper class) </a:t>
            </a:r>
            <a:endParaRPr lang="en-US" i="1" dirty="0">
              <a:solidFill>
                <a:srgbClr val="FF0000"/>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008047"/>
              </p:ext>
            </p:extLst>
          </p:nvPr>
        </p:nvGraphicFramePr>
        <p:xfrm>
          <a:off x="8085138" y="0"/>
          <a:ext cx="4106862" cy="6742632"/>
        </p:xfrm>
        <a:graphic>
          <a:graphicData uri="http://schemas.openxmlformats.org/drawingml/2006/table">
            <a:tbl>
              <a:tblPr firstRow="1" bandRow="1">
                <a:tableStyleId>{5C22544A-7EE6-4342-B048-85BDC9FD1C3A}</a:tableStyleId>
              </a:tblPr>
              <a:tblGrid>
                <a:gridCol w="3315664"/>
                <a:gridCol w="791198"/>
              </a:tblGrid>
              <a:tr h="1142819">
                <a:tc>
                  <a:txBody>
                    <a:bodyPr/>
                    <a:lstStyle/>
                    <a:p>
                      <a:r>
                        <a:rPr lang="en-US" dirty="0" smtClean="0"/>
                        <a:t>Official</a:t>
                      </a:r>
                      <a:r>
                        <a:rPr lang="en-US" baseline="0" dirty="0" smtClean="0"/>
                        <a:t> Description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Commentary</a:t>
                      </a:r>
                    </a:p>
                    <a:p>
                      <a:endParaRPr lang="en-US" dirty="0"/>
                    </a:p>
                  </a:txBody>
                  <a:tcPr/>
                </a:tc>
                <a:tc>
                  <a:txBody>
                    <a:bodyPr/>
                    <a:lstStyle/>
                    <a:p>
                      <a:r>
                        <a:rPr lang="en-US" dirty="0" smtClean="0"/>
                        <a:t>Point #</a:t>
                      </a:r>
                      <a:endParaRPr lang="en-US" dirty="0"/>
                    </a:p>
                  </a:txBody>
                  <a:tcPr/>
                </a:tc>
              </a:tr>
              <a:tr h="5599813">
                <a:tc>
                  <a:txBody>
                    <a:bodyPr/>
                    <a:lstStyle/>
                    <a:p>
                      <a:r>
                        <a:rPr lang="en-US" i="0" u="none" dirty="0" smtClean="0"/>
                        <a:t>Has</a:t>
                      </a:r>
                      <a:r>
                        <a:rPr lang="en-US" i="0" u="none" baseline="0" dirty="0" smtClean="0"/>
                        <a:t> an acceptable thesis.</a:t>
                      </a:r>
                    </a:p>
                    <a:p>
                      <a:r>
                        <a:rPr lang="en-US" i="0" u="none" baseline="0" dirty="0" smtClean="0"/>
                        <a:t>The thesis should reflect a sophisticated understanding of the complexities within a question.</a:t>
                      </a:r>
                    </a:p>
                    <a:p>
                      <a:endParaRPr lang="en-US" i="0" u="none" baseline="0" dirty="0" smtClean="0"/>
                    </a:p>
                    <a:p>
                      <a:r>
                        <a:rPr lang="en-US" i="0" u="none" baseline="0" dirty="0" smtClean="0"/>
                        <a:t>Thesis should be located in the beginning of the essay ( 1</a:t>
                      </a:r>
                      <a:r>
                        <a:rPr lang="en-US" i="0" u="none" baseline="30000" dirty="0" smtClean="0"/>
                        <a:t>st</a:t>
                      </a:r>
                      <a:r>
                        <a:rPr lang="en-US" i="0" u="none" baseline="0" dirty="0" smtClean="0"/>
                        <a:t> paragraph)</a:t>
                      </a:r>
                    </a:p>
                    <a:p>
                      <a:r>
                        <a:rPr lang="en-US" i="0" u="none" baseline="0" dirty="0" smtClean="0"/>
                        <a:t>For Ms. Khan-Thesis Should:</a:t>
                      </a:r>
                    </a:p>
                    <a:p>
                      <a:pPr marL="342900" indent="-342900">
                        <a:buAutoNum type="arabicPeriod"/>
                      </a:pPr>
                      <a:r>
                        <a:rPr lang="en-US" i="0" u="none" baseline="0" dirty="0" smtClean="0"/>
                        <a:t>Address all parts of the question.</a:t>
                      </a:r>
                    </a:p>
                    <a:p>
                      <a:pPr marL="342900" indent="-342900">
                        <a:buAutoNum type="arabicPeriod"/>
                      </a:pPr>
                      <a:r>
                        <a:rPr lang="en-US" i="0" u="none" baseline="0" dirty="0" smtClean="0"/>
                        <a:t>Take a position on the question</a:t>
                      </a:r>
                    </a:p>
                    <a:p>
                      <a:pPr marL="342900" indent="-342900">
                        <a:buAutoNum type="arabicPeriod"/>
                      </a:pPr>
                      <a:r>
                        <a:rPr lang="en-US" i="0" u="none" baseline="0" dirty="0" smtClean="0"/>
                        <a:t>Set out categories of discussion.</a:t>
                      </a:r>
                      <a:endParaRPr lang="en-US" i="0" u="none"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a:t>
                      </a:r>
                    </a:p>
                    <a:p>
                      <a:r>
                        <a:rPr lang="en-US" dirty="0" smtClean="0"/>
                        <a:t>Thesis</a:t>
                      </a:r>
                      <a:endParaRPr lang="en-US" dirty="0"/>
                    </a:p>
                  </a:txBody>
                  <a:tcPr/>
                </a:tc>
              </a:tr>
            </a:tbl>
          </a:graphicData>
        </a:graphic>
      </p:graphicFrame>
    </p:spTree>
    <p:extLst>
      <p:ext uri="{BB962C8B-B14F-4D97-AF65-F5344CB8AC3E}">
        <p14:creationId xmlns:p14="http://schemas.microsoft.com/office/powerpoint/2010/main" val="2346177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Moment”</a:t>
            </a:r>
            <a:endParaRPr lang="en-US" dirty="0"/>
          </a:p>
        </p:txBody>
      </p:sp>
      <p:sp>
        <p:nvSpPr>
          <p:cNvPr id="3" name="Content Placeholder 2"/>
          <p:cNvSpPr>
            <a:spLocks noGrp="1"/>
          </p:cNvSpPr>
          <p:nvPr>
            <p:ph sz="half" idx="1"/>
          </p:nvPr>
        </p:nvSpPr>
        <p:spPr>
          <a:xfrm>
            <a:off x="85459" y="1825625"/>
            <a:ext cx="8947416" cy="4351338"/>
          </a:xfrm>
        </p:spPr>
        <p:txBody>
          <a:bodyPr>
            <a:normAutofit/>
          </a:bodyPr>
          <a:lstStyle/>
          <a:p>
            <a:r>
              <a:rPr lang="en-US" b="1" dirty="0" smtClean="0"/>
              <a:t>Excellent</a:t>
            </a:r>
            <a:r>
              <a:rPr lang="en-US" dirty="0" smtClean="0"/>
              <a:t> “Although Chinese peasants initially welcomed Buddhism, as it gave them shelter during political uncertain times, as imperial security improved government authorities increasingly saw Buddhism as a threat to their political power and moved to discredit it. </a:t>
            </a:r>
            <a:r>
              <a:rPr lang="en-US" b="1" i="1" dirty="0" smtClean="0">
                <a:solidFill>
                  <a:srgbClr val="FF0000"/>
                </a:solidFill>
              </a:rPr>
              <a:t>Excellent! This is certainly a ‘Change over time” thesis (first ‘A’, then ‘B’) that also incorporates the socio- economic awareness of the previous example. This thesis would likely be eligible for the “Expanded Core” (Extra Credit) as a “clear, analytical, and comprehensive thesis.”</a:t>
            </a:r>
            <a:endParaRPr lang="en-US" b="1" i="1" dirty="0">
              <a:solidFill>
                <a:srgbClr val="FF0000"/>
              </a:solidFill>
            </a:endParaRPr>
          </a:p>
        </p:txBody>
      </p:sp>
      <p:pic>
        <p:nvPicPr>
          <p:cNvPr id="5" name="Content Placeholder 4"/>
          <p:cNvPicPr>
            <a:picLocks noGrp="1" noChangeAspect="1"/>
          </p:cNvPicPr>
          <p:nvPr>
            <p:ph sz="half" idx="2"/>
          </p:nvPr>
        </p:nvPicPr>
        <p:blipFill>
          <a:blip r:embed="rId2"/>
          <a:stretch>
            <a:fillRect/>
          </a:stretch>
        </p:blipFill>
        <p:spPr>
          <a:xfrm>
            <a:off x="9032875" y="0"/>
            <a:ext cx="3159125" cy="6751178"/>
          </a:xfrm>
          <a:prstGeom prst="rect">
            <a:avLst/>
          </a:prstGeom>
        </p:spPr>
      </p:pic>
      <p:sp>
        <p:nvSpPr>
          <p:cNvPr id="6" name="Oval 5"/>
          <p:cNvSpPr/>
          <p:nvPr/>
        </p:nvSpPr>
        <p:spPr>
          <a:xfrm>
            <a:off x="1734796" y="1825625"/>
            <a:ext cx="1538243" cy="481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79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Obviously, you should always write your thesis </a:t>
            </a:r>
            <a:r>
              <a:rPr lang="en-US" b="1" dirty="0" smtClean="0">
                <a:solidFill>
                  <a:srgbClr val="FF0000"/>
                </a:solidFill>
              </a:rPr>
              <a:t>AFTER</a:t>
            </a:r>
            <a:r>
              <a:rPr lang="en-US" b="1" dirty="0" smtClean="0"/>
              <a:t> </a:t>
            </a:r>
            <a:r>
              <a:rPr lang="en-US" b="1" dirty="0"/>
              <a:t>you've </a:t>
            </a:r>
            <a:r>
              <a:rPr lang="en-US" b="1" dirty="0">
                <a:solidFill>
                  <a:srgbClr val="FF0000"/>
                </a:solidFill>
              </a:rPr>
              <a:t>grouped</a:t>
            </a:r>
            <a:r>
              <a:rPr lang="en-US" b="1" dirty="0"/>
              <a:t> your documents.</a:t>
            </a:r>
          </a:p>
        </p:txBody>
      </p:sp>
      <p:pic>
        <p:nvPicPr>
          <p:cNvPr id="4" name="Content Placeholder 3"/>
          <p:cNvPicPr>
            <a:picLocks noGrp="1" noChangeAspect="1"/>
          </p:cNvPicPr>
          <p:nvPr>
            <p:ph idx="1"/>
          </p:nvPr>
        </p:nvPicPr>
        <p:blipFill>
          <a:blip r:embed="rId2"/>
          <a:stretch>
            <a:fillRect/>
          </a:stretch>
        </p:blipFill>
        <p:spPr>
          <a:xfrm>
            <a:off x="233249" y="2125362"/>
            <a:ext cx="10476411" cy="4732638"/>
          </a:xfrm>
          <a:prstGeom prst="rect">
            <a:avLst/>
          </a:prstGeom>
        </p:spPr>
      </p:pic>
      <p:sp>
        <p:nvSpPr>
          <p:cNvPr id="7" name="TextBox 6"/>
          <p:cNvSpPr txBox="1"/>
          <p:nvPr/>
        </p:nvSpPr>
        <p:spPr>
          <a:xfrm>
            <a:off x="2179178" y="3973794"/>
            <a:ext cx="4606183" cy="369332"/>
          </a:xfrm>
          <a:prstGeom prst="rect">
            <a:avLst/>
          </a:prstGeom>
          <a:noFill/>
        </p:spPr>
        <p:txBody>
          <a:bodyPr wrap="square" rtlCol="0">
            <a:spAutoFit/>
          </a:bodyPr>
          <a:lstStyle/>
          <a:p>
            <a:r>
              <a:rPr lang="en-US" dirty="0" smtClean="0"/>
              <a:t>Change over time</a:t>
            </a:r>
            <a:endParaRPr lang="en-US" dirty="0"/>
          </a:p>
        </p:txBody>
      </p:sp>
      <p:sp>
        <p:nvSpPr>
          <p:cNvPr id="8" name="TextBox 7"/>
          <p:cNvSpPr txBox="1"/>
          <p:nvPr/>
        </p:nvSpPr>
        <p:spPr>
          <a:xfrm>
            <a:off x="2375731" y="5067656"/>
            <a:ext cx="2247544" cy="369332"/>
          </a:xfrm>
          <a:prstGeom prst="rect">
            <a:avLst/>
          </a:prstGeom>
          <a:noFill/>
        </p:spPr>
        <p:txBody>
          <a:bodyPr wrap="square" rtlCol="0">
            <a:spAutoFit/>
          </a:bodyPr>
          <a:lstStyle/>
          <a:p>
            <a:r>
              <a:rPr lang="en-US" dirty="0" smtClean="0"/>
              <a:t>Socio-economic</a:t>
            </a:r>
            <a:endParaRPr lang="en-US" dirty="0"/>
          </a:p>
        </p:txBody>
      </p:sp>
      <p:sp>
        <p:nvSpPr>
          <p:cNvPr id="9" name="TextBox 8"/>
          <p:cNvSpPr txBox="1"/>
          <p:nvPr/>
        </p:nvSpPr>
        <p:spPr>
          <a:xfrm>
            <a:off x="2478280" y="5990602"/>
            <a:ext cx="2512464" cy="369332"/>
          </a:xfrm>
          <a:prstGeom prst="rect">
            <a:avLst/>
          </a:prstGeom>
          <a:noFill/>
        </p:spPr>
        <p:txBody>
          <a:bodyPr wrap="square" rtlCol="0">
            <a:spAutoFit/>
          </a:bodyPr>
          <a:lstStyle/>
          <a:p>
            <a:r>
              <a:rPr lang="en-US" dirty="0" smtClean="0"/>
              <a:t>Positive vs Negative</a:t>
            </a:r>
            <a:endParaRPr lang="en-US" dirty="0"/>
          </a:p>
        </p:txBody>
      </p:sp>
    </p:spTree>
    <p:extLst>
      <p:ext uri="{BB962C8B-B14F-4D97-AF65-F5344CB8AC3E}">
        <p14:creationId xmlns:p14="http://schemas.microsoft.com/office/powerpoint/2010/main" val="3779299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913"/>
            <a:ext cx="11077303" cy="6831647"/>
          </a:xfrm>
          <a:prstGeom prst="rect">
            <a:avLst/>
          </a:prstGeom>
        </p:spPr>
      </p:pic>
      <p:sp>
        <p:nvSpPr>
          <p:cNvPr id="3" name="Rectangle 2"/>
          <p:cNvSpPr/>
          <p:nvPr/>
        </p:nvSpPr>
        <p:spPr>
          <a:xfrm>
            <a:off x="897308" y="4366901"/>
            <a:ext cx="2196269" cy="350378"/>
          </a:xfrm>
          <a:prstGeom prst="rect">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tx1"/>
                </a:solidFill>
              </a:rPr>
              <a:t>Use</a:t>
            </a:r>
            <a:endParaRPr lang="en-US" sz="3200" b="1" dirty="0">
              <a:solidFill>
                <a:schemeClr val="tx1"/>
              </a:solidFill>
            </a:endParaRPr>
          </a:p>
        </p:txBody>
      </p:sp>
    </p:spTree>
    <p:extLst>
      <p:ext uri="{BB962C8B-B14F-4D97-AF65-F5344CB8AC3E}">
        <p14:creationId xmlns:p14="http://schemas.microsoft.com/office/powerpoint/2010/main" val="3443559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Grouping the </a:t>
            </a:r>
            <a:r>
              <a:rPr lang="en-US" b="1" dirty="0" smtClean="0"/>
              <a:t>Documents</a:t>
            </a:r>
            <a:endParaRPr lang="en-US" b="1" dirty="0"/>
          </a:p>
        </p:txBody>
      </p:sp>
      <p:sp>
        <p:nvSpPr>
          <p:cNvPr id="5" name="Content Placeholder 4"/>
          <p:cNvSpPr>
            <a:spLocks noGrp="1"/>
          </p:cNvSpPr>
          <p:nvPr>
            <p:ph sz="half" idx="1"/>
          </p:nvPr>
        </p:nvSpPr>
        <p:spPr>
          <a:xfrm>
            <a:off x="677334" y="1435693"/>
            <a:ext cx="5866901" cy="4605668"/>
          </a:xfrm>
        </p:spPr>
        <p:txBody>
          <a:bodyPr>
            <a:normAutofit fontScale="92500" lnSpcReduction="20000"/>
          </a:bodyPr>
          <a:lstStyle/>
          <a:p>
            <a:r>
              <a:rPr lang="en-US" b="1" dirty="0">
                <a:latin typeface="Arial Rounded MT Bold" panose="020F0704030504030204" pitchFamily="34" charset="0"/>
                <a:ea typeface="Batang" panose="02030600000101010101" pitchFamily="18" charset="-127"/>
              </a:rPr>
              <a:t>Basic core # 5 – analyze documents by grouping them </a:t>
            </a:r>
            <a:r>
              <a:rPr lang="en-US" b="1" dirty="0" smtClean="0">
                <a:latin typeface="Arial Rounded MT Bold" panose="020F0704030504030204" pitchFamily="34" charset="0"/>
                <a:ea typeface="Batang" panose="02030600000101010101" pitchFamily="18" charset="-127"/>
              </a:rPr>
              <a:t>in two or </a:t>
            </a:r>
            <a:r>
              <a:rPr lang="en-US" b="1" dirty="0">
                <a:latin typeface="Arial Rounded MT Bold" panose="020F0704030504030204" pitchFamily="34" charset="0"/>
                <a:ea typeface="Batang" panose="02030600000101010101" pitchFamily="18" charset="-127"/>
              </a:rPr>
              <a:t>three ways, depending on the </a:t>
            </a:r>
            <a:r>
              <a:rPr lang="en-US" b="1" dirty="0" smtClean="0">
                <a:latin typeface="Arial Rounded MT Bold" panose="020F0704030504030204" pitchFamily="34" charset="0"/>
                <a:ea typeface="Batang" panose="02030600000101010101" pitchFamily="18" charset="-127"/>
              </a:rPr>
              <a:t>question.</a:t>
            </a:r>
          </a:p>
          <a:p>
            <a:pPr marL="0" indent="0">
              <a:buNone/>
            </a:pPr>
            <a:endParaRPr lang="en-US" b="1" dirty="0">
              <a:latin typeface="Arial Rounded MT Bold" panose="020F0704030504030204" pitchFamily="34" charset="0"/>
              <a:ea typeface="Batang" panose="02030600000101010101" pitchFamily="18" charset="-127"/>
            </a:endParaRPr>
          </a:p>
          <a:p>
            <a:r>
              <a:rPr lang="en-US" b="1" dirty="0" smtClean="0">
                <a:latin typeface="Arial Rounded MT Bold" panose="020F0704030504030204" pitchFamily="34" charset="0"/>
                <a:ea typeface="Batang" panose="02030600000101010101" pitchFamily="18" charset="-127"/>
              </a:rPr>
              <a:t>Some DBQs have </a:t>
            </a:r>
            <a:r>
              <a:rPr lang="en-US" b="1" dirty="0">
                <a:latin typeface="Arial Rounded MT Bold" panose="020F0704030504030204" pitchFamily="34" charset="0"/>
                <a:ea typeface="Batang" panose="02030600000101010101" pitchFamily="18" charset="-127"/>
              </a:rPr>
              <a:t>ready-made groups; </a:t>
            </a:r>
            <a:r>
              <a:rPr lang="en-US" b="1" dirty="0" smtClean="0">
                <a:latin typeface="Arial Rounded MT Bold" panose="020F0704030504030204" pitchFamily="34" charset="0"/>
                <a:ea typeface="Batang" panose="02030600000101010101" pitchFamily="18" charset="-127"/>
              </a:rPr>
              <a:t>some DBQs will </a:t>
            </a:r>
            <a:r>
              <a:rPr lang="en-US" b="1" dirty="0">
                <a:latin typeface="Arial Rounded MT Bold" panose="020F0704030504030204" pitchFamily="34" charset="0"/>
                <a:ea typeface="Batang" panose="02030600000101010101" pitchFamily="18" charset="-127"/>
              </a:rPr>
              <a:t>require you to come up with the groupings yourself</a:t>
            </a:r>
            <a:r>
              <a:rPr lang="en-US" b="1" dirty="0" smtClean="0">
                <a:latin typeface="Arial Rounded MT Bold" panose="020F0704030504030204" pitchFamily="34" charset="0"/>
                <a:ea typeface="Batang" panose="02030600000101010101" pitchFamily="18" charset="-127"/>
              </a:rPr>
              <a:t>.</a:t>
            </a:r>
          </a:p>
          <a:p>
            <a:pPr marL="0" indent="0">
              <a:buNone/>
            </a:pPr>
            <a:endParaRPr lang="en-US" b="1" dirty="0">
              <a:latin typeface="Arial Rounded MT Bold" panose="020F0704030504030204" pitchFamily="34" charset="0"/>
              <a:ea typeface="Batang" panose="02030600000101010101" pitchFamily="18" charset="-127"/>
            </a:endParaRPr>
          </a:p>
          <a:p>
            <a:r>
              <a:rPr lang="en-US" b="1" dirty="0">
                <a:latin typeface="Arial Rounded MT Bold" panose="020F0704030504030204" pitchFamily="34" charset="0"/>
                <a:ea typeface="Batang" panose="02030600000101010101" pitchFamily="18" charset="-127"/>
              </a:rPr>
              <a:t>There are usually several different ways that you can correctly group the docs.</a:t>
            </a:r>
          </a:p>
        </p:txBody>
      </p:sp>
      <p:sp>
        <p:nvSpPr>
          <p:cNvPr id="8" name="Content Placeholder 7"/>
          <p:cNvSpPr>
            <a:spLocks noGrp="1"/>
          </p:cNvSpPr>
          <p:nvPr>
            <p:ph sz="half" idx="2"/>
          </p:nvPr>
        </p:nvSpPr>
        <p:spPr>
          <a:xfrm>
            <a:off x="6989564" y="824658"/>
            <a:ext cx="4184034" cy="4545848"/>
          </a:xfrm>
        </p:spPr>
        <p:txBody>
          <a:bodyPr>
            <a:normAutofit fontScale="92500" lnSpcReduction="20000"/>
          </a:bodyPr>
          <a:lstStyle/>
          <a:p>
            <a:r>
              <a:rPr lang="en-US" dirty="0"/>
              <a:t>Example</a:t>
            </a:r>
          </a:p>
          <a:p>
            <a:pPr marL="0" indent="0">
              <a:buNone/>
            </a:pPr>
            <a:r>
              <a:rPr lang="en-US" dirty="0"/>
              <a:t>G</a:t>
            </a:r>
            <a:r>
              <a:rPr lang="en-US" dirty="0" smtClean="0"/>
              <a:t>roups </a:t>
            </a:r>
            <a:r>
              <a:rPr lang="en-US" dirty="0"/>
              <a:t>P</a:t>
            </a:r>
            <a:r>
              <a:rPr lang="en-US" dirty="0" smtClean="0"/>
              <a:t>rovided</a:t>
            </a:r>
            <a:r>
              <a:rPr lang="en-US" dirty="0"/>
              <a:t>:</a:t>
            </a:r>
          </a:p>
          <a:p>
            <a:pPr marL="0" indent="0">
              <a:buNone/>
            </a:pPr>
            <a:r>
              <a:rPr lang="en-US" dirty="0"/>
              <a:t>" Analyze the religious, political, and social reasons for the rise of the Protestant Reformation in the 16th century</a:t>
            </a:r>
            <a:r>
              <a:rPr lang="en-US" dirty="0" smtClean="0"/>
              <a:t>.“</a:t>
            </a:r>
          </a:p>
          <a:p>
            <a:pPr marL="0" indent="0">
              <a:buNone/>
            </a:pPr>
            <a:endParaRPr lang="en-US" dirty="0" smtClean="0"/>
          </a:p>
          <a:p>
            <a:pPr marL="0" indent="0">
              <a:buNone/>
            </a:pPr>
            <a:r>
              <a:rPr lang="en-US" dirty="0"/>
              <a:t>Groupings not provided:</a:t>
            </a:r>
          </a:p>
          <a:p>
            <a:pPr marL="0" indent="0">
              <a:buNone/>
            </a:pPr>
            <a:r>
              <a:rPr lang="en-US" dirty="0" smtClean="0"/>
              <a:t>“Analyze </a:t>
            </a:r>
            <a:r>
              <a:rPr lang="en-US" dirty="0"/>
              <a:t>the reasons for the rise of the Protestant Reformation in the 16th century."</a:t>
            </a:r>
          </a:p>
        </p:txBody>
      </p:sp>
      <p:pic>
        <p:nvPicPr>
          <p:cNvPr id="7" name="Picture 6"/>
          <p:cNvPicPr>
            <a:picLocks noChangeAspect="1"/>
          </p:cNvPicPr>
          <p:nvPr/>
        </p:nvPicPr>
        <p:blipFill>
          <a:blip r:embed="rId2"/>
          <a:stretch>
            <a:fillRect/>
          </a:stretch>
        </p:blipFill>
        <p:spPr>
          <a:xfrm>
            <a:off x="6989564" y="79831"/>
            <a:ext cx="4965106" cy="689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836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117219"/>
            <a:ext cx="4616825" cy="7092437"/>
          </a:xfrm>
          <a:prstGeom prst="rect">
            <a:avLst/>
          </a:prstGeom>
        </p:spPr>
      </p:pic>
      <p:sp>
        <p:nvSpPr>
          <p:cNvPr id="4" name="Content Placeholder 3"/>
          <p:cNvSpPr>
            <a:spLocks noGrp="1"/>
          </p:cNvSpPr>
          <p:nvPr>
            <p:ph sz="half" idx="2"/>
          </p:nvPr>
        </p:nvSpPr>
        <p:spPr>
          <a:xfrm>
            <a:off x="4616824" y="0"/>
            <a:ext cx="6472517" cy="6858000"/>
          </a:xfrm>
        </p:spPr>
        <p:txBody>
          <a:bodyPr>
            <a:normAutofit/>
          </a:bodyPr>
          <a:lstStyle/>
          <a:p>
            <a:r>
              <a:rPr lang="en-US" sz="2400" b="1" dirty="0">
                <a:latin typeface="Bookman Old Style" panose="02050604050505020204" pitchFamily="18" charset="0"/>
              </a:rPr>
              <a:t>Common methods of grouping documents include organizing by </a:t>
            </a:r>
            <a:r>
              <a:rPr lang="en-US" sz="2400" b="1" dirty="0">
                <a:solidFill>
                  <a:srgbClr val="FF0000"/>
                </a:solidFill>
                <a:latin typeface="Bookman Old Style" panose="02050604050505020204" pitchFamily="18" charset="0"/>
              </a:rPr>
              <a:t>gender, time, social class, occupation, geography, nationality, culture, similar points of view, or religion.</a:t>
            </a:r>
          </a:p>
          <a:p>
            <a:r>
              <a:rPr lang="en-US" sz="2400" b="1" dirty="0">
                <a:latin typeface="Bookman Old Style" panose="02050604050505020204" pitchFamily="18" charset="0"/>
              </a:rPr>
              <a:t>Make sure all of your groupings </a:t>
            </a:r>
            <a:r>
              <a:rPr lang="en-US" sz="2400" b="1" dirty="0" smtClean="0">
                <a:solidFill>
                  <a:srgbClr val="FF0000"/>
                </a:solidFill>
                <a:latin typeface="Bookman Old Style" panose="02050604050505020204" pitchFamily="18" charset="0"/>
              </a:rPr>
              <a:t>ANSWER THE PROMPT!</a:t>
            </a:r>
            <a:endParaRPr lang="en-US" sz="2400" b="1" dirty="0">
              <a:solidFill>
                <a:srgbClr val="FF0000"/>
              </a:solidFill>
              <a:latin typeface="Bookman Old Style" panose="02050604050505020204" pitchFamily="18" charset="0"/>
            </a:endParaRPr>
          </a:p>
          <a:p>
            <a:r>
              <a:rPr lang="en-US" sz="2400" b="1" dirty="0">
                <a:latin typeface="Bookman Old Style" panose="02050604050505020204" pitchFamily="18" charset="0"/>
              </a:rPr>
              <a:t>Documents may be used in more than one group you do not need an even number of documents in each group</a:t>
            </a:r>
            <a:r>
              <a:rPr lang="en-US" sz="2400" b="1" dirty="0" smtClean="0">
                <a:latin typeface="Bookman Old Style" panose="02050604050505020204" pitchFamily="18" charset="0"/>
              </a:rPr>
              <a:t>.</a:t>
            </a:r>
          </a:p>
          <a:p>
            <a:r>
              <a:rPr lang="en-US" sz="2400" b="1" dirty="0">
                <a:latin typeface="Bookman Old Style" panose="02050604050505020204" pitchFamily="18" charset="0"/>
              </a:rPr>
              <a:t>Always include at least </a:t>
            </a:r>
            <a:r>
              <a:rPr lang="en-US" sz="2400" b="1" u="sng" dirty="0">
                <a:solidFill>
                  <a:srgbClr val="FF0000"/>
                </a:solidFill>
                <a:latin typeface="Bookman Old Style" panose="02050604050505020204" pitchFamily="18" charset="0"/>
              </a:rPr>
              <a:t>three documents per grouping.</a:t>
            </a:r>
            <a:r>
              <a:rPr lang="en-US" sz="2400" b="1" dirty="0">
                <a:solidFill>
                  <a:srgbClr val="FF0000"/>
                </a:solidFill>
                <a:latin typeface="Bookman Old Style" panose="02050604050505020204" pitchFamily="18" charset="0"/>
              </a:rPr>
              <a:t> </a:t>
            </a:r>
            <a:r>
              <a:rPr lang="en-US" sz="2400" b="1" dirty="0">
                <a:latin typeface="Bookman Old Style" panose="02050604050505020204" pitchFamily="18" charset="0"/>
              </a:rPr>
              <a:t>It will prevent a failed group if you misinterpret one document.</a:t>
            </a:r>
          </a:p>
        </p:txBody>
      </p:sp>
      <p:sp>
        <p:nvSpPr>
          <p:cNvPr id="6" name="TextBox 5"/>
          <p:cNvSpPr txBox="1"/>
          <p:nvPr/>
        </p:nvSpPr>
        <p:spPr>
          <a:xfrm rot="20250543">
            <a:off x="167285" y="4717257"/>
            <a:ext cx="4174326"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solidFill>
                  <a:schemeClr val="bg1"/>
                </a:solidFill>
                <a:latin typeface="MV Boli" panose="02000500030200090000" pitchFamily="2" charset="0"/>
                <a:cs typeface="MV Boli" panose="02000500030200090000" pitchFamily="2" charset="0"/>
              </a:rPr>
              <a:t>If you get stuck, use </a:t>
            </a:r>
            <a:r>
              <a:rPr lang="en-US" sz="2000" b="1" dirty="0" smtClean="0">
                <a:solidFill>
                  <a:schemeClr val="bg1"/>
                </a:solidFill>
                <a:latin typeface="MV Boli" panose="02000500030200090000" pitchFamily="2" charset="0"/>
                <a:cs typeface="MV Boli" panose="02000500030200090000" pitchFamily="2" charset="0"/>
              </a:rPr>
              <a:t>PIRATE or SPICE </a:t>
            </a:r>
            <a:r>
              <a:rPr lang="en-US" sz="2000" b="1" dirty="0" smtClean="0">
                <a:solidFill>
                  <a:schemeClr val="bg1"/>
                </a:solidFill>
                <a:latin typeface="MV Boli" panose="02000500030200090000" pitchFamily="2" charset="0"/>
                <a:cs typeface="MV Boli" panose="02000500030200090000" pitchFamily="2" charset="0"/>
              </a:rPr>
              <a:t>as your “safety net” groupings.</a:t>
            </a:r>
          </a:p>
          <a:p>
            <a:r>
              <a:rPr lang="en-US" sz="2000" b="1" dirty="0" smtClean="0">
                <a:solidFill>
                  <a:schemeClr val="bg1"/>
                </a:solidFill>
                <a:latin typeface="MV Boli" panose="02000500030200090000" pitchFamily="2" charset="0"/>
                <a:cs typeface="MV Boli" panose="02000500030200090000" pitchFamily="2" charset="0"/>
              </a:rPr>
              <a:t>Be careful of being too formulaic.</a:t>
            </a:r>
            <a:endParaRPr lang="en-US" sz="2000" b="1" dirty="0">
              <a:solidFill>
                <a:schemeClr val="bg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7335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1588564" cy="6910933"/>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918447" y="2160589"/>
            <a:ext cx="2942922" cy="3880772"/>
          </a:xfrm>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6" name="TextBox 5"/>
          <p:cNvSpPr txBox="1"/>
          <p:nvPr/>
        </p:nvSpPr>
        <p:spPr>
          <a:xfrm>
            <a:off x="115329" y="734874"/>
            <a:ext cx="11219935" cy="1815882"/>
          </a:xfrm>
          <a:prstGeom prst="rect">
            <a:avLst/>
          </a:prstGeom>
          <a:solidFill>
            <a:schemeClr val="bg2"/>
          </a:solidFill>
          <a:ln>
            <a:solidFill>
              <a:schemeClr val="tx1"/>
            </a:solidFill>
          </a:ln>
        </p:spPr>
        <p:txBody>
          <a:bodyPr wrap="square" rtlCol="0">
            <a:spAutoFit/>
          </a:bodyPr>
          <a:lstStyle/>
          <a:p>
            <a:r>
              <a:rPr lang="en-US" sz="2800" dirty="0" smtClean="0"/>
              <a:t>Although Chinese peasants initially welcomed Buddhism, as it gave them shelter during political uncertain times, as imperial security improved government authorities increasingly saw Buddhism as a threat to their political power and moved to discredit it.</a:t>
            </a:r>
            <a:endParaRPr lang="en-US" sz="2800" b="1" i="1" dirty="0">
              <a:latin typeface="Bookman Old Style" panose="02050604050505020204" pitchFamily="18" charset="0"/>
            </a:endParaRPr>
          </a:p>
        </p:txBody>
      </p:sp>
    </p:spTree>
    <p:extLst>
      <p:ext uri="{BB962C8B-B14F-4D97-AF65-F5344CB8AC3E}">
        <p14:creationId xmlns:p14="http://schemas.microsoft.com/office/powerpoint/2010/main" val="1663850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5238" y="-10319"/>
            <a:ext cx="8879043" cy="1420767"/>
          </a:xfrm>
        </p:spPr>
        <p:txBody>
          <a:bodyPr/>
          <a:lstStyle/>
          <a:p>
            <a:pPr algn="r"/>
            <a:r>
              <a:rPr lang="en-US" b="1" dirty="0" smtClean="0"/>
              <a:t>USING DOCUMENTS</a:t>
            </a:r>
            <a:endParaRPr lang="en-US" b="1" dirty="0"/>
          </a:p>
        </p:txBody>
      </p:sp>
      <p:pic>
        <p:nvPicPr>
          <p:cNvPr id="9" name="Content Placeholder 8"/>
          <p:cNvPicPr>
            <a:picLocks noGrp="1" noChangeAspect="1"/>
          </p:cNvPicPr>
          <p:nvPr>
            <p:ph sz="half" idx="1"/>
          </p:nvPr>
        </p:nvPicPr>
        <p:blipFill>
          <a:blip r:embed="rId2"/>
          <a:stretch>
            <a:fillRect/>
          </a:stretch>
        </p:blipFill>
        <p:spPr>
          <a:xfrm>
            <a:off x="-1" y="-10319"/>
            <a:ext cx="4527177" cy="6841077"/>
          </a:xfrm>
          <a:prstGeom prst="rect">
            <a:avLst/>
          </a:prstGeom>
        </p:spPr>
      </p:pic>
      <p:sp>
        <p:nvSpPr>
          <p:cNvPr id="7" name="Content Placeholder 6"/>
          <p:cNvSpPr>
            <a:spLocks noGrp="1"/>
          </p:cNvSpPr>
          <p:nvPr>
            <p:ph sz="half" idx="2"/>
          </p:nvPr>
        </p:nvSpPr>
        <p:spPr>
          <a:xfrm>
            <a:off x="5055785" y="1051301"/>
            <a:ext cx="6474501" cy="5306257"/>
          </a:xfrm>
        </p:spPr>
        <p:txBody>
          <a:bodyPr>
            <a:noAutofit/>
          </a:bodyPr>
          <a:lstStyle/>
          <a:p>
            <a:r>
              <a:rPr lang="en-US" sz="2800" dirty="0"/>
              <a:t>Every document should be mentioned at least one time in your essay.</a:t>
            </a:r>
          </a:p>
          <a:p>
            <a:r>
              <a:rPr lang="en-US" sz="2800" dirty="0"/>
              <a:t>"Demonstrates understanding" means you interpret it correctly (discuss/analyze it).</a:t>
            </a:r>
          </a:p>
          <a:p>
            <a:r>
              <a:rPr lang="en-US" sz="2800" dirty="0"/>
              <a:t>Don't quote the documents excessively – use the document as evidence to support your argument.</a:t>
            </a:r>
          </a:p>
          <a:p>
            <a:r>
              <a:rPr lang="en-US" sz="2800" dirty="0"/>
              <a:t>To get the grouping point, you </a:t>
            </a:r>
            <a:r>
              <a:rPr lang="en-US" sz="2800" dirty="0" smtClean="0">
                <a:solidFill>
                  <a:srgbClr val="FF0000"/>
                </a:solidFill>
              </a:rPr>
              <a:t>need </a:t>
            </a:r>
            <a:r>
              <a:rPr lang="en-US" sz="2800" dirty="0">
                <a:solidFill>
                  <a:srgbClr val="FF0000"/>
                </a:solidFill>
              </a:rPr>
              <a:t>at least three documents per group.</a:t>
            </a:r>
          </a:p>
        </p:txBody>
      </p:sp>
      <p:sp>
        <p:nvSpPr>
          <p:cNvPr id="10" name="Oval 9"/>
          <p:cNvSpPr/>
          <p:nvPr/>
        </p:nvSpPr>
        <p:spPr>
          <a:xfrm>
            <a:off x="-89647" y="896471"/>
            <a:ext cx="4688541" cy="9233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9647" y="3942637"/>
            <a:ext cx="4706520" cy="944962"/>
          </a:xfrm>
          <a:prstGeom prst="rect">
            <a:avLst/>
          </a:prstGeom>
        </p:spPr>
      </p:pic>
    </p:spTree>
    <p:extLst>
      <p:ext uri="{BB962C8B-B14F-4D97-AF65-F5344CB8AC3E}">
        <p14:creationId xmlns:p14="http://schemas.microsoft.com/office/powerpoint/2010/main" val="3609185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Use of documents</a:t>
            </a:r>
          </a:p>
        </p:txBody>
      </p:sp>
      <p:sp>
        <p:nvSpPr>
          <p:cNvPr id="6" name="Content Placeholder 5"/>
          <p:cNvSpPr>
            <a:spLocks noGrp="1"/>
          </p:cNvSpPr>
          <p:nvPr>
            <p:ph idx="1"/>
          </p:nvPr>
        </p:nvSpPr>
        <p:spPr>
          <a:xfrm>
            <a:off x="677333" y="2160589"/>
            <a:ext cx="9972737" cy="3880773"/>
          </a:xfrm>
        </p:spPr>
        <p:txBody>
          <a:bodyPr>
            <a:normAutofit/>
          </a:bodyPr>
          <a:lstStyle/>
          <a:p>
            <a:r>
              <a:rPr lang="en-US" sz="2000" dirty="0"/>
              <a:t>Use of document is defined as citing, quoting, paraphrasing, listing, summarizing, mentioning, analyzing, interpreting, or critiquing the documents in any way</a:t>
            </a:r>
            <a:r>
              <a:rPr lang="en-US" sz="2000" dirty="0" smtClean="0"/>
              <a:t>.</a:t>
            </a:r>
          </a:p>
          <a:p>
            <a:endParaRPr lang="en-US" sz="2000" dirty="0"/>
          </a:p>
          <a:p>
            <a:r>
              <a:rPr lang="en-US" sz="2000" dirty="0"/>
              <a:t>For example, </a:t>
            </a:r>
            <a:r>
              <a:rPr lang="en-US" sz="2000" dirty="0" smtClean="0"/>
              <a:t>“the Anonymous Chinese scholar's (Doc#3) defense of Buddhism reflects the growing criticism of Buddhism as political order and stability was reestablished in China. As Tang officials reasserted their power, there was more pressure placed on Buddhists to show evidence why Buddhism was compatible with more traditional Confucianism.”</a:t>
            </a:r>
          </a:p>
          <a:p>
            <a:endParaRPr lang="en-US" sz="2000" dirty="0"/>
          </a:p>
          <a:p>
            <a:r>
              <a:rPr lang="en-US" sz="2000" dirty="0" smtClean="0"/>
              <a:t>Always </a:t>
            </a:r>
            <a:r>
              <a:rPr lang="en-US" sz="2000" dirty="0"/>
              <a:t>include parenthetical citation after you have used the document. Why?</a:t>
            </a:r>
          </a:p>
        </p:txBody>
      </p:sp>
      <p:cxnSp>
        <p:nvCxnSpPr>
          <p:cNvPr id="8" name="Straight Arrow Connector 7"/>
          <p:cNvCxnSpPr/>
          <p:nvPr/>
        </p:nvCxnSpPr>
        <p:spPr>
          <a:xfrm flipV="1">
            <a:off x="3358497" y="3519839"/>
            <a:ext cx="2825881" cy="14794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07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a:t>
            </a:r>
            <a:r>
              <a:rPr lang="en-US" b="1" dirty="0" smtClean="0"/>
              <a:t>HIS </a:t>
            </a:r>
            <a:r>
              <a:rPr lang="en-US" b="1" dirty="0"/>
              <a:t>ESSAY DOES NOT MEASURE YOUR HISTORY KNOWLEDGE! </a:t>
            </a:r>
          </a:p>
        </p:txBody>
      </p:sp>
    </p:spTree>
    <p:extLst>
      <p:ext uri="{BB962C8B-B14F-4D97-AF65-F5344CB8AC3E}">
        <p14:creationId xmlns:p14="http://schemas.microsoft.com/office/powerpoint/2010/main" val="49175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04847" y="0"/>
            <a:ext cx="4529721" cy="6846401"/>
          </a:xfrm>
          <a:prstGeom prst="rect">
            <a:avLst/>
          </a:prstGeom>
        </p:spPr>
      </p:pic>
      <p:sp>
        <p:nvSpPr>
          <p:cNvPr id="4" name="Title 3"/>
          <p:cNvSpPr>
            <a:spLocks noGrp="1"/>
          </p:cNvSpPr>
          <p:nvPr>
            <p:ph type="title"/>
          </p:nvPr>
        </p:nvSpPr>
        <p:spPr/>
        <p:txBody>
          <a:bodyPr/>
          <a:lstStyle/>
          <a:p>
            <a:r>
              <a:rPr lang="en-US" dirty="0"/>
              <a:t>Point of </a:t>
            </a:r>
            <a:r>
              <a:rPr lang="en-US" dirty="0" smtClean="0"/>
              <a:t>view Analysis-POV</a:t>
            </a:r>
            <a:endParaRPr lang="en-US" dirty="0"/>
          </a:p>
        </p:txBody>
      </p:sp>
      <p:sp>
        <p:nvSpPr>
          <p:cNvPr id="5" name="Content Placeholder 4"/>
          <p:cNvSpPr>
            <a:spLocks noGrp="1"/>
          </p:cNvSpPr>
          <p:nvPr>
            <p:ph sz="half" idx="1"/>
          </p:nvPr>
        </p:nvSpPr>
        <p:spPr>
          <a:xfrm>
            <a:off x="677334" y="1425388"/>
            <a:ext cx="6593042" cy="5421013"/>
          </a:xfrm>
        </p:spPr>
        <p:txBody>
          <a:bodyPr>
            <a:normAutofit/>
          </a:bodyPr>
          <a:lstStyle/>
          <a:p>
            <a:r>
              <a:rPr lang="en-US" sz="2400" dirty="0"/>
              <a:t>Part of writing an effective </a:t>
            </a:r>
            <a:r>
              <a:rPr lang="en-US" sz="2400" dirty="0" smtClean="0"/>
              <a:t>DBQ essay </a:t>
            </a:r>
            <a:r>
              <a:rPr lang="en-US" sz="2400" dirty="0"/>
              <a:t>is treating the documents as personal interpretations of history and analyzing the point of view of the authors</a:t>
            </a:r>
            <a:r>
              <a:rPr lang="en-US" sz="2400" dirty="0" smtClean="0"/>
              <a:t>.(SOAPSTONE METHOD HELPS)</a:t>
            </a:r>
          </a:p>
          <a:p>
            <a:pPr marL="0" indent="0">
              <a:buNone/>
            </a:pPr>
            <a:endParaRPr lang="en-US" sz="2400" dirty="0"/>
          </a:p>
          <a:p>
            <a:r>
              <a:rPr lang="en-US" sz="2400" dirty="0"/>
              <a:t>Students </a:t>
            </a:r>
            <a:r>
              <a:rPr lang="en-US" sz="2400" dirty="0" smtClean="0"/>
              <a:t>must </a:t>
            </a:r>
            <a:r>
              <a:rPr lang="en-US" sz="2400" dirty="0"/>
              <a:t>do this at least three times in their essay. (Preferably </a:t>
            </a:r>
            <a:r>
              <a:rPr lang="en-US" sz="2400" dirty="0" smtClean="0"/>
              <a:t>5 </a:t>
            </a:r>
            <a:r>
              <a:rPr lang="en-US" sz="2400" dirty="0"/>
              <a:t>or more</a:t>
            </a:r>
            <a:r>
              <a:rPr lang="en-US" sz="2400" dirty="0" smtClean="0"/>
              <a:t>).</a:t>
            </a:r>
          </a:p>
          <a:p>
            <a:pPr marL="0" indent="0">
              <a:buNone/>
            </a:pPr>
            <a:endParaRPr lang="en-US" sz="2400" dirty="0"/>
          </a:p>
          <a:p>
            <a:r>
              <a:rPr lang="en-US" sz="2400" dirty="0"/>
              <a:t>Use the </a:t>
            </a:r>
            <a:r>
              <a:rPr lang="en-US" sz="2400" dirty="0" smtClean="0"/>
              <a:t>SOAPSTONE </a:t>
            </a:r>
            <a:r>
              <a:rPr lang="en-US" sz="2400" dirty="0"/>
              <a:t>method to analyze the point of view of the authors</a:t>
            </a:r>
          </a:p>
        </p:txBody>
      </p:sp>
      <p:sp>
        <p:nvSpPr>
          <p:cNvPr id="8" name="Oval 7"/>
          <p:cNvSpPr/>
          <p:nvPr/>
        </p:nvSpPr>
        <p:spPr>
          <a:xfrm>
            <a:off x="7467600" y="3245225"/>
            <a:ext cx="4312024" cy="842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612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7855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A.S.A.P (Attribute the Source +analyze POV)</a:t>
            </a:r>
            <a:endParaRPr lang="en-US" dirty="0"/>
          </a:p>
        </p:txBody>
      </p:sp>
      <p:sp>
        <p:nvSpPr>
          <p:cNvPr id="5" name="Content Placeholder 4"/>
          <p:cNvSpPr>
            <a:spLocks noGrp="1"/>
          </p:cNvSpPr>
          <p:nvPr>
            <p:ph idx="1"/>
          </p:nvPr>
        </p:nvSpPr>
        <p:spPr/>
        <p:txBody>
          <a:bodyPr>
            <a:normAutofit/>
          </a:bodyPr>
          <a:lstStyle/>
          <a:p>
            <a:r>
              <a:rPr lang="en-US" sz="3600" dirty="0" smtClean="0"/>
              <a:t>“</a:t>
            </a:r>
            <a:r>
              <a:rPr lang="en-US" sz="3600" dirty="0" err="1" smtClean="0"/>
              <a:t>Zhi</a:t>
            </a:r>
            <a:r>
              <a:rPr lang="en-US" sz="3600" dirty="0" smtClean="0"/>
              <a:t> Dun’s argument supporting Buddhism (Doc#2) is understandable, given the politically tumultuous time in which it was written. When political leaders cannot be trusted to provide security, those without material resources are more likely to turn to spiritual teachings, especially ones that make sense of meaningless suffering.”</a:t>
            </a:r>
          </a:p>
          <a:p>
            <a:endParaRPr lang="en-US" sz="3600" dirty="0"/>
          </a:p>
        </p:txBody>
      </p:sp>
    </p:spTree>
    <p:extLst>
      <p:ext uri="{BB962C8B-B14F-4D97-AF65-F5344CB8AC3E}">
        <p14:creationId xmlns:p14="http://schemas.microsoft.com/office/powerpoint/2010/main" val="3715696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250706" cy="6858000"/>
          </a:xfrm>
          <a:prstGeom prst="rect">
            <a:avLst/>
          </a:prstGeom>
        </p:spPr>
      </p:pic>
    </p:spTree>
    <p:extLst>
      <p:ext uri="{BB962C8B-B14F-4D97-AF65-F5344CB8AC3E}">
        <p14:creationId xmlns:p14="http://schemas.microsoft.com/office/powerpoint/2010/main" val="1021005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066496" cy="6858000"/>
          </a:xfrm>
          <a:prstGeom prst="rect">
            <a:avLst/>
          </a:prstGeom>
        </p:spPr>
      </p:pic>
    </p:spTree>
    <p:extLst>
      <p:ext uri="{BB962C8B-B14F-4D97-AF65-F5344CB8AC3E}">
        <p14:creationId xmlns:p14="http://schemas.microsoft.com/office/powerpoint/2010/main" val="2914453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a:t>
            </a:r>
            <a:r>
              <a:rPr lang="en-US" dirty="0" smtClean="0"/>
              <a:t>Core</a:t>
            </a:r>
            <a:endParaRPr lang="en-US" dirty="0"/>
          </a:p>
        </p:txBody>
      </p:sp>
      <p:sp>
        <p:nvSpPr>
          <p:cNvPr id="3" name="Content Placeholder 2"/>
          <p:cNvSpPr>
            <a:spLocks noGrp="1"/>
          </p:cNvSpPr>
          <p:nvPr>
            <p:ph sz="half" idx="1"/>
          </p:nvPr>
        </p:nvSpPr>
        <p:spPr>
          <a:xfrm>
            <a:off x="677334" y="1219200"/>
            <a:ext cx="5337984" cy="4822161"/>
          </a:xfrm>
        </p:spPr>
        <p:txBody>
          <a:bodyPr>
            <a:noAutofit/>
          </a:bodyPr>
          <a:lstStyle/>
          <a:p>
            <a:r>
              <a:rPr lang="en-US" sz="2800" b="1" dirty="0"/>
              <a:t>If you achieve all seven basic core points, you can earn up to an additional </a:t>
            </a:r>
            <a:r>
              <a:rPr lang="en-US" sz="2800" b="1" dirty="0" smtClean="0"/>
              <a:t>2 </a:t>
            </a:r>
            <a:r>
              <a:rPr lang="en-US" sz="2800" b="1" dirty="0"/>
              <a:t>points on your essay through the expanded core</a:t>
            </a:r>
            <a:r>
              <a:rPr lang="en-US" sz="2800" b="1" dirty="0" smtClean="0"/>
              <a:t>.</a:t>
            </a:r>
          </a:p>
          <a:p>
            <a:pPr marL="0" indent="0">
              <a:buNone/>
            </a:pPr>
            <a:endParaRPr lang="en-US" sz="2800" b="1" dirty="0"/>
          </a:p>
          <a:p>
            <a:r>
              <a:rPr lang="en-US" sz="2800" b="1" dirty="0"/>
              <a:t>Basic core shows competence. Expanded core demonstrates </a:t>
            </a:r>
            <a:r>
              <a:rPr lang="en-US" sz="2800" b="1" dirty="0">
                <a:solidFill>
                  <a:srgbClr val="FF0000"/>
                </a:solidFill>
              </a:rPr>
              <a:t>excellence</a:t>
            </a:r>
            <a:r>
              <a:rPr lang="en-US" sz="2800" b="1" dirty="0"/>
              <a:t> in writing!</a:t>
            </a:r>
          </a:p>
        </p:txBody>
      </p:sp>
      <p:pic>
        <p:nvPicPr>
          <p:cNvPr id="5" name="Picture 4"/>
          <p:cNvPicPr>
            <a:picLocks noChangeAspect="1"/>
          </p:cNvPicPr>
          <p:nvPr/>
        </p:nvPicPr>
        <p:blipFill>
          <a:blip r:embed="rId2"/>
          <a:stretch>
            <a:fillRect/>
          </a:stretch>
        </p:blipFill>
        <p:spPr>
          <a:xfrm>
            <a:off x="6236342" y="0"/>
            <a:ext cx="5955658" cy="6858000"/>
          </a:xfrm>
          <a:prstGeom prst="rect">
            <a:avLst/>
          </a:prstGeom>
        </p:spPr>
      </p:pic>
      <p:sp>
        <p:nvSpPr>
          <p:cNvPr id="6" name="Rounded Rectangle 5"/>
          <p:cNvSpPr/>
          <p:nvPr/>
        </p:nvSpPr>
        <p:spPr>
          <a:xfrm>
            <a:off x="9274002" y="313765"/>
            <a:ext cx="2801457" cy="5871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981103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Expanded core</a:t>
            </a:r>
          </a:p>
        </p:txBody>
      </p:sp>
      <p:sp>
        <p:nvSpPr>
          <p:cNvPr id="7" name="Content Placeholder 6"/>
          <p:cNvSpPr>
            <a:spLocks noGrp="1"/>
          </p:cNvSpPr>
          <p:nvPr>
            <p:ph idx="1"/>
          </p:nvPr>
        </p:nvSpPr>
        <p:spPr/>
        <p:txBody>
          <a:bodyPr>
            <a:normAutofit lnSpcReduction="10000"/>
          </a:bodyPr>
          <a:lstStyle/>
          <a:p>
            <a:r>
              <a:rPr lang="en-US" dirty="0"/>
              <a:t>Up to two points are given based on how well a student accomplishes the examples given for the expanded core.</a:t>
            </a:r>
          </a:p>
          <a:p>
            <a:r>
              <a:rPr lang="en-US" dirty="0"/>
              <a:t>Unlike the basic core, the expanded core can be viewed as somewhat subjective.</a:t>
            </a:r>
          </a:p>
          <a:p>
            <a:r>
              <a:rPr lang="en-US" dirty="0"/>
              <a:t>Concentrate on these four expanded core criteria (easiest way to earn expanded core points):</a:t>
            </a:r>
          </a:p>
          <a:p>
            <a:pPr marL="0" indent="0">
              <a:buNone/>
            </a:pPr>
            <a:r>
              <a:rPr lang="en-US" dirty="0"/>
              <a:t>1. </a:t>
            </a:r>
            <a:r>
              <a:rPr lang="en-US" b="1" u="sng" dirty="0"/>
              <a:t>Persuasive </a:t>
            </a:r>
            <a:r>
              <a:rPr lang="en-US" dirty="0"/>
              <a:t>use of documents as evidence</a:t>
            </a:r>
          </a:p>
          <a:p>
            <a:pPr marL="0" indent="0">
              <a:buNone/>
            </a:pPr>
            <a:r>
              <a:rPr lang="en-US" dirty="0"/>
              <a:t>2. </a:t>
            </a:r>
            <a:r>
              <a:rPr lang="en-US" b="1" u="sng" dirty="0"/>
              <a:t>Addressing all parts of the question thoroughly</a:t>
            </a:r>
          </a:p>
          <a:p>
            <a:pPr marL="0" indent="0">
              <a:buNone/>
            </a:pPr>
            <a:r>
              <a:rPr lang="en-US" dirty="0"/>
              <a:t>3. </a:t>
            </a:r>
            <a:r>
              <a:rPr lang="en-US" b="1" u="sng" dirty="0"/>
              <a:t>Analyzing point of view or bias in most of the document</a:t>
            </a:r>
          </a:p>
          <a:p>
            <a:pPr marL="0" indent="0">
              <a:buNone/>
            </a:pPr>
            <a:r>
              <a:rPr lang="en-US" dirty="0">
                <a:solidFill>
                  <a:srgbClr val="FF0000"/>
                </a:solidFill>
              </a:rPr>
              <a:t>4. </a:t>
            </a:r>
            <a:r>
              <a:rPr lang="en-US" dirty="0" smtClean="0">
                <a:solidFill>
                  <a:srgbClr val="FF0000"/>
                </a:solidFill>
              </a:rPr>
              <a:t>Bring one additional outside historical  document.- EASY 1 point</a:t>
            </a:r>
            <a:endParaRPr lang="en-US" dirty="0">
              <a:solidFill>
                <a:srgbClr val="FF0000"/>
              </a:solidFill>
            </a:endParaRPr>
          </a:p>
        </p:txBody>
      </p:sp>
    </p:spTree>
    <p:extLst>
      <p:ext uri="{BB962C8B-B14F-4D97-AF65-F5344CB8AC3E}">
        <p14:creationId xmlns:p14="http://schemas.microsoft.com/office/powerpoint/2010/main" val="563112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DBQ review </a:t>
            </a:r>
            <a:r>
              <a:rPr lang="en-US" dirty="0"/>
              <a:t>step-by-step!</a:t>
            </a:r>
          </a:p>
        </p:txBody>
      </p:sp>
      <p:sp>
        <p:nvSpPr>
          <p:cNvPr id="6" name="Content Placeholder 5"/>
          <p:cNvSpPr>
            <a:spLocks noGrp="1"/>
          </p:cNvSpPr>
          <p:nvPr>
            <p:ph idx="1"/>
          </p:nvPr>
        </p:nvSpPr>
        <p:spPr>
          <a:xfrm>
            <a:off x="677333" y="1264024"/>
            <a:ext cx="10663019" cy="5593975"/>
          </a:xfrm>
        </p:spPr>
        <p:txBody>
          <a:bodyPr>
            <a:normAutofit/>
          </a:bodyPr>
          <a:lstStyle/>
          <a:p>
            <a:r>
              <a:rPr lang="en-US" sz="2800" b="1" dirty="0"/>
              <a:t>Read and understand the prompt.</a:t>
            </a:r>
          </a:p>
          <a:p>
            <a:r>
              <a:rPr lang="en-US" sz="2800" b="1" dirty="0"/>
              <a:t>Quickly tackle the documents to look for categories to form your THESIS – make notes or a quick chart.</a:t>
            </a:r>
          </a:p>
          <a:p>
            <a:r>
              <a:rPr lang="en-US" sz="2800" b="1" dirty="0"/>
              <a:t>Draft your thesis and note your groups. Make sure your thesis and groupings answer all parts of the prompt.</a:t>
            </a:r>
          </a:p>
          <a:p>
            <a:r>
              <a:rPr lang="en-US" sz="2800" b="1" dirty="0"/>
              <a:t>Determine which documents will work for POV analysis. Attempt to write POV analysis statements for most documents.</a:t>
            </a:r>
          </a:p>
          <a:p>
            <a:r>
              <a:rPr lang="en-US" sz="2800" b="1" dirty="0"/>
              <a:t>Draft your topic sentences. Write your essay!</a:t>
            </a:r>
          </a:p>
        </p:txBody>
      </p:sp>
    </p:spTree>
    <p:extLst>
      <p:ext uri="{BB962C8B-B14F-4D97-AF65-F5344CB8AC3E}">
        <p14:creationId xmlns:p14="http://schemas.microsoft.com/office/powerpoint/2010/main" val="33875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307777" cy="6858001"/>
          </a:xfrm>
          <a:prstGeom prst="rect">
            <a:avLst/>
          </a:prstGeom>
        </p:spPr>
      </p:pic>
    </p:spTree>
    <p:extLst>
      <p:ext uri="{BB962C8B-B14F-4D97-AF65-F5344CB8AC3E}">
        <p14:creationId xmlns:p14="http://schemas.microsoft.com/office/powerpoint/2010/main" val="76757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essay tests your HISTORIAN SKILLS.</a:t>
            </a:r>
          </a:p>
        </p:txBody>
      </p:sp>
      <p:sp>
        <p:nvSpPr>
          <p:cNvPr id="3" name="Content Placeholder 2"/>
          <p:cNvSpPr>
            <a:spLocks noGrp="1"/>
          </p:cNvSpPr>
          <p:nvPr>
            <p:ph idx="1"/>
          </p:nvPr>
        </p:nvSpPr>
        <p:spPr/>
        <p:txBody>
          <a:bodyPr/>
          <a:lstStyle/>
          <a:p>
            <a:pPr marL="0" indent="0">
              <a:buNone/>
            </a:pPr>
            <a:r>
              <a:rPr lang="en-US" dirty="0"/>
              <a:t>Can </a:t>
            </a:r>
            <a:r>
              <a:rPr lang="en-US" dirty="0" smtClean="0"/>
              <a:t>you</a:t>
            </a:r>
          </a:p>
          <a:p>
            <a:r>
              <a:rPr lang="en-US" dirty="0" smtClean="0"/>
              <a:t> </a:t>
            </a:r>
            <a:r>
              <a:rPr lang="en-US" dirty="0"/>
              <a:t>take evidence that is presented to </a:t>
            </a:r>
            <a:r>
              <a:rPr lang="en-US" dirty="0" smtClean="0"/>
              <a:t>you,</a:t>
            </a:r>
          </a:p>
          <a:p>
            <a:r>
              <a:rPr lang="en-US" dirty="0"/>
              <a:t>form an </a:t>
            </a:r>
            <a:r>
              <a:rPr lang="en-US" dirty="0" smtClean="0"/>
              <a:t>opinion and</a:t>
            </a:r>
          </a:p>
          <a:p>
            <a:r>
              <a:rPr lang="en-US" dirty="0" smtClean="0"/>
              <a:t>Report on a reliability of the evidence</a:t>
            </a:r>
          </a:p>
          <a:p>
            <a:endParaRPr lang="en-US" dirty="0"/>
          </a:p>
          <a:p>
            <a:pPr marL="0" indent="0">
              <a:buNone/>
            </a:pPr>
            <a:r>
              <a:rPr lang="en-US" sz="4000" dirty="0"/>
              <a:t>They don't want you to be a historian, they want you to be </a:t>
            </a:r>
            <a:r>
              <a:rPr lang="en-US" sz="4000" b="1" dirty="0"/>
              <a:t>INDIANA JONES</a:t>
            </a:r>
            <a:r>
              <a:rPr lang="en-US" sz="4000" dirty="0"/>
              <a:t>.</a:t>
            </a:r>
          </a:p>
        </p:txBody>
      </p:sp>
      <p:sp>
        <p:nvSpPr>
          <p:cNvPr id="4" name="Action Button: Help 3">
            <a:hlinkClick r:id="" action="ppaction://noaction" highlightClick="1"/>
          </p:cNvPr>
          <p:cNvSpPr/>
          <p:nvPr/>
        </p:nvSpPr>
        <p:spPr>
          <a:xfrm>
            <a:off x="8263467" y="2607733"/>
            <a:ext cx="1134533" cy="13208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as simple as…</a:t>
            </a:r>
            <a:endParaRPr lang="en-US" dirty="0"/>
          </a:p>
        </p:txBody>
      </p:sp>
      <p:sp>
        <p:nvSpPr>
          <p:cNvPr id="3" name="Content Placeholder 2"/>
          <p:cNvSpPr>
            <a:spLocks noGrp="1"/>
          </p:cNvSpPr>
          <p:nvPr>
            <p:ph idx="1"/>
          </p:nvPr>
        </p:nvSpPr>
        <p:spPr/>
        <p:txBody>
          <a:bodyPr/>
          <a:lstStyle/>
          <a:p>
            <a:r>
              <a:rPr lang="en-US" dirty="0" smtClean="0"/>
              <a:t>We simply use the help of the given documents to answer the given question. </a:t>
            </a:r>
            <a:endParaRPr lang="en-US" dirty="0"/>
          </a:p>
        </p:txBody>
      </p:sp>
    </p:spTree>
    <p:extLst>
      <p:ext uri="{BB962C8B-B14F-4D97-AF65-F5344CB8AC3E}">
        <p14:creationId xmlns:p14="http://schemas.microsoft.com/office/powerpoint/2010/main" val="2529458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272E34"/>
                </a:solidFill>
                <a:effectLst/>
                <a:latin typeface="Arial" panose="020B0604020202020204" pitchFamily="34" charset="0"/>
              </a:rPr>
              <a:t>1. GROUP THE DOCUMENTS.</a:t>
            </a:r>
            <a:br>
              <a:rPr lang="en-US" b="1" i="0" dirty="0" smtClean="0">
                <a:solidFill>
                  <a:srgbClr val="272E34"/>
                </a:solidFill>
                <a:effectLst/>
                <a:latin typeface="Arial" panose="020B0604020202020204" pitchFamily="34" charset="0"/>
              </a:rPr>
            </a:br>
            <a:endParaRPr lang="en-US" dirty="0"/>
          </a:p>
        </p:txBody>
      </p:sp>
      <p:sp>
        <p:nvSpPr>
          <p:cNvPr id="3" name="Content Placeholder 2"/>
          <p:cNvSpPr>
            <a:spLocks noGrp="1"/>
          </p:cNvSpPr>
          <p:nvPr>
            <p:ph idx="1"/>
          </p:nvPr>
        </p:nvSpPr>
        <p:spPr/>
        <p:txBody>
          <a:bodyPr/>
          <a:lstStyle/>
          <a:p>
            <a:endParaRPr lang="en-US" dirty="0" smtClean="0"/>
          </a:p>
          <a:p>
            <a:r>
              <a:rPr lang="en-US" dirty="0" smtClean="0"/>
              <a:t>These </a:t>
            </a:r>
            <a:r>
              <a:rPr lang="en-US" dirty="0"/>
              <a:t>documents are </a:t>
            </a:r>
            <a:r>
              <a:rPr lang="en-US" i="1" u="sng" dirty="0"/>
              <a:t>meant</a:t>
            </a:r>
            <a:r>
              <a:rPr lang="en-US" dirty="0"/>
              <a:t> to help you reach a conclusion based on </a:t>
            </a:r>
            <a:r>
              <a:rPr lang="en-US" dirty="0" smtClean="0"/>
              <a:t>the </a:t>
            </a:r>
            <a:r>
              <a:rPr lang="en-US" dirty="0"/>
              <a:t>question asked. </a:t>
            </a:r>
            <a:endParaRPr lang="en-US" dirty="0" smtClean="0"/>
          </a:p>
          <a:p>
            <a:r>
              <a:rPr lang="en-US" dirty="0" smtClean="0"/>
              <a:t> Read the question. </a:t>
            </a:r>
          </a:p>
          <a:p>
            <a:r>
              <a:rPr lang="en-US" dirty="0" smtClean="0"/>
              <a:t>Read through the documents in 10 minutes provided</a:t>
            </a:r>
          </a:p>
          <a:p>
            <a:r>
              <a:rPr lang="en-US" dirty="0"/>
              <a:t>Butcher the test booklet. </a:t>
            </a:r>
            <a:r>
              <a:rPr lang="en-US" dirty="0" smtClean="0"/>
              <a:t>-</a:t>
            </a:r>
            <a:r>
              <a:rPr lang="en-US" u="sng" dirty="0" smtClean="0"/>
              <a:t>underlining</a:t>
            </a:r>
            <a:r>
              <a:rPr lang="en-US" dirty="0"/>
              <a:t> key words, authors, dates: Anything that might help you find other documents like this one. </a:t>
            </a:r>
            <a:endParaRPr lang="en-US" dirty="0" smtClean="0"/>
          </a:p>
          <a:p>
            <a:r>
              <a:rPr lang="en-US" dirty="0"/>
              <a:t>Your </a:t>
            </a:r>
            <a:r>
              <a:rPr lang="en-US" b="1" dirty="0"/>
              <a:t>PRIME DIRECTIVE</a:t>
            </a:r>
            <a:r>
              <a:rPr lang="en-US" dirty="0"/>
              <a:t> is to group. </a:t>
            </a:r>
          </a:p>
        </p:txBody>
      </p:sp>
    </p:spTree>
    <p:extLst>
      <p:ext uri="{BB962C8B-B14F-4D97-AF65-F5344CB8AC3E}">
        <p14:creationId xmlns:p14="http://schemas.microsoft.com/office/powerpoint/2010/main" val="35419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1"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1"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1"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1"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515600" cy="1325563"/>
          </a:xfrm>
        </p:spPr>
        <p:txBody>
          <a:bodyPr/>
          <a:lstStyle/>
          <a:p>
            <a:r>
              <a:rPr lang="en-US" b="1" dirty="0" smtClean="0"/>
              <a:t>Grouping</a:t>
            </a:r>
            <a:endParaRPr lang="en-US" b="1"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US" sz="3000" dirty="0"/>
              <a:t>There will be multiple ways to group the documents. </a:t>
            </a:r>
            <a:endParaRPr lang="en-US" sz="3000" dirty="0" smtClean="0"/>
          </a:p>
          <a:p>
            <a:r>
              <a:rPr lang="en-US" sz="3000" dirty="0"/>
              <a:t>You are </a:t>
            </a:r>
            <a:r>
              <a:rPr lang="en-US" sz="3000" b="1" dirty="0"/>
              <a:t>NOT</a:t>
            </a:r>
            <a:r>
              <a:rPr lang="en-US" sz="3000" dirty="0"/>
              <a:t> expected to find them all. </a:t>
            </a:r>
            <a:endParaRPr lang="en-US" sz="3000" dirty="0" smtClean="0"/>
          </a:p>
          <a:p>
            <a:r>
              <a:rPr lang="en-US" sz="3000" dirty="0"/>
              <a:t>You only need to find two or three ways that the documents work together</a:t>
            </a:r>
            <a:r>
              <a:rPr lang="en-US" sz="3000" dirty="0" smtClean="0"/>
              <a:t>.</a:t>
            </a:r>
          </a:p>
          <a:p>
            <a:r>
              <a:rPr lang="en-US" sz="3000" dirty="0" smtClean="0"/>
              <a:t>Once </a:t>
            </a:r>
            <a:r>
              <a:rPr lang="en-US" sz="3000" dirty="0"/>
              <a:t>you've found your groups, the rest of the essay writes itself</a:t>
            </a:r>
            <a:r>
              <a:rPr lang="en-US" sz="3000" dirty="0" smtClean="0"/>
              <a:t>.</a:t>
            </a:r>
          </a:p>
          <a:p>
            <a:pPr marL="0" indent="0">
              <a:buNone/>
            </a:pPr>
            <a:r>
              <a:rPr lang="en-US" sz="4800" b="1" dirty="0" smtClean="0"/>
              <a:t>YOUR GROUPS ARE YOUR BACKBONE</a:t>
            </a:r>
          </a:p>
          <a:p>
            <a:pPr marL="0" indent="0">
              <a:buNone/>
            </a:pPr>
            <a:r>
              <a:rPr lang="en-US" sz="4800" b="1" dirty="0"/>
              <a:t> </a:t>
            </a:r>
            <a:r>
              <a:rPr lang="en-US" sz="4800" dirty="0"/>
              <a:t>Mention them in the THESIS and then elaborate on why each document fits into the group (and therefore answers the question) in the body.</a:t>
            </a:r>
            <a:endParaRPr lang="en-US" sz="4800" b="1" dirty="0"/>
          </a:p>
        </p:txBody>
      </p:sp>
    </p:spTree>
    <p:extLst>
      <p:ext uri="{BB962C8B-B14F-4D97-AF65-F5344CB8AC3E}">
        <p14:creationId xmlns:p14="http://schemas.microsoft.com/office/powerpoint/2010/main" val="5523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What else?</a:t>
            </a:r>
            <a:endParaRPr lang="en-US" sz="7200" dirty="0"/>
          </a:p>
        </p:txBody>
      </p:sp>
      <p:sp>
        <p:nvSpPr>
          <p:cNvPr id="3" name="Content Placeholder 2"/>
          <p:cNvSpPr>
            <a:spLocks noGrp="1"/>
          </p:cNvSpPr>
          <p:nvPr>
            <p:ph idx="1"/>
          </p:nvPr>
        </p:nvSpPr>
        <p:spPr/>
        <p:txBody>
          <a:bodyPr>
            <a:normAutofit/>
          </a:bodyPr>
          <a:lstStyle/>
          <a:p>
            <a:r>
              <a:rPr lang="en-US" sz="6000" dirty="0"/>
              <a:t>POINT OF </a:t>
            </a:r>
            <a:r>
              <a:rPr lang="en-US" sz="6000" dirty="0" smtClean="0"/>
              <a:t>VIEW</a:t>
            </a:r>
          </a:p>
          <a:p>
            <a:r>
              <a:rPr lang="en-US" sz="6000" b="0" i="0" dirty="0" smtClean="0">
                <a:solidFill>
                  <a:srgbClr val="2A2A2A"/>
                </a:solidFill>
                <a:effectLst/>
                <a:latin typeface="Arial" panose="020B0604020202020204" pitchFamily="34" charset="0"/>
              </a:rPr>
              <a:t> EXTRA DOCUMENTS.</a:t>
            </a:r>
            <a:endParaRPr lang="en-US" sz="6000" dirty="0"/>
          </a:p>
        </p:txBody>
      </p:sp>
    </p:spTree>
    <p:extLst>
      <p:ext uri="{BB962C8B-B14F-4D97-AF65-F5344CB8AC3E}">
        <p14:creationId xmlns:p14="http://schemas.microsoft.com/office/powerpoint/2010/main" val="16400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POINT-OF-VIEW</a:t>
            </a:r>
            <a:br>
              <a:rPr lang="en-US" b="1" dirty="0"/>
            </a:br>
            <a:endParaRPr lang="en-US" dirty="0"/>
          </a:p>
        </p:txBody>
      </p:sp>
      <p:sp>
        <p:nvSpPr>
          <p:cNvPr id="3" name="Content Placeholder 2"/>
          <p:cNvSpPr>
            <a:spLocks noGrp="1"/>
          </p:cNvSpPr>
          <p:nvPr>
            <p:ph idx="1"/>
          </p:nvPr>
        </p:nvSpPr>
        <p:spPr/>
        <p:txBody>
          <a:bodyPr/>
          <a:lstStyle/>
          <a:p>
            <a:r>
              <a:rPr lang="en-US" dirty="0"/>
              <a:t>Do you </a:t>
            </a:r>
            <a:r>
              <a:rPr lang="en-US" dirty="0" smtClean="0"/>
              <a:t>believe </a:t>
            </a:r>
            <a:r>
              <a:rPr lang="en-US" dirty="0"/>
              <a:t>everything you hear? </a:t>
            </a:r>
            <a:endParaRPr lang="en-US" dirty="0" smtClean="0"/>
          </a:p>
          <a:p>
            <a:r>
              <a:rPr lang="en-US" dirty="0"/>
              <a:t>People lie to your face every single day</a:t>
            </a:r>
            <a:r>
              <a:rPr lang="en-US" dirty="0" smtClean="0"/>
              <a:t>.-documents do too!</a:t>
            </a:r>
          </a:p>
          <a:p>
            <a:r>
              <a:rPr lang="en-US" dirty="0"/>
              <a:t>T</a:t>
            </a:r>
            <a:r>
              <a:rPr lang="en-US" dirty="0" smtClean="0"/>
              <a:t>he </a:t>
            </a:r>
            <a:r>
              <a:rPr lang="en-US" dirty="0"/>
              <a:t>sources of the documents may have hidden agendas as to why they are telling you </a:t>
            </a:r>
            <a:r>
              <a:rPr lang="en-US" dirty="0" smtClean="0"/>
              <a:t>what </a:t>
            </a:r>
            <a:r>
              <a:rPr lang="en-US" dirty="0"/>
              <a:t>they are telling you. </a:t>
            </a:r>
            <a:endParaRPr lang="en-US" dirty="0" smtClean="0"/>
          </a:p>
          <a:p>
            <a:r>
              <a:rPr lang="en-US" dirty="0"/>
              <a:t>The AP wants you to be able to recognize that not everything you read is 100% true. </a:t>
            </a:r>
          </a:p>
        </p:txBody>
      </p:sp>
    </p:spTree>
    <p:extLst>
      <p:ext uri="{BB962C8B-B14F-4D97-AF65-F5344CB8AC3E}">
        <p14:creationId xmlns:p14="http://schemas.microsoft.com/office/powerpoint/2010/main" val="40704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8fda114ddd6829dd212f1a4f59c9c02fc287a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3876</TotalTime>
  <Words>1674</Words>
  <Application>Microsoft Office PowerPoint</Application>
  <PresentationFormat>Widescreen</PresentationFormat>
  <Paragraphs>163</Paragraphs>
  <Slides>38</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Batang</vt:lpstr>
      <vt:lpstr>Aharoni</vt:lpstr>
      <vt:lpstr>Arial</vt:lpstr>
      <vt:lpstr>Arial Rounded MT Bold</vt:lpstr>
      <vt:lpstr>Berlin Sans FB Demi</vt:lpstr>
      <vt:lpstr>Bookman Old Style</vt:lpstr>
      <vt:lpstr>Calibri</vt:lpstr>
      <vt:lpstr>Calibri Light</vt:lpstr>
      <vt:lpstr>Constantia</vt:lpstr>
      <vt:lpstr>Lucida Handwriting</vt:lpstr>
      <vt:lpstr>MV Boli</vt:lpstr>
      <vt:lpstr>Trebuchet MS</vt:lpstr>
      <vt:lpstr>Wingdings 3</vt:lpstr>
      <vt:lpstr>Office Theme</vt:lpstr>
      <vt:lpstr>Facet</vt:lpstr>
      <vt:lpstr>PowerPoint Presentation</vt:lpstr>
      <vt:lpstr>DBQ </vt:lpstr>
      <vt:lpstr>THIS ESSAY DOES NOT MEASURE YOUR HISTORY KNOWLEDGE! </vt:lpstr>
      <vt:lpstr>This essay tests your HISTORIAN SKILLS.</vt:lpstr>
      <vt:lpstr>It is as simple as…</vt:lpstr>
      <vt:lpstr>1. GROUP THE DOCUMENTS. </vt:lpstr>
      <vt:lpstr>Grouping</vt:lpstr>
      <vt:lpstr>What else?</vt:lpstr>
      <vt:lpstr>2. POINT-OF-VIEW </vt:lpstr>
      <vt:lpstr>Analysis of documents</vt:lpstr>
      <vt:lpstr>For example</vt:lpstr>
      <vt:lpstr>3. WHO's VOICE IS NOT BEING HEARD? </vt:lpstr>
      <vt:lpstr>Template </vt:lpstr>
      <vt:lpstr>More templates</vt:lpstr>
      <vt:lpstr>Lets look at the rubric</vt:lpstr>
      <vt:lpstr>PowerPoint Presentation</vt:lpstr>
      <vt:lpstr>DBQ rubric </vt:lpstr>
      <vt:lpstr>DBQ: THE MISSION </vt:lpstr>
      <vt:lpstr>THE THESIS</vt:lpstr>
      <vt:lpstr>Thesis</vt:lpstr>
      <vt:lpstr>Good, Bad and the Ugly THESIS</vt:lpstr>
      <vt:lpstr>“Wow Moment”</vt:lpstr>
      <vt:lpstr>Obviously, you should always write your thesis AFTER you've grouped your documents.</vt:lpstr>
      <vt:lpstr>PowerPoint Presentation</vt:lpstr>
      <vt:lpstr>Grouping the Documents</vt:lpstr>
      <vt:lpstr>PowerPoint Presentation</vt:lpstr>
      <vt:lpstr>PowerPoint Presentation</vt:lpstr>
      <vt:lpstr>USING DOCUMENTS</vt:lpstr>
      <vt:lpstr>Use of documents</vt:lpstr>
      <vt:lpstr>Point of view Analysis-POV</vt:lpstr>
      <vt:lpstr>PowerPoint Presentation</vt:lpstr>
      <vt:lpstr>A.S.A.P (Attribute the Source +analyze POV)</vt:lpstr>
      <vt:lpstr>PowerPoint Presentation</vt:lpstr>
      <vt:lpstr>PowerPoint Presentation</vt:lpstr>
      <vt:lpstr>Expanded Core</vt:lpstr>
      <vt:lpstr>Expanded core</vt:lpstr>
      <vt:lpstr>DBQ review step-by-step!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DBQ</dc:title>
  <dc:creator>Noor Khan</dc:creator>
  <cp:lastModifiedBy>Noor Khan</cp:lastModifiedBy>
  <cp:revision>30</cp:revision>
  <dcterms:created xsi:type="dcterms:W3CDTF">2014-10-24T12:22:09Z</dcterms:created>
  <dcterms:modified xsi:type="dcterms:W3CDTF">2014-10-27T04:58:53Z</dcterms:modified>
</cp:coreProperties>
</file>