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82" r:id="rId19"/>
    <p:sldId id="274" r:id="rId20"/>
    <p:sldId id="275" r:id="rId21"/>
    <p:sldId id="276" r:id="rId22"/>
    <p:sldId id="277" r:id="rId23"/>
    <p:sldId id="278" r:id="rId24"/>
    <p:sldId id="279" r:id="rId25"/>
    <p:sldId id="280" r:id="rId26"/>
    <p:sldId id="281"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2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612725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97064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1118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30299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03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91370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00739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114966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3807679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319983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462EB0-D28F-4247-9755-8ADC7FF73CE9}"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379470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462EB0-D28F-4247-9755-8ADC7FF73CE9}"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13158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462EB0-D28F-4247-9755-8ADC7FF73CE9}"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83866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62EB0-D28F-4247-9755-8ADC7FF73CE9}"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1235823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62EB0-D28F-4247-9755-8ADC7FF73CE9}"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76229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62EB0-D28F-4247-9755-8ADC7FF73CE9}"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7AC94-0846-4B64-8C7B-2D7933A96209}" type="slidenum">
              <a:rPr lang="en-US" smtClean="0"/>
              <a:t>‹#›</a:t>
            </a:fld>
            <a:endParaRPr lang="en-US"/>
          </a:p>
        </p:txBody>
      </p:sp>
    </p:spTree>
    <p:extLst>
      <p:ext uri="{BB962C8B-B14F-4D97-AF65-F5344CB8AC3E}">
        <p14:creationId xmlns:p14="http://schemas.microsoft.com/office/powerpoint/2010/main" val="288236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462EB0-D28F-4247-9755-8ADC7FF73CE9}" type="datetimeFigureOut">
              <a:rPr lang="en-US" smtClean="0"/>
              <a:t>1/13/2014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47AC94-0846-4B64-8C7B-2D7933A96209}" type="slidenum">
              <a:rPr lang="en-US" smtClean="0"/>
              <a:t>‹#›</a:t>
            </a:fld>
            <a:endParaRPr lang="en-US"/>
          </a:p>
        </p:txBody>
      </p:sp>
    </p:spTree>
    <p:extLst>
      <p:ext uri="{BB962C8B-B14F-4D97-AF65-F5344CB8AC3E}">
        <p14:creationId xmlns:p14="http://schemas.microsoft.com/office/powerpoint/2010/main" val="220181898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717" y="-87604"/>
            <a:ext cx="13611225" cy="7553325"/>
          </a:xfrm>
          <a:prstGeom prst="rect">
            <a:avLst/>
          </a:prstGeom>
        </p:spPr>
      </p:pic>
      <p:sp>
        <p:nvSpPr>
          <p:cNvPr id="5" name="TextBox 4"/>
          <p:cNvSpPr txBox="1"/>
          <p:nvPr/>
        </p:nvSpPr>
        <p:spPr>
          <a:xfrm rot="20199287">
            <a:off x="2923510" y="4725607"/>
            <a:ext cx="3727268" cy="1815882"/>
          </a:xfrm>
          <a:prstGeom prst="rect">
            <a:avLst/>
          </a:prstGeom>
          <a:noFill/>
        </p:spPr>
        <p:txBody>
          <a:bodyPr wrap="square" rtlCol="0">
            <a:spAutoFit/>
          </a:bodyPr>
          <a:lstStyle/>
          <a:p>
            <a:r>
              <a:rPr lang="en-US" sz="2800" dirty="0" smtClean="0">
                <a:solidFill>
                  <a:srgbClr val="FF0000"/>
                </a:solidFill>
                <a:latin typeface="Lucida Handwriting" panose="03010101010101010101" pitchFamily="66" charset="0"/>
              </a:rPr>
              <a:t>OMG World History is like my </a:t>
            </a:r>
            <a:r>
              <a:rPr lang="en-US" sz="2800" dirty="0" err="1" smtClean="0">
                <a:solidFill>
                  <a:srgbClr val="FF0000"/>
                </a:solidFill>
                <a:latin typeface="Lucida Handwriting" panose="03010101010101010101" pitchFamily="66" charset="0"/>
              </a:rPr>
              <a:t>fav</a:t>
            </a:r>
            <a:r>
              <a:rPr lang="en-US" sz="2800" dirty="0" smtClean="0">
                <a:solidFill>
                  <a:srgbClr val="FF0000"/>
                </a:solidFill>
                <a:latin typeface="Lucida Handwriting" panose="03010101010101010101" pitchFamily="66" charset="0"/>
              </a:rPr>
              <a:t> class EVERRR!!!</a:t>
            </a:r>
            <a:endParaRPr lang="en-US" sz="2800" dirty="0">
              <a:solidFill>
                <a:srgbClr val="FF0000"/>
              </a:solidFill>
              <a:latin typeface="Lucida Handwriting" panose="03010101010101010101" pitchFamily="66" charset="0"/>
            </a:endParaRPr>
          </a:p>
        </p:txBody>
      </p:sp>
      <p:sp>
        <p:nvSpPr>
          <p:cNvPr id="6" name="TextBox 5"/>
          <p:cNvSpPr txBox="1"/>
          <p:nvPr/>
        </p:nvSpPr>
        <p:spPr>
          <a:xfrm>
            <a:off x="6095999" y="6122126"/>
            <a:ext cx="1524000" cy="400110"/>
          </a:xfrm>
          <a:prstGeom prst="rect">
            <a:avLst/>
          </a:prstGeom>
          <a:noFill/>
        </p:spPr>
        <p:txBody>
          <a:bodyPr wrap="square" rtlCol="0">
            <a:spAutoFit/>
          </a:bodyPr>
          <a:lstStyle/>
          <a:p>
            <a:r>
              <a:rPr lang="en-US" sz="2000" b="1" dirty="0" smtClean="0">
                <a:latin typeface="Berlin Sans FB Demi" panose="020E0802020502020306" pitchFamily="34" charset="0"/>
                <a:ea typeface="Batang" panose="02030600000101010101" pitchFamily="18" charset="-127"/>
                <a:cs typeface="Aharoni" panose="02010803020104030203" pitchFamily="2" charset="-79"/>
              </a:rPr>
              <a:t>DORK!</a:t>
            </a:r>
            <a:endParaRPr lang="en-US" sz="2000" b="1" dirty="0">
              <a:latin typeface="Berlin Sans FB Demi" panose="020E0802020502020306" pitchFamily="34" charset="0"/>
              <a:ea typeface="Batang" panose="02030600000101010101" pitchFamily="18" charset="-127"/>
              <a:cs typeface="Aharoni" panose="02010803020104030203" pitchFamily="2"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3388" y="523067"/>
            <a:ext cx="4841934" cy="3620592"/>
          </a:xfrm>
          <a:prstGeom prst="rect">
            <a:avLst/>
          </a:prstGeom>
        </p:spPr>
      </p:pic>
    </p:spTree>
    <p:extLst>
      <p:ext uri="{BB962C8B-B14F-4D97-AF65-F5344CB8AC3E}">
        <p14:creationId xmlns:p14="http://schemas.microsoft.com/office/powerpoint/2010/main" val="1656104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1077303" cy="6831647"/>
          </a:xfrm>
          <a:prstGeom prst="rect">
            <a:avLst/>
          </a:prstGeom>
        </p:spPr>
      </p:pic>
    </p:spTree>
    <p:extLst>
      <p:ext uri="{BB962C8B-B14F-4D97-AF65-F5344CB8AC3E}">
        <p14:creationId xmlns:p14="http://schemas.microsoft.com/office/powerpoint/2010/main" val="1620445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Grouping the </a:t>
            </a:r>
            <a:r>
              <a:rPr lang="en-US" b="1" dirty="0" smtClean="0"/>
              <a:t>Documents</a:t>
            </a:r>
            <a:endParaRPr lang="en-US" b="1" dirty="0"/>
          </a:p>
        </p:txBody>
      </p:sp>
      <p:sp>
        <p:nvSpPr>
          <p:cNvPr id="5" name="Content Placeholder 4"/>
          <p:cNvSpPr>
            <a:spLocks noGrp="1"/>
          </p:cNvSpPr>
          <p:nvPr>
            <p:ph sz="half" idx="1"/>
          </p:nvPr>
        </p:nvSpPr>
        <p:spPr>
          <a:xfrm>
            <a:off x="677334" y="1435693"/>
            <a:ext cx="5866901" cy="4605668"/>
          </a:xfrm>
        </p:spPr>
        <p:txBody>
          <a:bodyPr/>
          <a:lstStyle/>
          <a:p>
            <a:r>
              <a:rPr lang="en-US" b="1" dirty="0">
                <a:latin typeface="Arial Rounded MT Bold" panose="020F0704030504030204" pitchFamily="34" charset="0"/>
                <a:ea typeface="Batang" panose="02030600000101010101" pitchFamily="18" charset="-127"/>
              </a:rPr>
              <a:t>Basic core # 5 – analyze documents by grouping them </a:t>
            </a:r>
            <a:r>
              <a:rPr lang="en-US" b="1" dirty="0" smtClean="0">
                <a:latin typeface="Arial Rounded MT Bold" panose="020F0704030504030204" pitchFamily="34" charset="0"/>
                <a:ea typeface="Batang" panose="02030600000101010101" pitchFamily="18" charset="-127"/>
              </a:rPr>
              <a:t>in two or </a:t>
            </a:r>
            <a:r>
              <a:rPr lang="en-US" b="1" dirty="0">
                <a:latin typeface="Arial Rounded MT Bold" panose="020F0704030504030204" pitchFamily="34" charset="0"/>
                <a:ea typeface="Batang" panose="02030600000101010101" pitchFamily="18" charset="-127"/>
              </a:rPr>
              <a:t>three ways, depending on the </a:t>
            </a:r>
            <a:r>
              <a:rPr lang="en-US" b="1" dirty="0" smtClean="0">
                <a:latin typeface="Arial Rounded MT Bold" panose="020F0704030504030204" pitchFamily="34" charset="0"/>
                <a:ea typeface="Batang" panose="02030600000101010101" pitchFamily="18" charset="-127"/>
              </a:rPr>
              <a:t>question.</a:t>
            </a:r>
          </a:p>
          <a:p>
            <a:pPr marL="0" indent="0">
              <a:buNone/>
            </a:pPr>
            <a:endParaRPr lang="en-US" b="1" dirty="0">
              <a:latin typeface="Arial Rounded MT Bold" panose="020F0704030504030204" pitchFamily="34" charset="0"/>
              <a:ea typeface="Batang" panose="02030600000101010101" pitchFamily="18" charset="-127"/>
            </a:endParaRPr>
          </a:p>
          <a:p>
            <a:r>
              <a:rPr lang="en-US" b="1" dirty="0" smtClean="0">
                <a:latin typeface="Arial Rounded MT Bold" panose="020F0704030504030204" pitchFamily="34" charset="0"/>
                <a:ea typeface="Batang" panose="02030600000101010101" pitchFamily="18" charset="-127"/>
              </a:rPr>
              <a:t>Some DBQs have </a:t>
            </a:r>
            <a:r>
              <a:rPr lang="en-US" b="1" dirty="0">
                <a:latin typeface="Arial Rounded MT Bold" panose="020F0704030504030204" pitchFamily="34" charset="0"/>
                <a:ea typeface="Batang" panose="02030600000101010101" pitchFamily="18" charset="-127"/>
              </a:rPr>
              <a:t>ready-made groups; </a:t>
            </a:r>
            <a:r>
              <a:rPr lang="en-US" b="1" dirty="0" smtClean="0">
                <a:latin typeface="Arial Rounded MT Bold" panose="020F0704030504030204" pitchFamily="34" charset="0"/>
                <a:ea typeface="Batang" panose="02030600000101010101" pitchFamily="18" charset="-127"/>
              </a:rPr>
              <a:t>some DBQs will </a:t>
            </a:r>
            <a:r>
              <a:rPr lang="en-US" b="1" dirty="0">
                <a:latin typeface="Arial Rounded MT Bold" panose="020F0704030504030204" pitchFamily="34" charset="0"/>
                <a:ea typeface="Batang" panose="02030600000101010101" pitchFamily="18" charset="-127"/>
              </a:rPr>
              <a:t>require you to come up with the groupings yourself</a:t>
            </a:r>
            <a:r>
              <a:rPr lang="en-US" b="1" dirty="0" smtClean="0">
                <a:latin typeface="Arial Rounded MT Bold" panose="020F0704030504030204" pitchFamily="34" charset="0"/>
                <a:ea typeface="Batang" panose="02030600000101010101" pitchFamily="18" charset="-127"/>
              </a:rPr>
              <a:t>.</a:t>
            </a:r>
          </a:p>
          <a:p>
            <a:pPr marL="0" indent="0">
              <a:buNone/>
            </a:pPr>
            <a:endParaRPr lang="en-US" b="1" dirty="0">
              <a:latin typeface="Arial Rounded MT Bold" panose="020F0704030504030204" pitchFamily="34" charset="0"/>
              <a:ea typeface="Batang" panose="02030600000101010101" pitchFamily="18" charset="-127"/>
            </a:endParaRPr>
          </a:p>
          <a:p>
            <a:r>
              <a:rPr lang="en-US" b="1" dirty="0">
                <a:latin typeface="Arial Rounded MT Bold" panose="020F0704030504030204" pitchFamily="34" charset="0"/>
                <a:ea typeface="Batang" panose="02030600000101010101" pitchFamily="18" charset="-127"/>
              </a:rPr>
              <a:t>There are usually several different ways that you can correctly group the docs.</a:t>
            </a:r>
          </a:p>
        </p:txBody>
      </p:sp>
      <p:sp>
        <p:nvSpPr>
          <p:cNvPr id="8" name="Content Placeholder 7"/>
          <p:cNvSpPr>
            <a:spLocks noGrp="1"/>
          </p:cNvSpPr>
          <p:nvPr>
            <p:ph sz="half" idx="2"/>
          </p:nvPr>
        </p:nvSpPr>
        <p:spPr>
          <a:xfrm>
            <a:off x="6989564" y="824658"/>
            <a:ext cx="4184034" cy="4545848"/>
          </a:xfrm>
        </p:spPr>
        <p:txBody>
          <a:bodyPr/>
          <a:lstStyle/>
          <a:p>
            <a:r>
              <a:rPr lang="en-US" dirty="0"/>
              <a:t>Example</a:t>
            </a:r>
          </a:p>
          <a:p>
            <a:pPr marL="0" indent="0">
              <a:buNone/>
            </a:pPr>
            <a:r>
              <a:rPr lang="en-US" dirty="0"/>
              <a:t>G</a:t>
            </a:r>
            <a:r>
              <a:rPr lang="en-US" dirty="0" smtClean="0"/>
              <a:t>roups </a:t>
            </a:r>
            <a:r>
              <a:rPr lang="en-US" dirty="0"/>
              <a:t>P</a:t>
            </a:r>
            <a:r>
              <a:rPr lang="en-US" dirty="0" smtClean="0"/>
              <a:t>rovided</a:t>
            </a:r>
            <a:r>
              <a:rPr lang="en-US" dirty="0"/>
              <a:t>:</a:t>
            </a:r>
          </a:p>
          <a:p>
            <a:pPr marL="0" indent="0">
              <a:buNone/>
            </a:pPr>
            <a:r>
              <a:rPr lang="en-US" dirty="0"/>
              <a:t>" Analyze the religious, political, and social reasons for the rise of the Protestant Reformation in the 16th century</a:t>
            </a:r>
            <a:r>
              <a:rPr lang="en-US" dirty="0" smtClean="0"/>
              <a:t>.“</a:t>
            </a:r>
          </a:p>
          <a:p>
            <a:pPr marL="0" indent="0">
              <a:buNone/>
            </a:pPr>
            <a:endParaRPr lang="en-US" dirty="0" smtClean="0"/>
          </a:p>
          <a:p>
            <a:pPr marL="0" indent="0">
              <a:buNone/>
            </a:pPr>
            <a:r>
              <a:rPr lang="en-US" dirty="0"/>
              <a:t>Groupings not provided:</a:t>
            </a:r>
          </a:p>
          <a:p>
            <a:pPr marL="0" indent="0">
              <a:buNone/>
            </a:pPr>
            <a:r>
              <a:rPr lang="en-US" dirty="0" smtClean="0"/>
              <a:t>“Analyze </a:t>
            </a:r>
            <a:r>
              <a:rPr lang="en-US" dirty="0"/>
              <a:t>the reasons for the rise of the Protestant Reformation in the 16th century."</a:t>
            </a:r>
          </a:p>
        </p:txBody>
      </p:sp>
      <p:pic>
        <p:nvPicPr>
          <p:cNvPr id="7" name="Picture 6"/>
          <p:cNvPicPr>
            <a:picLocks noChangeAspect="1"/>
          </p:cNvPicPr>
          <p:nvPr/>
        </p:nvPicPr>
        <p:blipFill>
          <a:blip r:embed="rId2"/>
          <a:stretch>
            <a:fillRect/>
          </a:stretch>
        </p:blipFill>
        <p:spPr>
          <a:xfrm>
            <a:off x="6989564" y="79831"/>
            <a:ext cx="4965106" cy="6897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418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117219"/>
            <a:ext cx="4616825" cy="7092437"/>
          </a:xfrm>
          <a:prstGeom prst="rect">
            <a:avLst/>
          </a:prstGeom>
        </p:spPr>
      </p:pic>
      <p:sp>
        <p:nvSpPr>
          <p:cNvPr id="4" name="Content Placeholder 3"/>
          <p:cNvSpPr>
            <a:spLocks noGrp="1"/>
          </p:cNvSpPr>
          <p:nvPr>
            <p:ph sz="half" idx="2"/>
          </p:nvPr>
        </p:nvSpPr>
        <p:spPr>
          <a:xfrm>
            <a:off x="4616824" y="0"/>
            <a:ext cx="6472517" cy="6858000"/>
          </a:xfrm>
        </p:spPr>
        <p:txBody>
          <a:bodyPr>
            <a:normAutofit/>
          </a:bodyPr>
          <a:lstStyle/>
          <a:p>
            <a:r>
              <a:rPr lang="en-US" sz="2400" b="1" dirty="0">
                <a:latin typeface="Bookman Old Style" panose="02050604050505020204" pitchFamily="18" charset="0"/>
              </a:rPr>
              <a:t>Common methods of grouping documents include organizing by </a:t>
            </a:r>
            <a:r>
              <a:rPr lang="en-US" sz="2400" b="1" dirty="0">
                <a:solidFill>
                  <a:srgbClr val="FF0000"/>
                </a:solidFill>
                <a:latin typeface="Bookman Old Style" panose="02050604050505020204" pitchFamily="18" charset="0"/>
              </a:rPr>
              <a:t>gender, time, social class, occupation, geography, nationality, culture, similar points of view, or religion.</a:t>
            </a:r>
          </a:p>
          <a:p>
            <a:r>
              <a:rPr lang="en-US" sz="2400" b="1" dirty="0">
                <a:latin typeface="Bookman Old Style" panose="02050604050505020204" pitchFamily="18" charset="0"/>
              </a:rPr>
              <a:t>Make sure all of your groupings </a:t>
            </a:r>
            <a:r>
              <a:rPr lang="en-US" sz="2400" b="1" dirty="0" smtClean="0">
                <a:solidFill>
                  <a:srgbClr val="FF0000"/>
                </a:solidFill>
                <a:latin typeface="Bookman Old Style" panose="02050604050505020204" pitchFamily="18" charset="0"/>
              </a:rPr>
              <a:t>ANSWER THE PROMPT!</a:t>
            </a:r>
            <a:endParaRPr lang="en-US" sz="2400" b="1" dirty="0">
              <a:solidFill>
                <a:srgbClr val="FF0000"/>
              </a:solidFill>
              <a:latin typeface="Bookman Old Style" panose="02050604050505020204" pitchFamily="18" charset="0"/>
            </a:endParaRPr>
          </a:p>
          <a:p>
            <a:r>
              <a:rPr lang="en-US" sz="2400" b="1" dirty="0">
                <a:latin typeface="Bookman Old Style" panose="02050604050505020204" pitchFamily="18" charset="0"/>
              </a:rPr>
              <a:t>Documents may be used in more than one group you do not need an even number of documents in each group</a:t>
            </a:r>
            <a:r>
              <a:rPr lang="en-US" sz="2400" b="1" dirty="0" smtClean="0">
                <a:latin typeface="Bookman Old Style" panose="02050604050505020204" pitchFamily="18" charset="0"/>
              </a:rPr>
              <a:t>.</a:t>
            </a:r>
          </a:p>
          <a:p>
            <a:r>
              <a:rPr lang="en-US" sz="2400" b="1" dirty="0">
                <a:latin typeface="Bookman Old Style" panose="02050604050505020204" pitchFamily="18" charset="0"/>
              </a:rPr>
              <a:t>Always include at least </a:t>
            </a:r>
            <a:r>
              <a:rPr lang="en-US" sz="2400" b="1" u="sng" dirty="0">
                <a:solidFill>
                  <a:srgbClr val="FF0000"/>
                </a:solidFill>
                <a:latin typeface="Bookman Old Style" panose="02050604050505020204" pitchFamily="18" charset="0"/>
              </a:rPr>
              <a:t>three documents per grouping.</a:t>
            </a:r>
            <a:r>
              <a:rPr lang="en-US" sz="2400" b="1" dirty="0">
                <a:solidFill>
                  <a:srgbClr val="FF0000"/>
                </a:solidFill>
                <a:latin typeface="Bookman Old Style" panose="02050604050505020204" pitchFamily="18" charset="0"/>
              </a:rPr>
              <a:t> </a:t>
            </a:r>
            <a:r>
              <a:rPr lang="en-US" sz="2400" b="1" dirty="0">
                <a:latin typeface="Bookman Old Style" panose="02050604050505020204" pitchFamily="18" charset="0"/>
              </a:rPr>
              <a:t>It will prevent a failed group if you misinterpret one document.</a:t>
            </a:r>
          </a:p>
        </p:txBody>
      </p:sp>
      <p:sp>
        <p:nvSpPr>
          <p:cNvPr id="6" name="TextBox 5"/>
          <p:cNvSpPr txBox="1"/>
          <p:nvPr/>
        </p:nvSpPr>
        <p:spPr>
          <a:xfrm rot="20250543">
            <a:off x="167285" y="4563369"/>
            <a:ext cx="4174326" cy="163121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smtClean="0">
                <a:solidFill>
                  <a:schemeClr val="bg1"/>
                </a:solidFill>
                <a:latin typeface="MV Boli" panose="02000500030200090000" pitchFamily="2" charset="0"/>
                <a:cs typeface="MV Boli" panose="02000500030200090000" pitchFamily="2" charset="0"/>
              </a:rPr>
              <a:t>If you get stuck, use PERCI or PERSIA or SPRITE as your “safety net” groupings.</a:t>
            </a:r>
          </a:p>
          <a:p>
            <a:r>
              <a:rPr lang="en-US" sz="2000" b="1" dirty="0" smtClean="0">
                <a:solidFill>
                  <a:schemeClr val="bg1"/>
                </a:solidFill>
                <a:latin typeface="MV Boli" panose="02000500030200090000" pitchFamily="2" charset="0"/>
                <a:cs typeface="MV Boli" panose="02000500030200090000" pitchFamily="2" charset="0"/>
              </a:rPr>
              <a:t>Be careful of being too formulaic.</a:t>
            </a:r>
            <a:endParaRPr lang="en-US" sz="2000" b="1" dirty="0">
              <a:solidFill>
                <a:schemeClr val="bg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41438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1588564" cy="6910933"/>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1918447" y="2160589"/>
            <a:ext cx="2942922" cy="3880772"/>
          </a:xfrm>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6" name="TextBox 5"/>
          <p:cNvSpPr txBox="1"/>
          <p:nvPr/>
        </p:nvSpPr>
        <p:spPr>
          <a:xfrm>
            <a:off x="115329" y="734874"/>
            <a:ext cx="11219935" cy="1754326"/>
          </a:xfrm>
          <a:prstGeom prst="rect">
            <a:avLst/>
          </a:prstGeom>
          <a:solidFill>
            <a:schemeClr val="bg2"/>
          </a:solidFill>
          <a:ln>
            <a:solidFill>
              <a:schemeClr val="tx1"/>
            </a:solidFill>
          </a:ln>
        </p:spPr>
        <p:txBody>
          <a:bodyPr wrap="square" rtlCol="0">
            <a:spAutoFit/>
          </a:bodyPr>
          <a:lstStyle/>
          <a:p>
            <a:r>
              <a:rPr lang="en-US" b="1" i="1" dirty="0">
                <a:latin typeface="Bookman Old Style" panose="02050604050505020204" pitchFamily="18" charset="0"/>
              </a:rPr>
              <a:t>"Despite the fact that the discovery of the Americas by the Europeans was beneficial to the world in respect to the growth of population in Eurasia, rise of the strong middle /business class in the old world, and spread of Christianity in the New world, it had several negative impacts which affected the world in which we live in especially with regards to slave trade which led to everlasting across the globe racial  and economic  divide as well as the spread of epidemics which led to depopulation in the New world.”</a:t>
            </a:r>
          </a:p>
        </p:txBody>
      </p:sp>
    </p:spTree>
    <p:extLst>
      <p:ext uri="{BB962C8B-B14F-4D97-AF65-F5344CB8AC3E}">
        <p14:creationId xmlns:p14="http://schemas.microsoft.com/office/powerpoint/2010/main" val="732318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5238" y="89648"/>
            <a:ext cx="8879043" cy="1320800"/>
          </a:xfrm>
        </p:spPr>
        <p:txBody>
          <a:bodyPr/>
          <a:lstStyle/>
          <a:p>
            <a:pPr algn="r"/>
            <a:r>
              <a:rPr lang="en-US" b="1" dirty="0" smtClean="0"/>
              <a:t>USING DOCUMENTS</a:t>
            </a:r>
            <a:endParaRPr lang="en-US" b="1" dirty="0"/>
          </a:p>
        </p:txBody>
      </p:sp>
      <p:pic>
        <p:nvPicPr>
          <p:cNvPr id="9" name="Content Placeholder 8"/>
          <p:cNvPicPr>
            <a:picLocks noGrp="1" noChangeAspect="1"/>
          </p:cNvPicPr>
          <p:nvPr>
            <p:ph sz="half" idx="1"/>
          </p:nvPr>
        </p:nvPicPr>
        <p:blipFill>
          <a:blip r:embed="rId2"/>
          <a:stretch>
            <a:fillRect/>
          </a:stretch>
        </p:blipFill>
        <p:spPr>
          <a:xfrm>
            <a:off x="-1" y="-10319"/>
            <a:ext cx="4527177" cy="6841077"/>
          </a:xfrm>
          <a:prstGeom prst="rect">
            <a:avLst/>
          </a:prstGeom>
        </p:spPr>
      </p:pic>
      <p:sp>
        <p:nvSpPr>
          <p:cNvPr id="7" name="Content Placeholder 6"/>
          <p:cNvSpPr>
            <a:spLocks noGrp="1"/>
          </p:cNvSpPr>
          <p:nvPr>
            <p:ph sz="half" idx="2"/>
          </p:nvPr>
        </p:nvSpPr>
        <p:spPr>
          <a:xfrm>
            <a:off x="5089969" y="735106"/>
            <a:ext cx="6474501" cy="5306257"/>
          </a:xfrm>
        </p:spPr>
        <p:txBody>
          <a:bodyPr>
            <a:noAutofit/>
          </a:bodyPr>
          <a:lstStyle/>
          <a:p>
            <a:r>
              <a:rPr lang="en-US" sz="2800" dirty="0"/>
              <a:t>Every document should be mentioned at least one time in your essay.</a:t>
            </a:r>
          </a:p>
          <a:p>
            <a:r>
              <a:rPr lang="en-US" sz="2800" dirty="0"/>
              <a:t>"Demonstrates understanding" means you interpret it correctly (discuss/analyze it).</a:t>
            </a:r>
          </a:p>
          <a:p>
            <a:r>
              <a:rPr lang="en-US" sz="2800" dirty="0"/>
              <a:t>Don't quote the documents excessively – use the document as evidence to support your argument.</a:t>
            </a:r>
          </a:p>
          <a:p>
            <a:r>
              <a:rPr lang="en-US" sz="2800" dirty="0"/>
              <a:t>To get the grouping point, you </a:t>
            </a:r>
            <a:r>
              <a:rPr lang="en-US" sz="2800" dirty="0" smtClean="0">
                <a:solidFill>
                  <a:srgbClr val="FF0000"/>
                </a:solidFill>
              </a:rPr>
              <a:t>need </a:t>
            </a:r>
            <a:r>
              <a:rPr lang="en-US" sz="2800" dirty="0">
                <a:solidFill>
                  <a:srgbClr val="FF0000"/>
                </a:solidFill>
              </a:rPr>
              <a:t>at least three documents per group.</a:t>
            </a:r>
          </a:p>
        </p:txBody>
      </p:sp>
      <p:sp>
        <p:nvSpPr>
          <p:cNvPr id="10" name="Oval 9"/>
          <p:cNvSpPr/>
          <p:nvPr/>
        </p:nvSpPr>
        <p:spPr>
          <a:xfrm>
            <a:off x="-89647" y="896471"/>
            <a:ext cx="4688541" cy="9233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89647" y="3942637"/>
            <a:ext cx="4706520" cy="944962"/>
          </a:xfrm>
          <a:prstGeom prst="rect">
            <a:avLst/>
          </a:prstGeom>
        </p:spPr>
      </p:pic>
    </p:spTree>
    <p:extLst>
      <p:ext uri="{BB962C8B-B14F-4D97-AF65-F5344CB8AC3E}">
        <p14:creationId xmlns:p14="http://schemas.microsoft.com/office/powerpoint/2010/main" val="3424950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Use of documents</a:t>
            </a:r>
          </a:p>
        </p:txBody>
      </p:sp>
      <p:sp>
        <p:nvSpPr>
          <p:cNvPr id="6" name="Content Placeholder 5"/>
          <p:cNvSpPr>
            <a:spLocks noGrp="1"/>
          </p:cNvSpPr>
          <p:nvPr>
            <p:ph idx="1"/>
          </p:nvPr>
        </p:nvSpPr>
        <p:spPr>
          <a:xfrm>
            <a:off x="677333" y="2160589"/>
            <a:ext cx="9972737" cy="3880773"/>
          </a:xfrm>
        </p:spPr>
        <p:txBody>
          <a:bodyPr>
            <a:normAutofit/>
          </a:bodyPr>
          <a:lstStyle/>
          <a:p>
            <a:r>
              <a:rPr lang="en-US" sz="2000" dirty="0"/>
              <a:t>Use of document is defined as citing, quoting, paraphrasing, listing, summarizing, mentioning, analyzing, interpreting, or critiquing the documents in any way</a:t>
            </a:r>
            <a:r>
              <a:rPr lang="en-US" sz="2000" dirty="0" smtClean="0"/>
              <a:t>.</a:t>
            </a:r>
          </a:p>
          <a:p>
            <a:endParaRPr lang="en-US" sz="2000" dirty="0"/>
          </a:p>
          <a:p>
            <a:r>
              <a:rPr lang="en-US" sz="2000" dirty="0"/>
              <a:t>For example, </a:t>
            </a:r>
            <a:r>
              <a:rPr lang="en-US" sz="2000" dirty="0" smtClean="0"/>
              <a:t>“Francesco </a:t>
            </a:r>
            <a:r>
              <a:rPr lang="en-US" sz="2000" dirty="0" err="1" smtClean="0"/>
              <a:t>Guicciardini</a:t>
            </a:r>
            <a:r>
              <a:rPr lang="en-US" sz="2000" dirty="0" smtClean="0"/>
              <a:t>, Italian historian in his book explains how the old dogma that faith in Christ was spread by apostles became contradictory after the New world was found as Christianity was unknown to the native </a:t>
            </a:r>
            <a:r>
              <a:rPr lang="en-US" sz="2000" dirty="0"/>
              <a:t>A</a:t>
            </a:r>
            <a:r>
              <a:rPr lang="en-US" sz="2000" dirty="0" smtClean="0"/>
              <a:t>mericans.(DOC.1).</a:t>
            </a:r>
            <a:endParaRPr lang="en-US" sz="2000" dirty="0"/>
          </a:p>
          <a:p>
            <a:r>
              <a:rPr lang="en-US" sz="2000" dirty="0"/>
              <a:t>Always include parenthetical citation after you have used the document. Why?</a:t>
            </a:r>
          </a:p>
        </p:txBody>
      </p:sp>
      <p:cxnSp>
        <p:nvCxnSpPr>
          <p:cNvPr id="8" name="Straight Arrow Connector 7"/>
          <p:cNvCxnSpPr/>
          <p:nvPr/>
        </p:nvCxnSpPr>
        <p:spPr>
          <a:xfrm flipH="1" flipV="1">
            <a:off x="2866769" y="4547287"/>
            <a:ext cx="1672280" cy="3047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87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404847" y="0"/>
            <a:ext cx="4529721" cy="6846401"/>
          </a:xfrm>
          <a:prstGeom prst="rect">
            <a:avLst/>
          </a:prstGeom>
        </p:spPr>
      </p:pic>
      <p:sp>
        <p:nvSpPr>
          <p:cNvPr id="4" name="Title 3"/>
          <p:cNvSpPr>
            <a:spLocks noGrp="1"/>
          </p:cNvSpPr>
          <p:nvPr>
            <p:ph type="title"/>
          </p:nvPr>
        </p:nvSpPr>
        <p:spPr/>
        <p:txBody>
          <a:bodyPr/>
          <a:lstStyle/>
          <a:p>
            <a:r>
              <a:rPr lang="en-US" dirty="0"/>
              <a:t>Point of </a:t>
            </a:r>
            <a:r>
              <a:rPr lang="en-US" dirty="0" smtClean="0"/>
              <a:t>view Analysis-POV</a:t>
            </a:r>
            <a:endParaRPr lang="en-US" dirty="0"/>
          </a:p>
        </p:txBody>
      </p:sp>
      <p:sp>
        <p:nvSpPr>
          <p:cNvPr id="5" name="Content Placeholder 4"/>
          <p:cNvSpPr>
            <a:spLocks noGrp="1"/>
          </p:cNvSpPr>
          <p:nvPr>
            <p:ph sz="half" idx="1"/>
          </p:nvPr>
        </p:nvSpPr>
        <p:spPr>
          <a:xfrm>
            <a:off x="677334" y="1425388"/>
            <a:ext cx="6593042" cy="5421013"/>
          </a:xfrm>
        </p:spPr>
        <p:txBody>
          <a:bodyPr>
            <a:normAutofit/>
          </a:bodyPr>
          <a:lstStyle/>
          <a:p>
            <a:r>
              <a:rPr lang="en-US" sz="2400" dirty="0"/>
              <a:t>Part of writing an effective </a:t>
            </a:r>
            <a:r>
              <a:rPr lang="en-US" sz="2400" dirty="0" smtClean="0"/>
              <a:t>DBQ essay </a:t>
            </a:r>
            <a:r>
              <a:rPr lang="en-US" sz="2400" dirty="0"/>
              <a:t>is treating the documents as personal interpretations of history and analyzing the point of view of the authors</a:t>
            </a:r>
            <a:r>
              <a:rPr lang="en-US" sz="2400" dirty="0" smtClean="0"/>
              <a:t>.(SOAPSTONE METHOD HELPS)</a:t>
            </a:r>
          </a:p>
          <a:p>
            <a:pPr marL="0" indent="0">
              <a:buNone/>
            </a:pPr>
            <a:endParaRPr lang="en-US" sz="2400" dirty="0"/>
          </a:p>
          <a:p>
            <a:r>
              <a:rPr lang="en-US" sz="2400" dirty="0"/>
              <a:t>Students </a:t>
            </a:r>
            <a:r>
              <a:rPr lang="en-US" sz="2400" dirty="0" smtClean="0"/>
              <a:t>must </a:t>
            </a:r>
            <a:r>
              <a:rPr lang="en-US" sz="2400" dirty="0"/>
              <a:t>do this at least three times in their essay. (Preferably </a:t>
            </a:r>
            <a:r>
              <a:rPr lang="en-US" sz="2400" dirty="0" smtClean="0"/>
              <a:t>5 </a:t>
            </a:r>
            <a:r>
              <a:rPr lang="en-US" sz="2400" dirty="0"/>
              <a:t>or more</a:t>
            </a:r>
            <a:r>
              <a:rPr lang="en-US" sz="2400" dirty="0" smtClean="0"/>
              <a:t>).</a:t>
            </a:r>
          </a:p>
          <a:p>
            <a:pPr marL="0" indent="0">
              <a:buNone/>
            </a:pPr>
            <a:endParaRPr lang="en-US" sz="2400" dirty="0"/>
          </a:p>
          <a:p>
            <a:r>
              <a:rPr lang="en-US" sz="2400" dirty="0"/>
              <a:t>Use the </a:t>
            </a:r>
            <a:r>
              <a:rPr lang="en-US" sz="2400" dirty="0" smtClean="0"/>
              <a:t>SOAPSTONE </a:t>
            </a:r>
            <a:r>
              <a:rPr lang="en-US" sz="2400" dirty="0"/>
              <a:t>method to analyze the point of view of the authors</a:t>
            </a:r>
          </a:p>
        </p:txBody>
      </p:sp>
      <p:sp>
        <p:nvSpPr>
          <p:cNvPr id="8" name="Oval 7"/>
          <p:cNvSpPr/>
          <p:nvPr/>
        </p:nvSpPr>
        <p:spPr>
          <a:xfrm>
            <a:off x="7467600" y="3245225"/>
            <a:ext cx="4312024" cy="842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15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6222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DOCUMENT (Doc 5)</a:t>
            </a:r>
            <a:endParaRPr lang="en-US" dirty="0"/>
          </a:p>
        </p:txBody>
      </p:sp>
      <p:sp>
        <p:nvSpPr>
          <p:cNvPr id="3" name="Content Placeholder 2"/>
          <p:cNvSpPr>
            <a:spLocks noGrp="1"/>
          </p:cNvSpPr>
          <p:nvPr>
            <p:ph idx="1"/>
          </p:nvPr>
        </p:nvSpPr>
        <p:spPr>
          <a:xfrm>
            <a:off x="677334" y="1293342"/>
            <a:ext cx="8596668" cy="4756258"/>
          </a:xfrm>
        </p:spPr>
        <p:txBody>
          <a:bodyPr/>
          <a:lstStyle/>
          <a:p>
            <a:r>
              <a:rPr lang="en-US" dirty="0" smtClean="0"/>
              <a:t>Source: A </a:t>
            </a:r>
            <a:r>
              <a:rPr lang="en-US" dirty="0"/>
              <a:t>chronicle kept by the Cakchiquel Mayas for the </a:t>
            </a:r>
            <a:r>
              <a:rPr lang="en-US" dirty="0" smtClean="0"/>
              <a:t>descendants, </a:t>
            </a:r>
            <a:r>
              <a:rPr lang="en-US" dirty="0"/>
              <a:t>recording the impact of a European disease on their people, early 16th century.</a:t>
            </a:r>
          </a:p>
          <a:p>
            <a:r>
              <a:rPr lang="en-US" dirty="0"/>
              <a:t>"Great was the stench up the dead. After our fathers and grandfathers had succumbed, half of the people fled to the fields. The dogs and the vultures devoured the bodies. The mortality was terrible. Your grandfathers died, and with them died the sons of the king and his brothers and King's men. So it was that we become orphans, oh, my sons! So we became when we were young. All of us were thus. We were born to die! "</a:t>
            </a:r>
          </a:p>
        </p:txBody>
      </p:sp>
    </p:spTree>
    <p:extLst>
      <p:ext uri="{BB962C8B-B14F-4D97-AF65-F5344CB8AC3E}">
        <p14:creationId xmlns:p14="http://schemas.microsoft.com/office/powerpoint/2010/main" val="229157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A.S.A.P.</a:t>
            </a:r>
            <a:br>
              <a:rPr lang="en-US" dirty="0"/>
            </a:br>
            <a:r>
              <a:rPr lang="en-US" dirty="0" smtClean="0"/>
              <a:t>(Attribute </a:t>
            </a:r>
            <a:r>
              <a:rPr lang="en-US" dirty="0"/>
              <a:t>the </a:t>
            </a:r>
            <a:r>
              <a:rPr lang="en-US" dirty="0" smtClean="0"/>
              <a:t>Source + </a:t>
            </a:r>
            <a:r>
              <a:rPr lang="en-US" dirty="0"/>
              <a:t>analyze </a:t>
            </a:r>
            <a:r>
              <a:rPr lang="en-US" dirty="0" smtClean="0"/>
              <a:t>POV)</a:t>
            </a:r>
            <a:endParaRPr lang="en-US" dirty="0"/>
          </a:p>
        </p:txBody>
      </p:sp>
      <p:sp>
        <p:nvSpPr>
          <p:cNvPr id="3" name="Content Placeholder 2"/>
          <p:cNvSpPr>
            <a:spLocks noGrp="1"/>
          </p:cNvSpPr>
          <p:nvPr>
            <p:ph idx="1"/>
          </p:nvPr>
        </p:nvSpPr>
        <p:spPr/>
        <p:txBody>
          <a:bodyPr>
            <a:normAutofit/>
          </a:bodyPr>
          <a:lstStyle/>
          <a:p>
            <a:r>
              <a:rPr lang="en-US" sz="2400" b="1" i="1" dirty="0" smtClean="0">
                <a:latin typeface="Batang" panose="02030600000101010101" pitchFamily="18" charset="-127"/>
                <a:ea typeface="Batang" panose="02030600000101010101" pitchFamily="18" charset="-127"/>
              </a:rPr>
              <a:t>The </a:t>
            </a:r>
            <a:r>
              <a:rPr lang="en-US" sz="2400" i="1" dirty="0"/>
              <a:t>Cakchiquel </a:t>
            </a:r>
            <a:r>
              <a:rPr lang="en-US" sz="2400" i="1" dirty="0" smtClean="0"/>
              <a:t>Mayas during the 16</a:t>
            </a:r>
            <a:r>
              <a:rPr lang="en-US" sz="2400" i="1" baseline="30000" dirty="0" smtClean="0"/>
              <a:t>th</a:t>
            </a:r>
            <a:r>
              <a:rPr lang="en-US" sz="2400" i="1" dirty="0" smtClean="0"/>
              <a:t> century is characterizing to their </a:t>
            </a:r>
            <a:r>
              <a:rPr lang="en-US" sz="2400" i="1" dirty="0" smtClean="0"/>
              <a:t>descendants </a:t>
            </a:r>
            <a:r>
              <a:rPr lang="en-US" sz="2400" i="1" dirty="0" smtClean="0"/>
              <a:t>that they were people living in  a well established society and strong family </a:t>
            </a:r>
            <a:r>
              <a:rPr lang="en-US" sz="2400" i="1" dirty="0" smtClean="0"/>
              <a:t>values </a:t>
            </a:r>
            <a:r>
              <a:rPr lang="en-US" sz="2400" i="1" dirty="0" smtClean="0"/>
              <a:t>but </a:t>
            </a:r>
            <a:r>
              <a:rPr lang="en-US" sz="2400" i="1" dirty="0" smtClean="0"/>
              <a:t>their life was destructed by the coming of the Europeans who brought the epidemics (DOC.5)</a:t>
            </a:r>
          </a:p>
          <a:p>
            <a:r>
              <a:rPr lang="en-US" sz="2400" b="1" i="1" u="sng" dirty="0" smtClean="0">
                <a:latin typeface="Batang" panose="02030600000101010101" pitchFamily="18" charset="-127"/>
                <a:ea typeface="Batang" panose="02030600000101010101" pitchFamily="18" charset="-127"/>
              </a:rPr>
              <a:t>Obviously</a:t>
            </a:r>
            <a:r>
              <a:rPr lang="en-US" sz="2400" b="1" i="1" dirty="0" smtClean="0">
                <a:latin typeface="Batang" panose="02030600000101010101" pitchFamily="18" charset="-127"/>
                <a:ea typeface="Batang" panose="02030600000101010101" pitchFamily="18" charset="-127"/>
              </a:rPr>
              <a:t>, the Maya chronicler wanted to portray to his future generation that they were highly civilized people, so that they do not assume the subordination of their people by the Europeans was by default. </a:t>
            </a:r>
          </a:p>
          <a:p>
            <a:endParaRPr lang="en-US" sz="2400" b="1" i="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286531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the DBQ</a:t>
            </a:r>
            <a:endParaRPr lang="en-US" dirty="0"/>
          </a:p>
        </p:txBody>
      </p:sp>
      <p:sp>
        <p:nvSpPr>
          <p:cNvPr id="3" name="Subtitle 2"/>
          <p:cNvSpPr>
            <a:spLocks noGrp="1"/>
          </p:cNvSpPr>
          <p:nvPr>
            <p:ph type="subTitle" idx="1"/>
          </p:nvPr>
        </p:nvSpPr>
        <p:spPr/>
        <p:txBody>
          <a:bodyPr/>
          <a:lstStyle/>
          <a:p>
            <a:r>
              <a:rPr lang="en-US" dirty="0" smtClean="0"/>
              <a:t>AP World History</a:t>
            </a:r>
            <a:endParaRPr lang="en-US" dirty="0"/>
          </a:p>
        </p:txBody>
      </p:sp>
    </p:spTree>
    <p:extLst>
      <p:ext uri="{BB962C8B-B14F-4D97-AF65-F5344CB8AC3E}">
        <p14:creationId xmlns:p14="http://schemas.microsoft.com/office/powerpoint/2010/main" val="1050806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1250706" cy="6858000"/>
          </a:xfrm>
          <a:prstGeom prst="rect">
            <a:avLst/>
          </a:prstGeom>
        </p:spPr>
      </p:pic>
    </p:spTree>
    <p:extLst>
      <p:ext uri="{BB962C8B-B14F-4D97-AF65-F5344CB8AC3E}">
        <p14:creationId xmlns:p14="http://schemas.microsoft.com/office/powerpoint/2010/main" val="3681900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1670" y="664495"/>
            <a:ext cx="10752604" cy="687295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46171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066496" cy="6858000"/>
          </a:xfrm>
          <a:prstGeom prst="rect">
            <a:avLst/>
          </a:prstGeom>
        </p:spPr>
      </p:pic>
    </p:spTree>
    <p:extLst>
      <p:ext uri="{BB962C8B-B14F-4D97-AF65-F5344CB8AC3E}">
        <p14:creationId xmlns:p14="http://schemas.microsoft.com/office/powerpoint/2010/main" val="3576843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a:t>
            </a:r>
            <a:r>
              <a:rPr lang="en-US" dirty="0" smtClean="0"/>
              <a:t>Core</a:t>
            </a:r>
            <a:endParaRPr lang="en-US" dirty="0"/>
          </a:p>
        </p:txBody>
      </p:sp>
      <p:sp>
        <p:nvSpPr>
          <p:cNvPr id="3" name="Content Placeholder 2"/>
          <p:cNvSpPr>
            <a:spLocks noGrp="1"/>
          </p:cNvSpPr>
          <p:nvPr>
            <p:ph sz="half" idx="1"/>
          </p:nvPr>
        </p:nvSpPr>
        <p:spPr>
          <a:xfrm>
            <a:off x="677334" y="1219200"/>
            <a:ext cx="5337984" cy="4822161"/>
          </a:xfrm>
        </p:spPr>
        <p:txBody>
          <a:bodyPr>
            <a:noAutofit/>
          </a:bodyPr>
          <a:lstStyle/>
          <a:p>
            <a:r>
              <a:rPr lang="en-US" sz="2800" b="1" dirty="0"/>
              <a:t>If you achieve all seven basic core points, you can earn up to an additional </a:t>
            </a:r>
            <a:r>
              <a:rPr lang="en-US" sz="2800" b="1" dirty="0" smtClean="0"/>
              <a:t>2 </a:t>
            </a:r>
            <a:r>
              <a:rPr lang="en-US" sz="2800" b="1" dirty="0"/>
              <a:t>points on your essay through the expanded core</a:t>
            </a:r>
            <a:r>
              <a:rPr lang="en-US" sz="2800" b="1" dirty="0" smtClean="0"/>
              <a:t>.</a:t>
            </a:r>
          </a:p>
          <a:p>
            <a:pPr marL="0" indent="0">
              <a:buNone/>
            </a:pPr>
            <a:endParaRPr lang="en-US" sz="2800" b="1" dirty="0"/>
          </a:p>
          <a:p>
            <a:r>
              <a:rPr lang="en-US" sz="2800" b="1" dirty="0"/>
              <a:t>Basic core shows competence. Expanded core demonstrates </a:t>
            </a:r>
            <a:r>
              <a:rPr lang="en-US" sz="2800" b="1" dirty="0">
                <a:solidFill>
                  <a:srgbClr val="FF0000"/>
                </a:solidFill>
              </a:rPr>
              <a:t>excellence</a:t>
            </a:r>
            <a:r>
              <a:rPr lang="en-US" sz="2800" b="1" dirty="0"/>
              <a:t> in writing!</a:t>
            </a:r>
          </a:p>
        </p:txBody>
      </p:sp>
      <p:pic>
        <p:nvPicPr>
          <p:cNvPr id="5" name="Picture 4"/>
          <p:cNvPicPr>
            <a:picLocks noChangeAspect="1"/>
          </p:cNvPicPr>
          <p:nvPr/>
        </p:nvPicPr>
        <p:blipFill>
          <a:blip r:embed="rId2"/>
          <a:stretch>
            <a:fillRect/>
          </a:stretch>
        </p:blipFill>
        <p:spPr>
          <a:xfrm>
            <a:off x="6236342" y="0"/>
            <a:ext cx="5955658" cy="6858000"/>
          </a:xfrm>
          <a:prstGeom prst="rect">
            <a:avLst/>
          </a:prstGeom>
        </p:spPr>
      </p:pic>
      <p:sp>
        <p:nvSpPr>
          <p:cNvPr id="6" name="Rounded Rectangle 5"/>
          <p:cNvSpPr/>
          <p:nvPr/>
        </p:nvSpPr>
        <p:spPr>
          <a:xfrm>
            <a:off x="9274002" y="313765"/>
            <a:ext cx="2801457" cy="58718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40262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Expanded core</a:t>
            </a:r>
          </a:p>
        </p:txBody>
      </p:sp>
      <p:sp>
        <p:nvSpPr>
          <p:cNvPr id="7" name="Content Placeholder 6"/>
          <p:cNvSpPr>
            <a:spLocks noGrp="1"/>
          </p:cNvSpPr>
          <p:nvPr>
            <p:ph idx="1"/>
          </p:nvPr>
        </p:nvSpPr>
        <p:spPr/>
        <p:txBody>
          <a:bodyPr/>
          <a:lstStyle/>
          <a:p>
            <a:r>
              <a:rPr lang="en-US" dirty="0"/>
              <a:t>Up to two points are given based on how well a student accomplishes the examples given for the expanded core.</a:t>
            </a:r>
          </a:p>
          <a:p>
            <a:r>
              <a:rPr lang="en-US" dirty="0"/>
              <a:t>Unlike the basic core, the expanded core can be viewed as somewhat subjective.</a:t>
            </a:r>
          </a:p>
          <a:p>
            <a:r>
              <a:rPr lang="en-US" dirty="0"/>
              <a:t>Concentrate on these four expanded core criteria (easiest way to earn expanded core points):</a:t>
            </a:r>
          </a:p>
          <a:p>
            <a:pPr marL="0" indent="0">
              <a:buNone/>
            </a:pPr>
            <a:r>
              <a:rPr lang="en-US" dirty="0"/>
              <a:t>1. </a:t>
            </a:r>
            <a:r>
              <a:rPr lang="en-US" b="1" u="sng" dirty="0"/>
              <a:t>Persuasive </a:t>
            </a:r>
            <a:r>
              <a:rPr lang="en-US" dirty="0"/>
              <a:t>use of documents as evidence</a:t>
            </a:r>
          </a:p>
          <a:p>
            <a:pPr marL="0" indent="0">
              <a:buNone/>
            </a:pPr>
            <a:r>
              <a:rPr lang="en-US" dirty="0"/>
              <a:t>2. </a:t>
            </a:r>
            <a:r>
              <a:rPr lang="en-US" b="1" u="sng" dirty="0"/>
              <a:t>Addressing all parts of the question thoroughly</a:t>
            </a:r>
          </a:p>
          <a:p>
            <a:pPr marL="0" indent="0">
              <a:buNone/>
            </a:pPr>
            <a:r>
              <a:rPr lang="en-US" dirty="0"/>
              <a:t>3. </a:t>
            </a:r>
            <a:r>
              <a:rPr lang="en-US" b="1" u="sng" dirty="0"/>
              <a:t>Analyzing point of view or bias in most of the document</a:t>
            </a:r>
          </a:p>
          <a:p>
            <a:pPr marL="0" indent="0">
              <a:buNone/>
            </a:pPr>
            <a:r>
              <a:rPr lang="en-US" dirty="0">
                <a:solidFill>
                  <a:srgbClr val="FF0000"/>
                </a:solidFill>
              </a:rPr>
              <a:t>4. </a:t>
            </a:r>
            <a:r>
              <a:rPr lang="en-US" dirty="0" smtClean="0">
                <a:solidFill>
                  <a:srgbClr val="FF0000"/>
                </a:solidFill>
              </a:rPr>
              <a:t>Bring one additional outside historical  document.- EASY 1 point</a:t>
            </a:r>
            <a:endParaRPr lang="en-US" dirty="0">
              <a:solidFill>
                <a:srgbClr val="FF0000"/>
              </a:solidFill>
            </a:endParaRPr>
          </a:p>
        </p:txBody>
      </p:sp>
    </p:spTree>
    <p:extLst>
      <p:ext uri="{BB962C8B-B14F-4D97-AF65-F5344CB8AC3E}">
        <p14:creationId xmlns:p14="http://schemas.microsoft.com/office/powerpoint/2010/main" val="1954029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DBQ review </a:t>
            </a:r>
            <a:r>
              <a:rPr lang="en-US" dirty="0"/>
              <a:t>step-by-step!</a:t>
            </a:r>
          </a:p>
        </p:txBody>
      </p:sp>
      <p:sp>
        <p:nvSpPr>
          <p:cNvPr id="6" name="Content Placeholder 5"/>
          <p:cNvSpPr>
            <a:spLocks noGrp="1"/>
          </p:cNvSpPr>
          <p:nvPr>
            <p:ph idx="1"/>
          </p:nvPr>
        </p:nvSpPr>
        <p:spPr>
          <a:xfrm>
            <a:off x="677333" y="1264024"/>
            <a:ext cx="10663019" cy="5593975"/>
          </a:xfrm>
        </p:spPr>
        <p:txBody>
          <a:bodyPr>
            <a:normAutofit/>
          </a:bodyPr>
          <a:lstStyle/>
          <a:p>
            <a:r>
              <a:rPr lang="en-US" sz="2800" b="1" dirty="0"/>
              <a:t>Read and understand the prompt.</a:t>
            </a:r>
          </a:p>
          <a:p>
            <a:r>
              <a:rPr lang="en-US" sz="2800" b="1" dirty="0"/>
              <a:t>Quickly tackle the documents to look for categories to form your THESIS – make notes or a quick chart.</a:t>
            </a:r>
          </a:p>
          <a:p>
            <a:r>
              <a:rPr lang="en-US" sz="2800" b="1" dirty="0"/>
              <a:t>Draft your thesis and note your groups. Make sure your thesis and groupings answer all parts of the prompt.</a:t>
            </a:r>
          </a:p>
          <a:p>
            <a:r>
              <a:rPr lang="en-US" sz="2800" b="1" dirty="0"/>
              <a:t>Determine which documents will work for POV analysis. Attempt to write POV analysis statements for most documents.</a:t>
            </a:r>
          </a:p>
          <a:p>
            <a:r>
              <a:rPr lang="en-US" sz="2800" b="1" dirty="0"/>
              <a:t>Draft your topic sentences. Write your essay!</a:t>
            </a:r>
          </a:p>
        </p:txBody>
      </p:sp>
    </p:spTree>
    <p:extLst>
      <p:ext uri="{BB962C8B-B14F-4D97-AF65-F5344CB8AC3E}">
        <p14:creationId xmlns:p14="http://schemas.microsoft.com/office/powerpoint/2010/main" val="26692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307777" cy="6858001"/>
          </a:xfrm>
          <a:prstGeom prst="rect">
            <a:avLst/>
          </a:prstGeom>
        </p:spPr>
      </p:pic>
    </p:spTree>
    <p:extLst>
      <p:ext uri="{BB962C8B-B14F-4D97-AF65-F5344CB8AC3E}">
        <p14:creationId xmlns:p14="http://schemas.microsoft.com/office/powerpoint/2010/main" val="131513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191" y="311572"/>
            <a:ext cx="9601196" cy="1303867"/>
          </a:xfrm>
        </p:spPr>
        <p:txBody>
          <a:bodyPr/>
          <a:lstStyle/>
          <a:p>
            <a:r>
              <a:rPr lang="en-US" dirty="0" smtClean="0"/>
              <a:t>THE DBQ</a:t>
            </a:r>
            <a:endParaRPr lang="en-US" dirty="0"/>
          </a:p>
        </p:txBody>
      </p:sp>
      <p:sp>
        <p:nvSpPr>
          <p:cNvPr id="3" name="Content Placeholder 2"/>
          <p:cNvSpPr>
            <a:spLocks noGrp="1"/>
          </p:cNvSpPr>
          <p:nvPr>
            <p:ph idx="1"/>
          </p:nvPr>
        </p:nvSpPr>
        <p:spPr>
          <a:xfrm>
            <a:off x="1295401" y="1615439"/>
            <a:ext cx="9601196" cy="4260429"/>
          </a:xfrm>
        </p:spPr>
        <p:txBody>
          <a:bodyPr/>
          <a:lstStyle/>
          <a:p>
            <a:r>
              <a:rPr lang="en-US" b="1" dirty="0"/>
              <a:t>First essay you'll see on the AP world exam</a:t>
            </a:r>
          </a:p>
          <a:p>
            <a:r>
              <a:rPr lang="en-US" b="1" dirty="0"/>
              <a:t>essays based on a set of various documents (usually 10 to 12). Documents may include written or visual primary sources (quotes, letters, speeches, </a:t>
            </a:r>
            <a:r>
              <a:rPr lang="en-US" b="1" dirty="0" smtClean="0"/>
              <a:t>decrees, laws, political </a:t>
            </a:r>
            <a:r>
              <a:rPr lang="en-US" b="1" dirty="0"/>
              <a:t>cartoons, drawings, maps, photos, etc.)</a:t>
            </a:r>
          </a:p>
          <a:p>
            <a:r>
              <a:rPr lang="en-US" b="1" dirty="0"/>
              <a:t>The DBQ </a:t>
            </a:r>
            <a:r>
              <a:rPr lang="en-US" b="1" dirty="0" smtClean="0"/>
              <a:t>counts </a:t>
            </a:r>
            <a:r>
              <a:rPr lang="en-US" b="1" dirty="0"/>
              <a:t>for approximately half of the essay section or about </a:t>
            </a:r>
            <a:r>
              <a:rPr lang="en-US" b="1" dirty="0" smtClean="0"/>
              <a:t>¼ of </a:t>
            </a:r>
            <a:r>
              <a:rPr lang="en-US" b="1" dirty="0"/>
              <a:t>your entire </a:t>
            </a:r>
            <a:r>
              <a:rPr lang="en-US" b="1" dirty="0" smtClean="0"/>
              <a:t>AP Exam</a:t>
            </a:r>
            <a:r>
              <a:rPr lang="en-US" b="1" dirty="0"/>
              <a:t>! (Twice as important as each of the other two essays – which count about </a:t>
            </a:r>
            <a:r>
              <a:rPr lang="en-US" b="1" dirty="0" smtClean="0"/>
              <a:t>1/8 </a:t>
            </a:r>
            <a:r>
              <a:rPr lang="en-US" b="1" dirty="0"/>
              <a:t>each). </a:t>
            </a:r>
            <a:r>
              <a:rPr lang="en-US" b="1" dirty="0" smtClean="0"/>
              <a:t>The </a:t>
            </a:r>
            <a:r>
              <a:rPr lang="en-US" b="1" dirty="0"/>
              <a:t>DBQ is </a:t>
            </a:r>
            <a:r>
              <a:rPr lang="en-US" sz="3200" b="1" dirty="0"/>
              <a:t>"</a:t>
            </a:r>
            <a:r>
              <a:rPr lang="en-US" sz="3200" b="1" i="1" dirty="0" err="1"/>
              <a:t>muy</a:t>
            </a:r>
            <a:r>
              <a:rPr lang="en-US" sz="3200" b="1" i="1" dirty="0"/>
              <a:t> </a:t>
            </a:r>
            <a:r>
              <a:rPr lang="en-US" sz="3200" b="1" i="1" dirty="0" err="1"/>
              <a:t>importante</a:t>
            </a:r>
            <a:r>
              <a:rPr lang="en-US" sz="3200" b="1" dirty="0"/>
              <a:t>!"</a:t>
            </a:r>
          </a:p>
        </p:txBody>
      </p:sp>
      <p:pic>
        <p:nvPicPr>
          <p:cNvPr id="4" name="Picture 3"/>
          <p:cNvPicPr>
            <a:picLocks noChangeAspect="1"/>
          </p:cNvPicPr>
          <p:nvPr/>
        </p:nvPicPr>
        <p:blipFill>
          <a:blip r:embed="rId2"/>
          <a:stretch>
            <a:fillRect/>
          </a:stretch>
        </p:blipFill>
        <p:spPr>
          <a:xfrm>
            <a:off x="0" y="4313486"/>
            <a:ext cx="12120282" cy="2194889"/>
          </a:xfrm>
          <a:prstGeom prst="rect">
            <a:avLst/>
          </a:prstGeom>
        </p:spPr>
      </p:pic>
      <p:sp>
        <p:nvSpPr>
          <p:cNvPr id="6" name="Rectangle 5"/>
          <p:cNvSpPr/>
          <p:nvPr/>
        </p:nvSpPr>
        <p:spPr>
          <a:xfrm>
            <a:off x="4536140" y="4949570"/>
            <a:ext cx="268941"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33045" y="4856493"/>
            <a:ext cx="475130" cy="338554"/>
          </a:xfrm>
          <a:prstGeom prst="rect">
            <a:avLst/>
          </a:prstGeom>
          <a:noFill/>
        </p:spPr>
        <p:txBody>
          <a:bodyPr wrap="square" rtlCol="0">
            <a:spAutoFit/>
          </a:bodyPr>
          <a:lstStyle/>
          <a:p>
            <a:r>
              <a:rPr lang="en-US" sz="1600" b="1" dirty="0" smtClean="0"/>
              <a:t>70</a:t>
            </a:r>
            <a:endParaRPr lang="en-US" sz="1600" b="1" dirty="0"/>
          </a:p>
        </p:txBody>
      </p:sp>
    </p:spTree>
    <p:extLst>
      <p:ext uri="{BB962C8B-B14F-4D97-AF65-F5344CB8AC3E}">
        <p14:creationId xmlns:p14="http://schemas.microsoft.com/office/powerpoint/2010/main" val="428021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0934" y="325604"/>
            <a:ext cx="9601196" cy="358987"/>
          </a:xfrm>
        </p:spPr>
        <p:txBody>
          <a:bodyPr>
            <a:noAutofit/>
          </a:bodyPr>
          <a:lstStyle/>
          <a:p>
            <a:pPr lvl="0" algn="l">
              <a:spcBef>
                <a:spcPct val="20000"/>
              </a:spcBef>
              <a:spcAft>
                <a:spcPts val="600"/>
              </a:spcAft>
            </a:pPr>
            <a:r>
              <a:rPr lang="en-US" sz="4000" b="1" dirty="0">
                <a:ln>
                  <a:noFill/>
                </a:ln>
                <a:solidFill>
                  <a:prstClr val="black">
                    <a:lumMod val="85000"/>
                    <a:lumOff val="15000"/>
                  </a:prstClr>
                </a:solidFill>
              </a:rPr>
              <a:t>DBQ rubric</a:t>
            </a:r>
            <a:br>
              <a:rPr lang="en-US" sz="4000" b="1" dirty="0">
                <a:ln>
                  <a:noFill/>
                </a:ln>
                <a:solidFill>
                  <a:prstClr val="black">
                    <a:lumMod val="85000"/>
                    <a:lumOff val="15000"/>
                  </a:prstClr>
                </a:solidFill>
              </a:rPr>
            </a:br>
            <a:endParaRPr lang="en-US" sz="4000" b="1" dirty="0"/>
          </a:p>
        </p:txBody>
      </p:sp>
      <p:sp>
        <p:nvSpPr>
          <p:cNvPr id="5" name="Content Placeholder 4"/>
          <p:cNvSpPr>
            <a:spLocks noGrp="1"/>
          </p:cNvSpPr>
          <p:nvPr>
            <p:ph sz="half" idx="1"/>
          </p:nvPr>
        </p:nvSpPr>
        <p:spPr>
          <a:xfrm>
            <a:off x="1298448" y="1637211"/>
            <a:ext cx="4718304" cy="4621869"/>
          </a:xfrm>
        </p:spPr>
        <p:txBody>
          <a:bodyPr>
            <a:normAutofit fontScale="92500"/>
          </a:bodyPr>
          <a:lstStyle/>
          <a:p>
            <a:r>
              <a:rPr lang="en-US" sz="3200" b="1" dirty="0"/>
              <a:t>You can score 9 points on the DBQ</a:t>
            </a:r>
          </a:p>
          <a:p>
            <a:r>
              <a:rPr lang="en-US" sz="3200" b="1" dirty="0"/>
              <a:t>you can score 7 points on the" Basic Core".</a:t>
            </a:r>
          </a:p>
          <a:p>
            <a:r>
              <a:rPr lang="en-US" sz="3200" b="1" dirty="0"/>
              <a:t>If you earn all 7 </a:t>
            </a:r>
            <a:r>
              <a:rPr lang="en-US" sz="3200" b="1" dirty="0" smtClean="0"/>
              <a:t>Basic </a:t>
            </a:r>
            <a:r>
              <a:rPr lang="en-US" sz="3200" b="1" dirty="0"/>
              <a:t>C</a:t>
            </a:r>
            <a:r>
              <a:rPr lang="en-US" sz="3200" b="1" dirty="0" smtClean="0"/>
              <a:t>ore </a:t>
            </a:r>
            <a:r>
              <a:rPr lang="en-US" sz="3200" b="1" dirty="0"/>
              <a:t>points, you might be able to earn three additional </a:t>
            </a:r>
            <a:r>
              <a:rPr lang="en-US" sz="3200" b="1" dirty="0" smtClean="0"/>
              <a:t>“Expanded </a:t>
            </a:r>
            <a:r>
              <a:rPr lang="en-US" sz="3200" b="1" dirty="0"/>
              <a:t>C</a:t>
            </a:r>
            <a:r>
              <a:rPr lang="en-US" sz="3200" b="1" dirty="0" smtClean="0"/>
              <a:t>ore</a:t>
            </a:r>
            <a:r>
              <a:rPr lang="en-US" sz="3200" b="1" dirty="0"/>
              <a:t>" bonus points.</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551023" y="325604"/>
            <a:ext cx="5144561" cy="5753982"/>
          </a:xfrm>
          <a:prstGeom prst="rect">
            <a:avLst/>
          </a:prstGeom>
          <a:solidFill>
            <a:srgbClr val="FFFF00"/>
          </a:solidFill>
          <a:ln>
            <a:solidFill>
              <a:srgbClr val="FFFF00"/>
            </a:solidFill>
          </a:ln>
        </p:spPr>
      </p:pic>
    </p:spTree>
    <p:extLst>
      <p:ext uri="{BB962C8B-B14F-4D97-AF65-F5344CB8AC3E}">
        <p14:creationId xmlns:p14="http://schemas.microsoft.com/office/powerpoint/2010/main" val="3945623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DBQ: </a:t>
            </a:r>
            <a:r>
              <a:rPr lang="en-US" dirty="0" smtClean="0"/>
              <a:t>THE MISSION</a:t>
            </a:r>
            <a:r>
              <a:rPr lang="en-US" dirty="0"/>
              <a:t/>
            </a:r>
            <a:br>
              <a:rPr lang="en-US" dirty="0"/>
            </a:br>
            <a:endParaRPr lang="en-US" dirty="0"/>
          </a:p>
        </p:txBody>
      </p:sp>
      <p:sp>
        <p:nvSpPr>
          <p:cNvPr id="7" name="Content Placeholder 6"/>
          <p:cNvSpPr>
            <a:spLocks noGrp="1"/>
          </p:cNvSpPr>
          <p:nvPr>
            <p:ph idx="1"/>
          </p:nvPr>
        </p:nvSpPr>
        <p:spPr>
          <a:xfrm>
            <a:off x="677334" y="1290415"/>
            <a:ext cx="8596668" cy="4750947"/>
          </a:xfrm>
        </p:spPr>
        <p:txBody>
          <a:bodyPr>
            <a:noAutofit/>
          </a:bodyPr>
          <a:lstStyle/>
          <a:p>
            <a:r>
              <a:rPr lang="en-US" sz="2400" b="1" dirty="0"/>
              <a:t>Write of </a:t>
            </a:r>
            <a:r>
              <a:rPr lang="en-US" sz="2400" b="1" dirty="0" smtClean="0"/>
              <a:t>5 </a:t>
            </a:r>
            <a:r>
              <a:rPr lang="en-US" sz="2400" b="1" dirty="0"/>
              <a:t>body paragraph essay – intro/thesis paragraph, three body paragraphs based on </a:t>
            </a:r>
            <a:r>
              <a:rPr lang="en-US" sz="2400" b="1" dirty="0" smtClean="0"/>
              <a:t>3 </a:t>
            </a:r>
            <a:r>
              <a:rPr lang="en-US" sz="2400" b="1" dirty="0"/>
              <a:t>groupings of documents and a conclusion paragraph.</a:t>
            </a:r>
          </a:p>
          <a:p>
            <a:r>
              <a:rPr lang="en-US" sz="2400" b="1" dirty="0"/>
              <a:t>Group the documents in at least three different ways which help answer the prompt.</a:t>
            </a:r>
          </a:p>
          <a:p>
            <a:r>
              <a:rPr lang="en-US" sz="2400" b="1" dirty="0"/>
              <a:t>Write a complex </a:t>
            </a:r>
            <a:r>
              <a:rPr lang="en-US" sz="2400" b="1" dirty="0" smtClean="0"/>
              <a:t>thesis </a:t>
            </a:r>
            <a:r>
              <a:rPr lang="en-US" sz="2400" b="1" dirty="0"/>
              <a:t>which answers all parts of the prompt and includes three ways to </a:t>
            </a:r>
            <a:r>
              <a:rPr lang="en-US" sz="2400" b="1" dirty="0" smtClean="0"/>
              <a:t>prove </a:t>
            </a:r>
            <a:r>
              <a:rPr lang="en-US" sz="2400" b="1" dirty="0"/>
              <a:t>your </a:t>
            </a:r>
            <a:r>
              <a:rPr lang="en-US" sz="2400" b="1" dirty="0" smtClean="0"/>
              <a:t>ARGUMENTS.</a:t>
            </a:r>
            <a:endParaRPr lang="en-US" sz="2400" b="1" dirty="0"/>
          </a:p>
          <a:p>
            <a:r>
              <a:rPr lang="en-US" sz="2400" b="1" dirty="0"/>
              <a:t>A</a:t>
            </a:r>
            <a:r>
              <a:rPr lang="en-US" sz="2400" b="1" dirty="0" smtClean="0"/>
              <a:t>ttempt </a:t>
            </a:r>
            <a:r>
              <a:rPr lang="en-US" sz="2400" b="1" dirty="0"/>
              <a:t>to use all the documents in your essay. Supported </a:t>
            </a:r>
            <a:r>
              <a:rPr lang="en-US" sz="2400" b="1" dirty="0" smtClean="0"/>
              <a:t>your  thesis with them. Analyze them.</a:t>
            </a:r>
            <a:endParaRPr lang="en-US" sz="2400" b="1" dirty="0"/>
          </a:p>
          <a:p>
            <a:r>
              <a:rPr lang="en-US" sz="2400" b="1" dirty="0"/>
              <a:t>Identify bias and author's point of view at least </a:t>
            </a:r>
            <a:r>
              <a:rPr lang="en-US" sz="2400" b="1" dirty="0" smtClean="0"/>
              <a:t>3 times </a:t>
            </a:r>
            <a:r>
              <a:rPr lang="en-US" sz="2400" b="1" dirty="0"/>
              <a:t>in your essay</a:t>
            </a:r>
          </a:p>
          <a:p>
            <a:endParaRPr lang="en-US" sz="2400" b="1" dirty="0"/>
          </a:p>
        </p:txBody>
      </p:sp>
    </p:spTree>
    <p:extLst>
      <p:ext uri="{BB962C8B-B14F-4D97-AF65-F5344CB8AC3E}">
        <p14:creationId xmlns:p14="http://schemas.microsoft.com/office/powerpoint/2010/main" val="186785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THESIS</a:t>
            </a:r>
          </a:p>
        </p:txBody>
      </p:sp>
      <p:sp>
        <p:nvSpPr>
          <p:cNvPr id="3" name="Content Placeholder 2"/>
          <p:cNvSpPr>
            <a:spLocks noGrp="1"/>
          </p:cNvSpPr>
          <p:nvPr>
            <p:ph sz="half" idx="1"/>
          </p:nvPr>
        </p:nvSpPr>
        <p:spPr>
          <a:xfrm>
            <a:off x="677334" y="1145136"/>
            <a:ext cx="5928565" cy="4896225"/>
          </a:xfrm>
        </p:spPr>
        <p:txBody>
          <a:bodyPr>
            <a:normAutofit/>
          </a:bodyPr>
          <a:lstStyle/>
          <a:p>
            <a:r>
              <a:rPr lang="en-US" sz="2800" dirty="0"/>
              <a:t>Your thesis must be a specific and explicit answer to the </a:t>
            </a:r>
            <a:r>
              <a:rPr lang="en-US" sz="2800" dirty="0" smtClean="0"/>
              <a:t>prompt</a:t>
            </a:r>
            <a:r>
              <a:rPr lang="en-US" sz="2800" dirty="0" smtClean="0"/>
              <a:t>. It </a:t>
            </a:r>
            <a:r>
              <a:rPr lang="en-US" sz="2800" dirty="0"/>
              <a:t>must address all parts of the question.</a:t>
            </a:r>
          </a:p>
          <a:p>
            <a:r>
              <a:rPr lang="en-US" sz="2800" dirty="0">
                <a:solidFill>
                  <a:srgbClr val="FF0000"/>
                </a:solidFill>
              </a:rPr>
              <a:t>If you don't have a </a:t>
            </a:r>
            <a:r>
              <a:rPr lang="en-US" sz="2800" dirty="0" smtClean="0">
                <a:solidFill>
                  <a:srgbClr val="FF0000"/>
                </a:solidFill>
              </a:rPr>
              <a:t>thesis </a:t>
            </a:r>
            <a:r>
              <a:rPr lang="en-US" sz="2800" dirty="0">
                <a:solidFill>
                  <a:srgbClr val="FF0000"/>
                </a:solidFill>
              </a:rPr>
              <a:t>or you have a really bad one it could cost you two basic core points!</a:t>
            </a:r>
          </a:p>
          <a:p>
            <a:r>
              <a:rPr lang="en-US" sz="2800" dirty="0"/>
              <a:t>Tends to be the "killer" point for many students who don't answer </a:t>
            </a:r>
            <a:r>
              <a:rPr lang="en-US" sz="2800" dirty="0" smtClean="0"/>
              <a:t>ALL </a:t>
            </a:r>
            <a:r>
              <a:rPr lang="en-US" sz="2800" dirty="0"/>
              <a:t>parts of the prompt.</a:t>
            </a:r>
          </a:p>
        </p:txBody>
      </p:sp>
      <p:pic>
        <p:nvPicPr>
          <p:cNvPr id="5" name="Content Placeholder 4"/>
          <p:cNvPicPr>
            <a:picLocks noGrp="1" noChangeAspect="1"/>
          </p:cNvPicPr>
          <p:nvPr>
            <p:ph sz="half" idx="2"/>
          </p:nvPr>
        </p:nvPicPr>
        <p:blipFill>
          <a:blip r:embed="rId2"/>
          <a:stretch>
            <a:fillRect/>
          </a:stretch>
        </p:blipFill>
        <p:spPr>
          <a:xfrm>
            <a:off x="6845181" y="0"/>
            <a:ext cx="5346819" cy="6858000"/>
          </a:xfrm>
          <a:prstGeom prst="rect">
            <a:avLst/>
          </a:prstGeom>
        </p:spPr>
      </p:pic>
    </p:spTree>
    <p:extLst>
      <p:ext uri="{BB962C8B-B14F-4D97-AF65-F5344CB8AC3E}">
        <p14:creationId xmlns:p14="http://schemas.microsoft.com/office/powerpoint/2010/main" val="808624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Thesis</a:t>
            </a:r>
          </a:p>
        </p:txBody>
      </p:sp>
      <p:sp>
        <p:nvSpPr>
          <p:cNvPr id="7" name="Content Placeholder 6"/>
          <p:cNvSpPr>
            <a:spLocks noGrp="1"/>
          </p:cNvSpPr>
          <p:nvPr>
            <p:ph idx="1"/>
          </p:nvPr>
        </p:nvSpPr>
        <p:spPr>
          <a:xfrm>
            <a:off x="677334" y="1230594"/>
            <a:ext cx="10534748" cy="5627405"/>
          </a:xfrm>
        </p:spPr>
        <p:txBody>
          <a:bodyPr>
            <a:noAutofit/>
          </a:bodyPr>
          <a:lstStyle/>
          <a:p>
            <a:r>
              <a:rPr lang="en-US" sz="2800" b="1" dirty="0">
                <a:latin typeface="Constantia" panose="02030602050306030303" pitchFamily="18" charset="0"/>
              </a:rPr>
              <a:t>Example prompt</a:t>
            </a:r>
            <a:r>
              <a:rPr lang="en-US" sz="2800" b="1" dirty="0" smtClean="0">
                <a:latin typeface="Constantia" panose="02030602050306030303" pitchFamily="18" charset="0"/>
              </a:rPr>
              <a:t>:</a:t>
            </a:r>
            <a:endParaRPr lang="en-US" sz="2800" b="1" dirty="0">
              <a:latin typeface="Constantia" panose="02030602050306030303" pitchFamily="18" charset="0"/>
            </a:endParaRPr>
          </a:p>
          <a:p>
            <a:r>
              <a:rPr lang="en-US" sz="2000" b="1" dirty="0" smtClean="0">
                <a:latin typeface="Constantia" panose="02030602050306030303" pitchFamily="18" charset="0"/>
              </a:rPr>
              <a:t>Assess the impact of the discovery of the Americas on world civilization. Determine to what extent these contacts were beneficial or disruptive.</a:t>
            </a:r>
          </a:p>
          <a:p>
            <a:pPr marL="0" indent="0">
              <a:buNone/>
            </a:pPr>
            <a:r>
              <a:rPr lang="en-US" sz="2000" b="1" dirty="0" smtClean="0">
                <a:latin typeface="Constantia" panose="02030602050306030303" pitchFamily="18" charset="0"/>
              </a:rPr>
              <a:t>                                                           (SIMILAR QUESTION)</a:t>
            </a:r>
            <a:endParaRPr lang="en-US" sz="2000" b="1" dirty="0">
              <a:latin typeface="Constantia" panose="02030602050306030303" pitchFamily="18" charset="0"/>
            </a:endParaRPr>
          </a:p>
          <a:p>
            <a:r>
              <a:rPr lang="en-US" sz="2000" b="1" dirty="0" smtClean="0">
                <a:latin typeface="Constantia" panose="02030602050306030303" pitchFamily="18" charset="0"/>
              </a:rPr>
              <a:t>Based on the following documents, discuss the positive and negative impact on the world of the discovery and conquest of the Americas by Europeans. What type of additional documentation would access the impact of the Americas on world History?</a:t>
            </a:r>
          </a:p>
          <a:p>
            <a:r>
              <a:rPr lang="en-US" sz="2400" b="1" dirty="0" smtClean="0">
                <a:solidFill>
                  <a:srgbClr val="FF0000"/>
                </a:solidFill>
                <a:latin typeface="Constantia" panose="02030602050306030303" pitchFamily="18" charset="0"/>
              </a:rPr>
              <a:t>It </a:t>
            </a:r>
            <a:r>
              <a:rPr lang="en-US" sz="2400" b="1" dirty="0">
                <a:solidFill>
                  <a:srgbClr val="FF0000"/>
                </a:solidFill>
                <a:latin typeface="Constantia" panose="02030602050306030303" pitchFamily="18" charset="0"/>
              </a:rPr>
              <a:t>is not sufficient to merely state in your </a:t>
            </a:r>
            <a:r>
              <a:rPr lang="en-US" sz="2400" b="1" dirty="0" smtClean="0">
                <a:solidFill>
                  <a:srgbClr val="FF0000"/>
                </a:solidFill>
                <a:latin typeface="Constantia" panose="02030602050306030303" pitchFamily="18" charset="0"/>
              </a:rPr>
              <a:t>thesis</a:t>
            </a:r>
            <a:r>
              <a:rPr lang="en-US" sz="2400" b="1" dirty="0" smtClean="0">
                <a:latin typeface="Constantia" panose="02030602050306030303" pitchFamily="18" charset="0"/>
              </a:rPr>
              <a:t>, “Discovery of Americas had several positive and disruptive impacts on the world civilization </a:t>
            </a:r>
            <a:r>
              <a:rPr lang="en-US" sz="2400" b="1" dirty="0" smtClean="0">
                <a:latin typeface="Constantia" panose="02030602050306030303" pitchFamily="18" charset="0"/>
              </a:rPr>
              <a:t>with regards to </a:t>
            </a:r>
            <a:r>
              <a:rPr lang="en-US" sz="2400" b="1" dirty="0" err="1" smtClean="0">
                <a:latin typeface="Constantia" panose="02030602050306030303" pitchFamily="18" charset="0"/>
              </a:rPr>
              <a:t>ecomomy</a:t>
            </a:r>
            <a:r>
              <a:rPr lang="en-US" sz="2400" b="1" dirty="0" smtClean="0">
                <a:latin typeface="Constantia" panose="02030602050306030303" pitchFamily="18" charset="0"/>
              </a:rPr>
              <a:t>, migration, population, religion and </a:t>
            </a:r>
            <a:r>
              <a:rPr lang="en-US" sz="2400" b="1" dirty="0" err="1" smtClean="0">
                <a:latin typeface="Constantia" panose="02030602050306030303" pitchFamily="18" charset="0"/>
              </a:rPr>
              <a:t>society.</a:t>
            </a:r>
            <a:r>
              <a:rPr lang="en-US" sz="2400" b="1" dirty="0" err="1" smtClean="0">
                <a:solidFill>
                  <a:srgbClr val="FF0000"/>
                </a:solidFill>
                <a:latin typeface="Constantia" panose="02030602050306030303" pitchFamily="18" charset="0"/>
              </a:rPr>
              <a:t>"You</a:t>
            </a:r>
            <a:r>
              <a:rPr lang="en-US" sz="2400" b="1" dirty="0" smtClean="0">
                <a:solidFill>
                  <a:srgbClr val="FF0000"/>
                </a:solidFill>
                <a:latin typeface="Constantia" panose="02030602050306030303" pitchFamily="18" charset="0"/>
              </a:rPr>
              <a:t> </a:t>
            </a:r>
            <a:r>
              <a:rPr lang="en-US" sz="2400" b="1" dirty="0">
                <a:solidFill>
                  <a:srgbClr val="FF0000"/>
                </a:solidFill>
                <a:latin typeface="Constantia" panose="02030602050306030303" pitchFamily="18" charset="0"/>
              </a:rPr>
              <a:t>have not given specific, explicit answer to the question and will lose points on basic </a:t>
            </a:r>
            <a:r>
              <a:rPr lang="en-US" sz="2400" b="1" u="sng" dirty="0">
                <a:solidFill>
                  <a:srgbClr val="FF0000"/>
                </a:solidFill>
                <a:latin typeface="Constantia" panose="02030602050306030303" pitchFamily="18" charset="0"/>
              </a:rPr>
              <a:t>core 1 and </a:t>
            </a:r>
            <a:r>
              <a:rPr lang="en-US" sz="2400" b="1" u="sng" dirty="0" smtClean="0">
                <a:solidFill>
                  <a:srgbClr val="FF0000"/>
                </a:solidFill>
                <a:latin typeface="Constantia" panose="02030602050306030303" pitchFamily="18" charset="0"/>
              </a:rPr>
              <a:t>3.</a:t>
            </a:r>
          </a:p>
          <a:p>
            <a:r>
              <a:rPr lang="en-US" sz="2800" b="1" dirty="0" smtClean="0">
                <a:latin typeface="Constantia" panose="02030602050306030303" pitchFamily="18" charset="0"/>
              </a:rPr>
              <a:t>What </a:t>
            </a:r>
            <a:r>
              <a:rPr lang="en-US" sz="2800" b="1" dirty="0">
                <a:latin typeface="Constantia" panose="02030602050306030303" pitchFamily="18" charset="0"/>
              </a:rPr>
              <a:t>were the </a:t>
            </a:r>
            <a:r>
              <a:rPr lang="en-US" sz="2800" b="1" dirty="0" smtClean="0">
                <a:latin typeface="Constantia" panose="02030602050306030303" pitchFamily="18" charset="0"/>
              </a:rPr>
              <a:t>impacts??? </a:t>
            </a:r>
            <a:r>
              <a:rPr lang="en-US" sz="2800" b="1" dirty="0">
                <a:latin typeface="Constantia" panose="02030602050306030303" pitchFamily="18" charset="0"/>
              </a:rPr>
              <a:t>Be specific!!</a:t>
            </a:r>
          </a:p>
        </p:txBody>
      </p:sp>
    </p:spTree>
    <p:extLst>
      <p:ext uri="{BB962C8B-B14F-4D97-AF65-F5344CB8AC3E}">
        <p14:creationId xmlns:p14="http://schemas.microsoft.com/office/powerpoint/2010/main" val="7084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6188" y="-8965"/>
            <a:ext cx="8596668" cy="645459"/>
          </a:xfrm>
        </p:spPr>
        <p:txBody>
          <a:bodyPr>
            <a:normAutofit fontScale="90000"/>
          </a:bodyPr>
          <a:lstStyle/>
          <a:p>
            <a:r>
              <a:rPr lang="en-US" dirty="0"/>
              <a:t>THESIS</a:t>
            </a:r>
            <a:br>
              <a:rPr lang="en-US" dirty="0"/>
            </a:br>
            <a:endParaRPr lang="en-US" dirty="0"/>
          </a:p>
        </p:txBody>
      </p:sp>
      <p:sp>
        <p:nvSpPr>
          <p:cNvPr id="4" name="Content Placeholder 3"/>
          <p:cNvSpPr>
            <a:spLocks noGrp="1"/>
          </p:cNvSpPr>
          <p:nvPr>
            <p:ph idx="1"/>
          </p:nvPr>
        </p:nvSpPr>
        <p:spPr>
          <a:xfrm>
            <a:off x="652619" y="438786"/>
            <a:ext cx="10657932" cy="5261434"/>
          </a:xfrm>
        </p:spPr>
        <p:txBody>
          <a:bodyPr>
            <a:noAutofit/>
          </a:bodyPr>
          <a:lstStyle/>
          <a:p>
            <a:r>
              <a:rPr lang="en-US" sz="2400" dirty="0" smtClean="0"/>
              <a:t>A better </a:t>
            </a:r>
            <a:r>
              <a:rPr lang="en-US" sz="2400" dirty="0"/>
              <a:t>thesis would be…</a:t>
            </a:r>
          </a:p>
          <a:p>
            <a:r>
              <a:rPr lang="en-US" sz="2400" b="1" i="1" dirty="0">
                <a:latin typeface="Bookman Old Style" panose="02050604050505020204" pitchFamily="18" charset="0"/>
              </a:rPr>
              <a:t>"Despite the </a:t>
            </a:r>
            <a:r>
              <a:rPr lang="en-US" sz="2400" b="1" i="1" dirty="0" smtClean="0">
                <a:latin typeface="Bookman Old Style" panose="02050604050505020204" pitchFamily="18" charset="0"/>
              </a:rPr>
              <a:t>fact </a:t>
            </a:r>
            <a:r>
              <a:rPr lang="en-US" sz="2400" b="1" i="1" dirty="0">
                <a:latin typeface="Bookman Old Style" panose="02050604050505020204" pitchFamily="18" charset="0"/>
              </a:rPr>
              <a:t>that </a:t>
            </a:r>
            <a:r>
              <a:rPr lang="en-US" sz="2400" b="1" i="1" dirty="0" smtClean="0">
                <a:latin typeface="Bookman Old Style" panose="02050604050505020204" pitchFamily="18" charset="0"/>
              </a:rPr>
              <a:t>the discovery of the Americas by the Europeans was beneficial to the world in respect to the growth of population in Eurasia, rise of the strong middle /business class in the old world, and spread of Christianity in the New world, it had several negative impacts which affected the world in which we live in especially with regards to slave </a:t>
            </a:r>
            <a:r>
              <a:rPr lang="en-US" sz="2400" b="1" i="1" dirty="0">
                <a:latin typeface="Bookman Old Style" panose="02050604050505020204" pitchFamily="18" charset="0"/>
              </a:rPr>
              <a:t>trade which led to </a:t>
            </a:r>
            <a:r>
              <a:rPr lang="en-US" sz="2400" b="1" i="1" dirty="0" smtClean="0">
                <a:latin typeface="Bookman Old Style" panose="02050604050505020204" pitchFamily="18" charset="0"/>
              </a:rPr>
              <a:t>everlasting </a:t>
            </a:r>
            <a:r>
              <a:rPr lang="en-US" sz="2400" b="1" i="1" dirty="0" smtClean="0">
                <a:latin typeface="Bookman Old Style" panose="02050604050505020204" pitchFamily="18" charset="0"/>
              </a:rPr>
              <a:t>racial  </a:t>
            </a:r>
            <a:r>
              <a:rPr lang="en-US" sz="2400" b="1" i="1" dirty="0">
                <a:latin typeface="Bookman Old Style" panose="02050604050505020204" pitchFamily="18" charset="0"/>
              </a:rPr>
              <a:t>and economic  </a:t>
            </a:r>
            <a:r>
              <a:rPr lang="en-US" sz="2400" b="1" i="1" dirty="0" smtClean="0">
                <a:latin typeface="Bookman Old Style" panose="02050604050505020204" pitchFamily="18" charset="0"/>
              </a:rPr>
              <a:t>divide </a:t>
            </a:r>
            <a:r>
              <a:rPr lang="en-US" sz="2400" b="1" i="1" dirty="0" smtClean="0">
                <a:latin typeface="Bookman Old Style" panose="02050604050505020204" pitchFamily="18" charset="0"/>
              </a:rPr>
              <a:t>across the globe</a:t>
            </a:r>
            <a:r>
              <a:rPr lang="en-US" sz="2400" b="1" i="1" dirty="0" smtClean="0">
                <a:latin typeface="Bookman Old Style" panose="02050604050505020204" pitchFamily="18" charset="0"/>
              </a:rPr>
              <a:t> </a:t>
            </a:r>
            <a:r>
              <a:rPr lang="en-US" sz="2400" b="1" i="1" dirty="0" smtClean="0">
                <a:latin typeface="Bookman Old Style" panose="02050604050505020204" pitchFamily="18" charset="0"/>
              </a:rPr>
              <a:t>as well as the spread of epidemics which led to depopulation in the New world.”</a:t>
            </a:r>
          </a:p>
          <a:p>
            <a:r>
              <a:rPr lang="en-US" dirty="0" smtClean="0"/>
              <a:t>This </a:t>
            </a:r>
            <a:r>
              <a:rPr lang="en-US" dirty="0" smtClean="0"/>
              <a:t>(complex) thesis gives </a:t>
            </a:r>
            <a:r>
              <a:rPr lang="en-US" dirty="0"/>
              <a:t>a specific, explicit answer to the prompt and provides </a:t>
            </a:r>
            <a:r>
              <a:rPr lang="en-US" dirty="0" smtClean="0"/>
              <a:t>three </a:t>
            </a:r>
            <a:r>
              <a:rPr lang="en-US" dirty="0"/>
              <a:t>groupings of documents which help support the thesis:</a:t>
            </a:r>
          </a:p>
          <a:p>
            <a:r>
              <a:rPr lang="en-US" dirty="0"/>
              <a:t>group 1 – </a:t>
            </a:r>
            <a:r>
              <a:rPr lang="en-US" dirty="0" smtClean="0"/>
              <a:t>Positive and negative impact of Columbian Exchange</a:t>
            </a:r>
            <a:endParaRPr lang="en-US" dirty="0"/>
          </a:p>
          <a:p>
            <a:r>
              <a:rPr lang="en-US" dirty="0"/>
              <a:t>group 2 </a:t>
            </a:r>
            <a:r>
              <a:rPr lang="en-US" dirty="0" smtClean="0"/>
              <a:t>– increase in economic, religious, population growth</a:t>
            </a:r>
          </a:p>
          <a:p>
            <a:r>
              <a:rPr lang="en-US" dirty="0" smtClean="0"/>
              <a:t>group 3 – weakening of society (slavery, racial divide), epidemics, depopulation (leading to the rise of slavery )</a:t>
            </a:r>
            <a:endParaRPr lang="en-US" b="1" i="1" dirty="0">
              <a:latin typeface="Bookman Old Style" panose="02050604050505020204" pitchFamily="18" charset="0"/>
            </a:endParaRPr>
          </a:p>
        </p:txBody>
      </p:sp>
    </p:spTree>
    <p:extLst>
      <p:ext uri="{BB962C8B-B14F-4D97-AF65-F5344CB8AC3E}">
        <p14:creationId xmlns:p14="http://schemas.microsoft.com/office/powerpoint/2010/main" val="19723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Obviously, you should always write your thesis </a:t>
            </a:r>
            <a:r>
              <a:rPr lang="en-US" b="1" dirty="0" smtClean="0">
                <a:solidFill>
                  <a:srgbClr val="FF0000"/>
                </a:solidFill>
              </a:rPr>
              <a:t>AFTER</a:t>
            </a:r>
            <a:r>
              <a:rPr lang="en-US" b="1" dirty="0" smtClean="0"/>
              <a:t> </a:t>
            </a:r>
            <a:r>
              <a:rPr lang="en-US" b="1" dirty="0"/>
              <a:t>you've </a:t>
            </a:r>
            <a:r>
              <a:rPr lang="en-US" b="1" dirty="0">
                <a:solidFill>
                  <a:srgbClr val="FF0000"/>
                </a:solidFill>
              </a:rPr>
              <a:t>grouped</a:t>
            </a:r>
            <a:r>
              <a:rPr lang="en-US" b="1" dirty="0"/>
              <a:t> your documents.</a:t>
            </a:r>
          </a:p>
        </p:txBody>
      </p:sp>
      <p:pic>
        <p:nvPicPr>
          <p:cNvPr id="4" name="Content Placeholder 3"/>
          <p:cNvPicPr>
            <a:picLocks noGrp="1" noChangeAspect="1"/>
          </p:cNvPicPr>
          <p:nvPr>
            <p:ph idx="1"/>
          </p:nvPr>
        </p:nvPicPr>
        <p:blipFill>
          <a:blip r:embed="rId2"/>
          <a:stretch>
            <a:fillRect/>
          </a:stretch>
        </p:blipFill>
        <p:spPr>
          <a:xfrm>
            <a:off x="233249" y="2125362"/>
            <a:ext cx="10476411" cy="4732638"/>
          </a:xfrm>
          <a:prstGeom prst="rect">
            <a:avLst/>
          </a:prstGeom>
        </p:spPr>
      </p:pic>
      <p:sp>
        <p:nvSpPr>
          <p:cNvPr id="3" name="TextBox 2"/>
          <p:cNvSpPr txBox="1"/>
          <p:nvPr/>
        </p:nvSpPr>
        <p:spPr>
          <a:xfrm>
            <a:off x="1878227" y="3649362"/>
            <a:ext cx="5782962" cy="369332"/>
          </a:xfrm>
          <a:prstGeom prst="rect">
            <a:avLst/>
          </a:prstGeom>
          <a:noFill/>
        </p:spPr>
        <p:txBody>
          <a:bodyPr wrap="square" rtlCol="0">
            <a:spAutoFit/>
          </a:bodyPr>
          <a:lstStyle/>
          <a:p>
            <a:r>
              <a:rPr lang="en-US" u="sng" dirty="0" smtClean="0"/>
              <a:t>– </a:t>
            </a:r>
            <a:r>
              <a:rPr lang="en-US" u="sng" dirty="0"/>
              <a:t>Positive and negative impact of Columbian </a:t>
            </a:r>
            <a:r>
              <a:rPr lang="en-US" u="sng" dirty="0" smtClean="0"/>
              <a:t>Exc</a:t>
            </a:r>
            <a:r>
              <a:rPr lang="en-US" dirty="0" smtClean="0"/>
              <a:t>hange</a:t>
            </a:r>
            <a:endParaRPr lang="en-US" dirty="0"/>
          </a:p>
        </p:txBody>
      </p:sp>
      <p:sp>
        <p:nvSpPr>
          <p:cNvPr id="5" name="TextBox 4"/>
          <p:cNvSpPr txBox="1"/>
          <p:nvPr/>
        </p:nvSpPr>
        <p:spPr>
          <a:xfrm>
            <a:off x="2010032" y="4975654"/>
            <a:ext cx="5321644" cy="646331"/>
          </a:xfrm>
          <a:prstGeom prst="rect">
            <a:avLst/>
          </a:prstGeom>
          <a:noFill/>
        </p:spPr>
        <p:txBody>
          <a:bodyPr wrap="square" rtlCol="0">
            <a:spAutoFit/>
          </a:bodyPr>
          <a:lstStyle/>
          <a:p>
            <a:r>
              <a:rPr lang="en-US">
                <a:solidFill>
                  <a:prstClr val="black">
                    <a:lumMod val="75000"/>
                    <a:lumOff val="25000"/>
                  </a:prstClr>
                </a:solidFill>
              </a:rPr>
              <a:t>increase in economic, religious, population growth</a:t>
            </a:r>
            <a:endParaRPr lang="en-US" dirty="0"/>
          </a:p>
        </p:txBody>
      </p:sp>
      <p:sp>
        <p:nvSpPr>
          <p:cNvPr id="6" name="TextBox 5"/>
          <p:cNvSpPr txBox="1"/>
          <p:nvPr/>
        </p:nvSpPr>
        <p:spPr>
          <a:xfrm>
            <a:off x="2154208" y="5778327"/>
            <a:ext cx="5642919" cy="923330"/>
          </a:xfrm>
          <a:prstGeom prst="rect">
            <a:avLst/>
          </a:prstGeom>
          <a:noFill/>
        </p:spPr>
        <p:txBody>
          <a:bodyPr wrap="square" rtlCol="0">
            <a:spAutoFit/>
          </a:bodyPr>
          <a:lstStyle/>
          <a:p>
            <a:r>
              <a:rPr lang="en-US"/>
              <a:t>– weakening of society (slavery, racial divide), epidemics, depopulation (leading to the rise of slavery )</a:t>
            </a:r>
            <a:endParaRPr lang="en-US" b="1" i="1" dirty="0">
              <a:latin typeface="Bookman Old Style" panose="02050604050505020204" pitchFamily="18" charset="0"/>
            </a:endParaRPr>
          </a:p>
        </p:txBody>
      </p:sp>
    </p:spTree>
    <p:extLst>
      <p:ext uri="{BB962C8B-B14F-4D97-AF65-F5344CB8AC3E}">
        <p14:creationId xmlns:p14="http://schemas.microsoft.com/office/powerpoint/2010/main" val="1200373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262b5ff9b09ea71dc906e35ff12a5f146458b"/>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222</TotalTime>
  <Words>1643</Words>
  <Application>Microsoft Office PowerPoint</Application>
  <PresentationFormat>Widescreen</PresentationFormat>
  <Paragraphs>100</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Batang</vt:lpstr>
      <vt:lpstr>Aharoni</vt:lpstr>
      <vt:lpstr>Arial</vt:lpstr>
      <vt:lpstr>Arial Rounded MT Bold</vt:lpstr>
      <vt:lpstr>Berlin Sans FB Demi</vt:lpstr>
      <vt:lpstr>Bookman Old Style</vt:lpstr>
      <vt:lpstr>Constantia</vt:lpstr>
      <vt:lpstr>Lucida Handwriting</vt:lpstr>
      <vt:lpstr>MV Boli</vt:lpstr>
      <vt:lpstr>Trebuchet MS</vt:lpstr>
      <vt:lpstr>Wingdings 3</vt:lpstr>
      <vt:lpstr>Facet</vt:lpstr>
      <vt:lpstr>PowerPoint Presentation</vt:lpstr>
      <vt:lpstr>Writing the DBQ</vt:lpstr>
      <vt:lpstr>THE DBQ</vt:lpstr>
      <vt:lpstr>DBQ rubric </vt:lpstr>
      <vt:lpstr>DBQ: THE MISSION </vt:lpstr>
      <vt:lpstr>THE THESIS</vt:lpstr>
      <vt:lpstr>Thesis</vt:lpstr>
      <vt:lpstr>THESIS </vt:lpstr>
      <vt:lpstr>Obviously, you should always write your thesis AFTER you've grouped your documents.</vt:lpstr>
      <vt:lpstr>PowerPoint Presentation</vt:lpstr>
      <vt:lpstr>Grouping the Documents</vt:lpstr>
      <vt:lpstr>PowerPoint Presentation</vt:lpstr>
      <vt:lpstr>PowerPoint Presentation</vt:lpstr>
      <vt:lpstr>USING DOCUMENTS</vt:lpstr>
      <vt:lpstr>Use of documents</vt:lpstr>
      <vt:lpstr>Point of view Analysis-POV</vt:lpstr>
      <vt:lpstr>PowerPoint Presentation</vt:lpstr>
      <vt:lpstr>EXAMPLE DOCUMENT (Doc 5)</vt:lpstr>
      <vt:lpstr>A.S.A.P. (Attribute the Source + analyze POV)</vt:lpstr>
      <vt:lpstr>PowerPoint Presentation</vt:lpstr>
      <vt:lpstr>PowerPoint Presentation</vt:lpstr>
      <vt:lpstr>PowerPoint Presentation</vt:lpstr>
      <vt:lpstr>Expanded Core</vt:lpstr>
      <vt:lpstr>Expanded core</vt:lpstr>
      <vt:lpstr>DBQ review step-by-step!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 Khan</dc:creator>
  <cp:lastModifiedBy>Noor Khan</cp:lastModifiedBy>
  <cp:revision>29</cp:revision>
  <dcterms:created xsi:type="dcterms:W3CDTF">2014-01-11T03:43:55Z</dcterms:created>
  <dcterms:modified xsi:type="dcterms:W3CDTF">2014-01-14T04:33:36Z</dcterms:modified>
</cp:coreProperties>
</file>