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0"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5" r:id="rId18"/>
    <p:sldId id="276" r:id="rId19"/>
    <p:sldId id="277" r:id="rId20"/>
    <p:sldId id="278" r:id="rId21"/>
    <p:sldId id="279" r:id="rId22"/>
    <p:sldId id="280" r:id="rId23"/>
    <p:sldId id="281" r:id="rId24"/>
    <p:sldId id="29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306" r:id="rId48"/>
    <p:sldId id="307" r:id="rId49"/>
    <p:sldId id="308" r:id="rId50"/>
    <p:sldId id="309"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FC605-D47A-4C94-A48B-CDEE9A281CBC}"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33BDE-858B-4400-A270-D8C2896ED4F7}" type="slidenum">
              <a:rPr lang="en-US" smtClean="0"/>
              <a:t>‹#›</a:t>
            </a:fld>
            <a:endParaRPr lang="en-US"/>
          </a:p>
        </p:txBody>
      </p:sp>
    </p:spTree>
    <p:extLst>
      <p:ext uri="{BB962C8B-B14F-4D97-AF65-F5344CB8AC3E}">
        <p14:creationId xmlns:p14="http://schemas.microsoft.com/office/powerpoint/2010/main" val="25476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C5EC5-C41C-4FC2-B17F-B14DADF3B0E6}" type="slidenum">
              <a:rPr lang="en-US" smtClean="0"/>
              <a:t>15</a:t>
            </a:fld>
            <a:endParaRPr lang="en-US"/>
          </a:p>
        </p:txBody>
      </p:sp>
    </p:spTree>
    <p:extLst>
      <p:ext uri="{BB962C8B-B14F-4D97-AF65-F5344CB8AC3E}">
        <p14:creationId xmlns:p14="http://schemas.microsoft.com/office/powerpoint/2010/main" val="93070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3EFBB-2E7D-4BF3-8FA5-FE1AFCA533E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1847578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3EFBB-2E7D-4BF3-8FA5-FE1AFCA533E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253755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3EFBB-2E7D-4BF3-8FA5-FE1AFCA533E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150616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3EFBB-2E7D-4BF3-8FA5-FE1AFCA533E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1786051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3EFBB-2E7D-4BF3-8FA5-FE1AFCA533E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3112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3EFBB-2E7D-4BF3-8FA5-FE1AFCA533E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10260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3EFBB-2E7D-4BF3-8FA5-FE1AFCA533E2}"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259684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3EFBB-2E7D-4BF3-8FA5-FE1AFCA533E2}"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348764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3EFBB-2E7D-4BF3-8FA5-FE1AFCA533E2}"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38765198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3EFBB-2E7D-4BF3-8FA5-FE1AFCA533E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266749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3EFBB-2E7D-4BF3-8FA5-FE1AFCA533E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917-FDCE-47B2-9F8A-F75762175669}" type="slidenum">
              <a:rPr lang="en-US" smtClean="0"/>
              <a:t>‹#›</a:t>
            </a:fld>
            <a:endParaRPr lang="en-US"/>
          </a:p>
        </p:txBody>
      </p:sp>
    </p:spTree>
    <p:extLst>
      <p:ext uri="{BB962C8B-B14F-4D97-AF65-F5344CB8AC3E}">
        <p14:creationId xmlns:p14="http://schemas.microsoft.com/office/powerpoint/2010/main" val="11337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3EFBB-2E7D-4BF3-8FA5-FE1AFCA533E2}"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14917-FDCE-47B2-9F8A-F75762175669}" type="slidenum">
              <a:rPr lang="en-US" smtClean="0"/>
              <a:t>‹#›</a:t>
            </a:fld>
            <a:endParaRPr lang="en-US"/>
          </a:p>
        </p:txBody>
      </p:sp>
    </p:spTree>
    <p:extLst>
      <p:ext uri="{BB962C8B-B14F-4D97-AF65-F5344CB8AC3E}">
        <p14:creationId xmlns:p14="http://schemas.microsoft.com/office/powerpoint/2010/main" val="345589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Essay Writing Workshop</a:t>
            </a:r>
            <a:endParaRPr lang="en-US" dirty="0"/>
          </a:p>
        </p:txBody>
      </p:sp>
      <p:sp>
        <p:nvSpPr>
          <p:cNvPr id="3" name="Subtitle 2"/>
          <p:cNvSpPr>
            <a:spLocks noGrp="1"/>
          </p:cNvSpPr>
          <p:nvPr>
            <p:ph type="subTitle" idx="1"/>
          </p:nvPr>
        </p:nvSpPr>
        <p:spPr/>
        <p:txBody>
          <a:bodyPr/>
          <a:lstStyle/>
          <a:p>
            <a:r>
              <a:rPr lang="en-US" dirty="0" smtClean="0"/>
              <a:t>LEQ and DBQ Explained</a:t>
            </a:r>
            <a:endParaRPr lang="en-US" dirty="0"/>
          </a:p>
        </p:txBody>
      </p:sp>
    </p:spTree>
    <p:extLst>
      <p:ext uri="{BB962C8B-B14F-4D97-AF65-F5344CB8AC3E}">
        <p14:creationId xmlns:p14="http://schemas.microsoft.com/office/powerpoint/2010/main" val="349541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another sample question </a:t>
            </a:r>
            <a:endParaRPr lang="en-US" dirty="0"/>
          </a:p>
        </p:txBody>
      </p:sp>
      <p:sp>
        <p:nvSpPr>
          <p:cNvPr id="3" name="Content Placeholder 2"/>
          <p:cNvSpPr>
            <a:spLocks noGrp="1"/>
          </p:cNvSpPr>
          <p:nvPr>
            <p:ph idx="1"/>
          </p:nvPr>
        </p:nvSpPr>
        <p:spPr>
          <a:xfrm>
            <a:off x="1521940" y="1875052"/>
            <a:ext cx="10515600" cy="4351338"/>
          </a:xfrm>
        </p:spPr>
        <p:txBody>
          <a:bodyPr>
            <a:normAutofit fontScale="92500" lnSpcReduction="20000"/>
          </a:bodyPr>
          <a:lstStyle/>
          <a:p>
            <a:pPr marL="0" indent="0">
              <a:buNone/>
            </a:pPr>
            <a:r>
              <a:rPr lang="en-US" b="1" dirty="0" smtClean="0"/>
              <a:t>Step 1: Find the Action Words in the Question and Determine What the Question Wants You to Do</a:t>
            </a:r>
          </a:p>
          <a:p>
            <a:pPr marL="0" indent="0">
              <a:buNone/>
            </a:pPr>
            <a:r>
              <a:rPr lang="en-US" dirty="0" smtClean="0"/>
              <a:t>Compare </a:t>
            </a:r>
            <a:r>
              <a:rPr lang="en-US" dirty="0"/>
              <a:t>and contrast the roles played by the various social classes in the unification of Italy and Germany in the 1860s and 1870s</a:t>
            </a:r>
            <a:r>
              <a:rPr lang="en-US" dirty="0" smtClean="0"/>
              <a:t>.</a:t>
            </a:r>
          </a:p>
          <a:p>
            <a:pPr marL="0" indent="0">
              <a:buNone/>
            </a:pPr>
            <a:r>
              <a:rPr lang="en-US" b="1" dirty="0" smtClean="0"/>
              <a:t>Step </a:t>
            </a:r>
            <a:r>
              <a:rPr lang="en-US" b="1" dirty="0"/>
              <a:t>2: Compose a Thesis that Responds to the Question and Gives You Something Specific to Support and Illustrate</a:t>
            </a:r>
          </a:p>
          <a:p>
            <a:pPr fontAlgn="base"/>
            <a:r>
              <a:rPr lang="en-US" dirty="0"/>
              <a:t>Compare the following two attempts at a thesis in response to the question:</a:t>
            </a:r>
          </a:p>
          <a:p>
            <a:pPr marL="0" indent="0" fontAlgn="base">
              <a:buNone/>
            </a:pPr>
            <a:r>
              <a:rPr lang="en-US" dirty="0" smtClean="0"/>
              <a:t>A. The </a:t>
            </a:r>
            <a:r>
              <a:rPr lang="en-US" dirty="0"/>
              <a:t>German and Italian unifications have a lot in common but also many differences.</a:t>
            </a:r>
          </a:p>
          <a:p>
            <a:pPr marL="0" indent="0" fontAlgn="base">
              <a:buNone/>
            </a:pPr>
            <a:r>
              <a:rPr lang="en-US" dirty="0" smtClean="0"/>
              <a:t>B. The </a:t>
            </a:r>
            <a:r>
              <a:rPr lang="en-US" dirty="0"/>
              <a:t>unifications of both Italy and Germany were engineered by the aristocracy.</a:t>
            </a:r>
          </a:p>
          <a:p>
            <a:pPr marL="0" indent="0">
              <a:buNone/>
            </a:pPr>
            <a:endParaRPr lang="en-US" dirty="0"/>
          </a:p>
        </p:txBody>
      </p:sp>
      <p:sp>
        <p:nvSpPr>
          <p:cNvPr id="4" name="Oval Callout 3"/>
          <p:cNvSpPr/>
          <p:nvPr/>
        </p:nvSpPr>
        <p:spPr>
          <a:xfrm>
            <a:off x="0" y="3566984"/>
            <a:ext cx="1521940" cy="667265"/>
          </a:xfrm>
          <a:prstGeom prst="wedgeEllipseCallout">
            <a:avLst>
              <a:gd name="adj1" fmla="val 54007"/>
              <a:gd name="adj2" fmla="val 14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Vague claim and nothing specific </a:t>
            </a:r>
            <a:endParaRPr lang="en-US" sz="1100" dirty="0"/>
          </a:p>
        </p:txBody>
      </p:sp>
    </p:spTree>
    <p:extLst>
      <p:ext uri="{BB962C8B-B14F-4D97-AF65-F5344CB8AC3E}">
        <p14:creationId xmlns:p14="http://schemas.microsoft.com/office/powerpoint/2010/main" val="35821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54" y="255373"/>
            <a:ext cx="10645346" cy="1435315"/>
          </a:xfrm>
        </p:spPr>
        <p:txBody>
          <a:bodyPr>
            <a:normAutofit fontScale="90000"/>
          </a:bodyPr>
          <a:lstStyle/>
          <a:p>
            <a:r>
              <a:rPr lang="en-US" b="1" dirty="0"/>
              <a:t>Step 3: Compose Your Topic Sentences and Make Sure That They Add Up Logically to Support Your Thesis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Thesis-</a:t>
            </a:r>
            <a:r>
              <a:rPr lang="en-US" dirty="0"/>
              <a:t>The unifications of both Italy and Germany were engineered by the aristocracy.</a:t>
            </a:r>
          </a:p>
          <a:p>
            <a:pPr marL="0" indent="0" fontAlgn="base">
              <a:buNone/>
            </a:pPr>
            <a:r>
              <a:rPr lang="en-US" dirty="0" smtClean="0"/>
              <a:t>Three </a:t>
            </a:r>
            <a:r>
              <a:rPr lang="en-US" dirty="0"/>
              <a:t>good topic sentences might be the following:</a:t>
            </a:r>
          </a:p>
          <a:p>
            <a:pPr marL="0" indent="0" fontAlgn="base">
              <a:buNone/>
            </a:pPr>
            <a:r>
              <a:rPr lang="en-US" dirty="0" smtClean="0"/>
              <a:t>1. The </a:t>
            </a:r>
            <a:r>
              <a:rPr lang="en-US" dirty="0"/>
              <a:t>architects of both Italian and German unification were conservative, northern aristocrats.</a:t>
            </a:r>
          </a:p>
          <a:p>
            <a:pPr marL="0" indent="0" fontAlgn="base">
              <a:buNone/>
            </a:pPr>
            <a:r>
              <a:rPr lang="en-US" dirty="0" smtClean="0"/>
              <a:t>2. The </a:t>
            </a:r>
            <a:r>
              <a:rPr lang="en-US" dirty="0"/>
              <a:t>middle classes played virtually no role in Italian unification, and in the south of Germany, the middle classes initially opposed the unification of Germany.</a:t>
            </a:r>
          </a:p>
          <a:p>
            <a:pPr marL="0" indent="0" fontAlgn="base">
              <a:buNone/>
            </a:pPr>
            <a:r>
              <a:rPr lang="en-US" dirty="0" smtClean="0"/>
              <a:t>3. The </a:t>
            </a:r>
            <a:r>
              <a:rPr lang="en-US" dirty="0"/>
              <a:t>working classes and the peasantry followed the lead of the aristocracy in both the unification of Italy and Germany</a:t>
            </a:r>
            <a:r>
              <a:rPr lang="en-US" dirty="0" smtClean="0"/>
              <a:t>.</a:t>
            </a:r>
          </a:p>
          <a:p>
            <a:pPr marL="0" indent="0" fontAlgn="base">
              <a:buNone/>
            </a:pPr>
            <a:r>
              <a:rPr lang="en-US" dirty="0">
                <a:solidFill>
                  <a:srgbClr val="FF0000"/>
                </a:solidFill>
              </a:rPr>
              <a:t>Notice how the topic sentences add up logically to the thesis, and how each gives you something specific to support in the body of the paragraph.</a:t>
            </a:r>
          </a:p>
          <a:p>
            <a:endParaRPr lang="en-US" dirty="0"/>
          </a:p>
        </p:txBody>
      </p:sp>
    </p:spTree>
    <p:extLst>
      <p:ext uri="{BB962C8B-B14F-4D97-AF65-F5344CB8AC3E}">
        <p14:creationId xmlns:p14="http://schemas.microsoft.com/office/powerpoint/2010/main" val="3649189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611"/>
            <a:ext cx="10515600" cy="642551"/>
          </a:xfrm>
        </p:spPr>
        <p:txBody>
          <a:bodyPr>
            <a:noAutofit/>
          </a:bodyPr>
          <a:lstStyle/>
          <a:p>
            <a:r>
              <a:rPr lang="en-US" sz="1800" b="1" dirty="0"/>
              <a:t>Step 4: Support and Illustrate Your Topic Sentences with Specific Examples</a:t>
            </a:r>
            <a:br>
              <a:rPr lang="en-US" sz="1800" b="1" dirty="0"/>
            </a:br>
            <a:endParaRPr lang="en-US" sz="1800" dirty="0"/>
          </a:p>
        </p:txBody>
      </p:sp>
      <p:sp>
        <p:nvSpPr>
          <p:cNvPr id="3" name="Content Placeholder 2"/>
          <p:cNvSpPr>
            <a:spLocks noGrp="1"/>
          </p:cNvSpPr>
          <p:nvPr>
            <p:ph idx="1"/>
          </p:nvPr>
        </p:nvSpPr>
        <p:spPr>
          <a:xfrm>
            <a:off x="838200" y="790832"/>
            <a:ext cx="10515600" cy="5386131"/>
          </a:xfrm>
        </p:spPr>
        <p:txBody>
          <a:bodyPr>
            <a:normAutofit fontScale="62500" lnSpcReduction="20000"/>
          </a:bodyPr>
          <a:lstStyle/>
          <a:p>
            <a:pPr fontAlgn="base"/>
            <a:r>
              <a:rPr lang="en-US" dirty="0"/>
              <a:t>The sentences that follow a topic sentence should present specific examples that illustrate and support its point. That means that each paragraph is made up of two things: factual information and your explanation of how that factual information supports the topic sentence. When making your outline, you can list the examples you want to use. For our question, the outline would look something like this:</a:t>
            </a:r>
          </a:p>
          <a:p>
            <a:pPr fontAlgn="base"/>
            <a:r>
              <a:rPr lang="en-US" b="1" dirty="0"/>
              <a:t>Thesis:</a:t>
            </a:r>
            <a:r>
              <a:rPr lang="en-US" dirty="0"/>
              <a:t> The unifications of both Italy and Germany were engineered by the aristocracy.</a:t>
            </a:r>
          </a:p>
          <a:p>
            <a:pPr fontAlgn="base"/>
            <a:r>
              <a:rPr lang="en-US" b="1" dirty="0"/>
              <a:t>Topic Sentence A:</a:t>
            </a:r>
            <a:r>
              <a:rPr lang="en-US" dirty="0"/>
              <a:t> The architects of both Italian and German unification were conservative, northern aristocrats.</a:t>
            </a:r>
          </a:p>
          <a:p>
            <a:pPr fontAlgn="base"/>
            <a:r>
              <a:rPr lang="en-US" b="1" dirty="0"/>
              <a:t>Specific Examples:</a:t>
            </a:r>
            <a:r>
              <a:rPr lang="en-US" dirty="0"/>
              <a:t> Cavour, conservative aristocrat from Piedmont; Bismarck, conservative aristocrat from Prussia. Both took leadership roles and devised unification strategies.</a:t>
            </a:r>
          </a:p>
          <a:p>
            <a:pPr fontAlgn="base"/>
            <a:r>
              <a:rPr lang="en-US" b="1" dirty="0"/>
              <a:t>Topic Sentence B:</a:t>
            </a:r>
            <a:r>
              <a:rPr lang="en-US" dirty="0"/>
              <a:t> The middle classes played virtually no role in Italian unification, and in the south of Germany, the middle classes initially opposed the unification of Germany.</a:t>
            </a:r>
          </a:p>
          <a:p>
            <a:pPr fontAlgn="base"/>
            <a:r>
              <a:rPr lang="en-US" b="1" dirty="0"/>
              <a:t>Specific Examples:</a:t>
            </a:r>
            <a:r>
              <a:rPr lang="en-US" dirty="0"/>
              <a:t> Italy: mid-century Risorgimento, a middle-class movement, failed and played virtually no role in subsequent events. Germany: middle-class liberals in the Frankfort Parliament were ineffective. Middle-class liberals in southern Germany were initially wary of Prussian domination; they rallied to the cause only when Bismarck engineered the Franco-Prussian War.</a:t>
            </a:r>
          </a:p>
          <a:p>
            <a:pPr fontAlgn="base"/>
            <a:r>
              <a:rPr lang="en-US" b="1" dirty="0"/>
              <a:t>Topic Sentence C:</a:t>
            </a:r>
            <a:r>
              <a:rPr lang="en-US" dirty="0"/>
              <a:t> The working classes and the peasantry followed the lead of the aristocracy in both the unification of Italy and Germany.</a:t>
            </a:r>
          </a:p>
          <a:p>
            <a:pPr fontAlgn="base"/>
            <a:r>
              <a:rPr lang="en-US" b="1" dirty="0"/>
              <a:t>Specific Examples:</a:t>
            </a:r>
            <a:r>
              <a:rPr lang="en-US" dirty="0"/>
              <a:t> In Italy, the working classes played no role in the north. The peasantry of the south followed Garibaldi but shifted without resistance to support Cavour and the king at the crucial moment. The working classes in Germany supported Bismarck and Kaiser William I of Prussia. The socialists, supposedly a working-class party, rallied to the cause of war.</a:t>
            </a:r>
          </a:p>
          <a:p>
            <a:pPr marL="0" indent="0">
              <a:buNone/>
            </a:pPr>
            <a:endParaRPr lang="en-US" dirty="0"/>
          </a:p>
        </p:txBody>
      </p:sp>
    </p:spTree>
    <p:extLst>
      <p:ext uri="{BB962C8B-B14F-4D97-AF65-F5344CB8AC3E}">
        <p14:creationId xmlns:p14="http://schemas.microsoft.com/office/powerpoint/2010/main" val="3659348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ctr"/>
            <a:r>
              <a:rPr lang="en-US" b="1" dirty="0"/>
              <a:t>Step 5: If You Have Time, Compose a One-Paragraph Conclusion that Restates Your Thesis</a:t>
            </a:r>
          </a:p>
        </p:txBody>
      </p:sp>
      <p:sp>
        <p:nvSpPr>
          <p:cNvPr id="3" name="Content Placeholder 2"/>
          <p:cNvSpPr>
            <a:spLocks noGrp="1"/>
          </p:cNvSpPr>
          <p:nvPr>
            <p:ph idx="1"/>
          </p:nvPr>
        </p:nvSpPr>
        <p:spPr/>
        <p:txBody>
          <a:bodyPr/>
          <a:lstStyle/>
          <a:p>
            <a:r>
              <a:rPr lang="en-US" dirty="0"/>
              <a:t>A conclusion is </a:t>
            </a:r>
            <a:r>
              <a:rPr lang="en-US" i="1" dirty="0"/>
              <a:t>not</a:t>
            </a:r>
            <a:r>
              <a:rPr lang="en-US" dirty="0"/>
              <a:t> </a:t>
            </a:r>
            <a:r>
              <a:rPr lang="en-US" dirty="0" smtClean="0"/>
              <a:t>necessary but recommended for synthesis ( So what; why does it matter), If </a:t>
            </a:r>
            <a:r>
              <a:rPr lang="en-US" dirty="0"/>
              <a:t>you have time remaining, and you are happy with all the other aspects of your essay, then you can write a one-paragraph conclusion that restates your </a:t>
            </a:r>
            <a:r>
              <a:rPr lang="en-US" dirty="0" smtClean="0"/>
              <a:t>thesis and synthesis.</a:t>
            </a:r>
            <a:endParaRPr lang="en-US" dirty="0"/>
          </a:p>
        </p:txBody>
      </p:sp>
    </p:spTree>
    <p:extLst>
      <p:ext uri="{BB962C8B-B14F-4D97-AF65-F5344CB8AC3E}">
        <p14:creationId xmlns:p14="http://schemas.microsoft.com/office/powerpoint/2010/main" val="62437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DBQ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020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ea typeface="+mj-ea"/>
                <a:cs typeface="+mj-cs"/>
              </a:rPr>
              <a:t>How to Write for the AP</a:t>
            </a:r>
            <a:endParaRPr lang="en-US" dirty="0">
              <a:ea typeface="+mj-ea"/>
              <a:cs typeface="+mj-cs"/>
            </a:endParaRPr>
          </a:p>
        </p:txBody>
      </p:sp>
      <p:sp>
        <p:nvSpPr>
          <p:cNvPr id="13314" name="Subtitle 2"/>
          <p:cNvSpPr>
            <a:spLocks noGrp="1"/>
          </p:cNvSpPr>
          <p:nvPr>
            <p:ph type="subTitle" idx="1"/>
          </p:nvPr>
        </p:nvSpPr>
        <p:spPr>
          <a:xfrm>
            <a:off x="3886200" y="6049963"/>
            <a:ext cx="6705600" cy="685800"/>
          </a:xfrm>
        </p:spPr>
        <p:txBody>
          <a:bodyPr/>
          <a:lstStyle/>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90942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Answering the DBQ</a:t>
            </a:r>
          </a:p>
        </p:txBody>
      </p:sp>
      <p:sp>
        <p:nvSpPr>
          <p:cNvPr id="14338" name="Content Placeholder 7"/>
          <p:cNvSpPr>
            <a:spLocks noGrp="1"/>
          </p:cNvSpPr>
          <p:nvPr>
            <p:ph sz="quarter" idx="1"/>
          </p:nvPr>
        </p:nvSpPr>
        <p:spPr>
          <a:xfrm>
            <a:off x="1676400" y="1600200"/>
            <a:ext cx="8763000" cy="4495800"/>
          </a:xfrm>
        </p:spPr>
        <p:txBody>
          <a:bodyPr/>
          <a:lstStyle/>
          <a:p>
            <a:pPr eaLnBrk="1" hangingPunct="1"/>
            <a:r>
              <a:rPr lang="en-US" altLang="en-US" dirty="0" smtClean="0">
                <a:ea typeface="ＭＳ Ｐゴシック" panose="020B0600070205080204" pitchFamily="34" charset="-128"/>
              </a:rPr>
              <a:t>You will be expected to demonstrate your ability to analyze documents and to write an essay based on those documents</a:t>
            </a:r>
          </a:p>
          <a:p>
            <a:pPr eaLnBrk="1" hangingPunct="1"/>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Your goal: a unified essay that clearly analyzes a majority of the </a:t>
            </a:r>
            <a:r>
              <a:rPr lang="en-US" altLang="en-US" dirty="0" smtClean="0">
                <a:ea typeface="ＭＳ Ｐゴシック" panose="020B0600070205080204" pitchFamily="34" charset="-128"/>
              </a:rPr>
              <a:t>5 </a:t>
            </a:r>
            <a:r>
              <a:rPr lang="en-US" altLang="en-US" dirty="0" smtClean="0">
                <a:ea typeface="ＭＳ Ｐゴシック" panose="020B0600070205080204" pitchFamily="34" charset="-128"/>
              </a:rPr>
              <a:t>to </a:t>
            </a:r>
            <a:r>
              <a:rPr lang="en-US" altLang="en-US" dirty="0" smtClean="0">
                <a:ea typeface="ＭＳ Ｐゴシック" panose="020B0600070205080204" pitchFamily="34" charset="-128"/>
              </a:rPr>
              <a:t>7 </a:t>
            </a:r>
            <a:r>
              <a:rPr lang="en-US" altLang="en-US" dirty="0" smtClean="0">
                <a:ea typeface="ＭＳ Ｐゴシック" panose="020B0600070205080204" pitchFamily="34" charset="-128"/>
              </a:rPr>
              <a:t>documents provided and that responds directly to all parts of the question that is asked</a:t>
            </a:r>
          </a:p>
        </p:txBody>
      </p:sp>
    </p:spTree>
    <p:extLst>
      <p:ext uri="{BB962C8B-B14F-4D97-AF65-F5344CB8AC3E}">
        <p14:creationId xmlns:p14="http://schemas.microsoft.com/office/powerpoint/2010/main" val="4264392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
            <a:ext cx="8671809" cy="5943600"/>
          </a:xfrm>
          <a:prstGeom prst="rect">
            <a:avLst/>
          </a:prstGeom>
        </p:spPr>
      </p:pic>
    </p:spTree>
    <p:extLst>
      <p:ext uri="{BB962C8B-B14F-4D97-AF65-F5344CB8AC3E}">
        <p14:creationId xmlns:p14="http://schemas.microsoft.com/office/powerpoint/2010/main" val="173242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A DBQ Essay Should Include:</a:t>
            </a:r>
          </a:p>
        </p:txBody>
      </p:sp>
      <p:sp>
        <p:nvSpPr>
          <p:cNvPr id="15362" name="Content Placeholder 7"/>
          <p:cNvSpPr>
            <a:spLocks noGrp="1"/>
          </p:cNvSpPr>
          <p:nvPr>
            <p:ph sz="quarter" idx="1"/>
          </p:nvPr>
        </p:nvSpPr>
        <p:spPr>
          <a:xfrm>
            <a:off x="1524000" y="1371600"/>
            <a:ext cx="9067800" cy="4724400"/>
          </a:xfrm>
        </p:spPr>
        <p:txBody>
          <a:bodyPr/>
          <a:lstStyle/>
          <a:p>
            <a:pPr eaLnBrk="1" hangingPunct="1"/>
            <a:r>
              <a:rPr lang="en-US" altLang="en-US" u="sng" dirty="0" smtClean="0">
                <a:ea typeface="ＭＳ Ｐゴシック" panose="020B0600070205080204" pitchFamily="34" charset="-128"/>
              </a:rPr>
              <a:t>THESIS:  </a:t>
            </a:r>
            <a:r>
              <a:rPr lang="en-US" altLang="en-US" dirty="0" smtClean="0">
                <a:ea typeface="ＭＳ Ｐゴシック" panose="020B0600070205080204" pitchFamily="34" charset="-128"/>
              </a:rPr>
              <a:t>Your essay should have a clear thesis that responds to all parts of the question and is based on the documents</a:t>
            </a:r>
          </a:p>
          <a:p>
            <a:pPr eaLnBrk="1" hangingPunct="1"/>
            <a:r>
              <a:rPr lang="en-US" altLang="en-US" u="sng" dirty="0" smtClean="0">
                <a:ea typeface="ＭＳ Ｐゴシック" panose="020B0600070205080204" pitchFamily="34" charset="-128"/>
              </a:rPr>
              <a:t>MAJORITY OF DOCUMENTS:  </a:t>
            </a:r>
            <a:r>
              <a:rPr lang="en-US" altLang="en-US" dirty="0" smtClean="0">
                <a:ea typeface="ＭＳ Ｐゴシック" panose="020B0600070205080204" pitchFamily="34" charset="-128"/>
              </a:rPr>
              <a:t>Correct interpretation of a majority of the documents and use of these documents to support the argument in the thesis</a:t>
            </a:r>
          </a:p>
          <a:p>
            <a:pPr eaLnBrk="1" hangingPunct="1"/>
            <a:r>
              <a:rPr lang="en-US" altLang="en-US" u="sng" dirty="0" smtClean="0">
                <a:ea typeface="ＭＳ Ｐゴシック" panose="020B0600070205080204" pitchFamily="34" charset="-128"/>
              </a:rPr>
              <a:t>GROUPING</a:t>
            </a:r>
            <a:r>
              <a:rPr lang="en-US" altLang="en-US" dirty="0" smtClean="0">
                <a:ea typeface="ＭＳ Ｐゴシック" panose="020B0600070205080204" pitchFamily="34" charset="-128"/>
              </a:rPr>
              <a:t>:  You must have at least 3 categories of evidence/groupings in your essay.  </a:t>
            </a:r>
            <a:r>
              <a:rPr lang="en-US" altLang="en-US" b="1" dirty="0" smtClean="0">
                <a:solidFill>
                  <a:srgbClr val="FF0000"/>
                </a:solidFill>
                <a:ea typeface="ＭＳ Ｐゴシック" panose="020B0600070205080204" pitchFamily="34" charset="-128"/>
              </a:rPr>
              <a:t>Each group </a:t>
            </a:r>
            <a:r>
              <a:rPr lang="en-US" altLang="en-US" dirty="0" smtClean="0">
                <a:ea typeface="ＭＳ Ｐゴシック" panose="020B0600070205080204" pitchFamily="34" charset="-128"/>
              </a:rPr>
              <a:t>must consist of </a:t>
            </a:r>
            <a:r>
              <a:rPr lang="en-US" altLang="en-US" b="1" dirty="0" smtClean="0">
                <a:solidFill>
                  <a:srgbClr val="FF0000"/>
                </a:solidFill>
                <a:ea typeface="ＭＳ Ｐゴシック" panose="020B0600070205080204" pitchFamily="34" charset="-128"/>
              </a:rPr>
              <a:t>at least two documents (</a:t>
            </a:r>
            <a:r>
              <a:rPr lang="en-US" altLang="en-US" b="1" dirty="0" smtClean="0">
                <a:solidFill>
                  <a:srgbClr val="FF0000"/>
                </a:solidFill>
                <a:ea typeface="ＭＳ Ｐゴシック" panose="020B0600070205080204" pitchFamily="34" charset="-128"/>
              </a:rPr>
              <a:t>DOC </a:t>
            </a:r>
            <a:r>
              <a:rPr lang="en-US" altLang="en-US" b="1" dirty="0" smtClean="0">
                <a:solidFill>
                  <a:srgbClr val="FF0000"/>
                </a:solidFill>
                <a:ea typeface="ＭＳ Ｐゴシック" panose="020B0600070205080204" pitchFamily="34" charset="-128"/>
              </a:rPr>
              <a:t>3) </a:t>
            </a:r>
            <a:r>
              <a:rPr lang="en-US" altLang="en-US" dirty="0" smtClean="0">
                <a:ea typeface="ＭＳ Ｐゴシック" panose="020B0600070205080204" pitchFamily="34" charset="-128"/>
              </a:rPr>
              <a:t>with </a:t>
            </a:r>
            <a:r>
              <a:rPr lang="en-US" altLang="en-US" b="1" dirty="0" smtClean="0">
                <a:solidFill>
                  <a:srgbClr val="FF0000"/>
                </a:solidFill>
                <a:ea typeface="ＭＳ Ｐゴシック" panose="020B0600070205080204" pitchFamily="34" charset="-128"/>
              </a:rPr>
              <a:t>correct interpretations</a:t>
            </a:r>
            <a:r>
              <a:rPr lang="en-US" altLang="en-US" dirty="0" smtClean="0">
                <a:ea typeface="ＭＳ Ｐゴシック" panose="020B0600070205080204" pitchFamily="34" charset="-128"/>
              </a:rPr>
              <a:t> that you will discuss within a single paragraph.  When you go on to a new category/group start a new paragraph</a:t>
            </a:r>
            <a:endParaRPr lang="en-US" altLang="en-US" u="sng" dirty="0" smtClean="0">
              <a:ea typeface="ＭＳ Ｐゴシック" panose="020B0600070205080204" pitchFamily="34" charset="-128"/>
            </a:endParaRPr>
          </a:p>
        </p:txBody>
      </p:sp>
    </p:spTree>
    <p:extLst>
      <p:ext uri="{BB962C8B-B14F-4D97-AF65-F5344CB8AC3E}">
        <p14:creationId xmlns:p14="http://schemas.microsoft.com/office/powerpoint/2010/main" val="359834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A DBQ Essay Should Include:</a:t>
            </a:r>
          </a:p>
        </p:txBody>
      </p:sp>
      <p:sp>
        <p:nvSpPr>
          <p:cNvPr id="15363" name="Content Placeholder 7"/>
          <p:cNvSpPr>
            <a:spLocks noGrp="1"/>
          </p:cNvSpPr>
          <p:nvPr>
            <p:ph sz="quarter" idx="1"/>
          </p:nvPr>
        </p:nvSpPr>
        <p:spPr>
          <a:xfrm>
            <a:off x="1676400" y="1447800"/>
            <a:ext cx="8763000" cy="4648200"/>
          </a:xfrm>
        </p:spPr>
        <p:txBody>
          <a:bodyPr>
            <a:normAutofit lnSpcReduction="10000"/>
          </a:bodyPr>
          <a:lstStyle/>
          <a:p>
            <a:pPr eaLnBrk="1" hangingPunct="1">
              <a:defRPr/>
            </a:pPr>
            <a:r>
              <a:rPr lang="en-US" u="sng" dirty="0" smtClean="0">
                <a:ea typeface="+mn-ea"/>
                <a:cs typeface="+mn-cs"/>
              </a:rPr>
              <a:t>POINT OF VIEW:</a:t>
            </a:r>
            <a:r>
              <a:rPr lang="en-US" dirty="0" smtClean="0">
                <a:ea typeface="+mn-ea"/>
                <a:cs typeface="+mn-cs"/>
              </a:rPr>
              <a:t>  You must demonstrate an assessment of the bias or point of view (POV) represented in the documents</a:t>
            </a:r>
          </a:p>
          <a:p>
            <a:pPr eaLnBrk="1" hangingPunct="1">
              <a:defRPr/>
            </a:pPr>
            <a:r>
              <a:rPr lang="en-US" dirty="0" smtClean="0">
                <a:ea typeface="+mn-ea"/>
                <a:cs typeface="+mn-cs"/>
              </a:rPr>
              <a:t>You must consider why the author of the document is making a particular statement</a:t>
            </a:r>
          </a:p>
          <a:p>
            <a:pPr eaLnBrk="1" hangingPunct="1">
              <a:defRPr/>
            </a:pPr>
            <a:r>
              <a:rPr lang="en-US" dirty="0" smtClean="0">
                <a:ea typeface="+mn-ea"/>
                <a:cs typeface="+mn-cs"/>
              </a:rPr>
              <a:t>You should consider how class, nationality, gender, official position, ideology, or other characteristics of the author influence his or her thinking on the topic at hand</a:t>
            </a:r>
          </a:p>
          <a:p>
            <a:pPr eaLnBrk="1" hangingPunct="1">
              <a:defRPr/>
            </a:pPr>
            <a:r>
              <a:rPr lang="en-US" dirty="0" smtClean="0">
                <a:ea typeface="+mn-ea"/>
                <a:cs typeface="+mn-cs"/>
              </a:rPr>
              <a:t>You need to give at least </a:t>
            </a:r>
            <a:r>
              <a:rPr lang="en-US" b="1" dirty="0" smtClean="0">
                <a:solidFill>
                  <a:srgbClr val="FF0000"/>
                </a:solidFill>
                <a:ea typeface="+mn-ea"/>
                <a:cs typeface="+mn-cs"/>
              </a:rPr>
              <a:t>three good examples of POV in your DBQ essay</a:t>
            </a:r>
          </a:p>
          <a:p>
            <a:pPr eaLnBrk="1" hangingPunct="1">
              <a:defRPr/>
            </a:pPr>
            <a:r>
              <a:rPr lang="en-US" b="1" dirty="0" smtClean="0">
                <a:solidFill>
                  <a:srgbClr val="FF0000"/>
                </a:solidFill>
                <a:ea typeface="+mn-ea"/>
                <a:cs typeface="+mn-cs"/>
              </a:rPr>
              <a:t>You are analyzing the SOURCE not the document</a:t>
            </a:r>
            <a:endParaRPr lang="en-US" b="1" dirty="0" smtClean="0">
              <a:ea typeface="+mn-ea"/>
              <a:cs typeface="+mn-cs"/>
            </a:endParaRPr>
          </a:p>
          <a:p>
            <a:pPr marL="0" indent="0">
              <a:buNone/>
              <a:defRPr/>
            </a:pPr>
            <a:endParaRPr lang="en-US" u="sng" dirty="0" smtClean="0">
              <a:ea typeface="+mn-ea"/>
              <a:cs typeface="+mn-cs"/>
            </a:endParaRPr>
          </a:p>
        </p:txBody>
      </p:sp>
    </p:spTree>
    <p:extLst>
      <p:ext uri="{BB962C8B-B14F-4D97-AF65-F5344CB8AC3E}">
        <p14:creationId xmlns:p14="http://schemas.microsoft.com/office/powerpoint/2010/main" val="189822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Both LEQ and DBQ </a:t>
            </a:r>
            <a:endParaRPr lang="en-US" dirty="0"/>
          </a:p>
        </p:txBody>
      </p:sp>
      <p:sp>
        <p:nvSpPr>
          <p:cNvPr id="5" name="Subtitle 4"/>
          <p:cNvSpPr>
            <a:spLocks noGrp="1"/>
          </p:cNvSpPr>
          <p:nvPr>
            <p:ph type="subTitle" idx="1"/>
          </p:nvPr>
        </p:nvSpPr>
        <p:spPr/>
        <p:txBody>
          <a:bodyPr/>
          <a:lstStyle/>
          <a:p>
            <a:r>
              <a:rPr lang="en-US" dirty="0" err="1" smtClean="0"/>
              <a:t>Upto</a:t>
            </a:r>
            <a:r>
              <a:rPr lang="en-US" dirty="0" smtClean="0"/>
              <a:t> Slide 14</a:t>
            </a:r>
            <a:endParaRPr lang="en-US" dirty="0"/>
          </a:p>
        </p:txBody>
      </p:sp>
    </p:spTree>
    <p:extLst>
      <p:ext uri="{BB962C8B-B14F-4D97-AF65-F5344CB8AC3E}">
        <p14:creationId xmlns:p14="http://schemas.microsoft.com/office/powerpoint/2010/main" val="568377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136775" y="228600"/>
            <a:ext cx="8153400" cy="990600"/>
          </a:xfrm>
        </p:spPr>
        <p:txBody>
          <a:bodyPr/>
          <a:lstStyle/>
          <a:p>
            <a:endParaRPr lang="en-US" altLang="en-US" smtClean="0">
              <a:ea typeface="ＭＳ Ｐゴシック" panose="020B0600070205080204" pitchFamily="34" charset="-128"/>
            </a:endParaRPr>
          </a:p>
        </p:txBody>
      </p:sp>
      <p:pic>
        <p:nvPicPr>
          <p:cNvPr id="17410" name="Content Placeholder 3" descr="DBQ 4.png"/>
          <p:cNvPicPr>
            <a:picLocks noGrp="1" noChangeAspect="1"/>
          </p:cNvPicPr>
          <p:nvPr>
            <p:ph sz="quarter" idx="1"/>
          </p:nvPr>
        </p:nvPicPr>
        <p:blipFill>
          <a:blip r:embed="rId2">
            <a:extLst>
              <a:ext uri="{28A0092B-C50C-407E-A947-70E740481C1C}">
                <a14:useLocalDpi xmlns:a14="http://schemas.microsoft.com/office/drawing/2010/main" val="0"/>
              </a:ext>
            </a:extLst>
          </a:blip>
          <a:srcRect l="1311" r="1311"/>
          <a:stretch>
            <a:fillRect/>
          </a:stretch>
        </p:blipFill>
        <p:spPr>
          <a:xfrm>
            <a:off x="1752600" y="228600"/>
            <a:ext cx="8763000" cy="6324600"/>
          </a:xfrm>
        </p:spPr>
      </p:pic>
      <p:sp>
        <p:nvSpPr>
          <p:cNvPr id="2" name="Oval Callout 1"/>
          <p:cNvSpPr/>
          <p:nvPr/>
        </p:nvSpPr>
        <p:spPr>
          <a:xfrm>
            <a:off x="9193427" y="3369276"/>
            <a:ext cx="2388973" cy="23972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the HIPPO strategy</a:t>
            </a:r>
            <a:endParaRPr lang="en-US" dirty="0"/>
          </a:p>
        </p:txBody>
      </p:sp>
    </p:spTree>
    <p:extLst>
      <p:ext uri="{BB962C8B-B14F-4D97-AF65-F5344CB8AC3E}">
        <p14:creationId xmlns:p14="http://schemas.microsoft.com/office/powerpoint/2010/main" val="3820994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Preparing to Write the Essay</a:t>
            </a:r>
          </a:p>
        </p:txBody>
      </p:sp>
      <p:sp>
        <p:nvSpPr>
          <p:cNvPr id="18434" name="Content Placeholder 7"/>
          <p:cNvSpPr>
            <a:spLocks noGrp="1"/>
          </p:cNvSpPr>
          <p:nvPr>
            <p:ph sz="quarter" idx="1"/>
          </p:nvPr>
        </p:nvSpPr>
        <p:spPr>
          <a:xfrm>
            <a:off x="1524000" y="1447800"/>
            <a:ext cx="8915400" cy="4648200"/>
          </a:xfrm>
        </p:spPr>
        <p:txBody>
          <a:bodyPr>
            <a:normAutofit lnSpcReduction="10000"/>
          </a:bodyPr>
          <a:lstStyle/>
          <a:p>
            <a:pPr eaLnBrk="1" hangingPunct="1"/>
            <a:r>
              <a:rPr lang="en-US" altLang="en-US" smtClean="0">
                <a:ea typeface="ＭＳ Ｐゴシック" panose="020B0600070205080204" pitchFamily="34" charset="-128"/>
              </a:rPr>
              <a:t>Read and analyze the documents</a:t>
            </a:r>
          </a:p>
          <a:p>
            <a:pPr eaLnBrk="1" hangingPunct="1"/>
            <a:r>
              <a:rPr lang="en-US" altLang="en-US" smtClean="0">
                <a:ea typeface="ＭＳ Ｐゴシック" panose="020B0600070205080204" pitchFamily="34" charset="-128"/>
              </a:rPr>
              <a:t>Each document is relevant to the question</a:t>
            </a:r>
          </a:p>
          <a:p>
            <a:pPr eaLnBrk="1" hangingPunct="1"/>
            <a:r>
              <a:rPr lang="en-US" altLang="en-US" smtClean="0">
                <a:ea typeface="ＭＳ Ｐゴシック" panose="020B0600070205080204" pitchFamily="34" charset="-128"/>
              </a:rPr>
              <a:t>Ask yourself </a:t>
            </a:r>
            <a:r>
              <a:rPr lang="ja-JP" altLang="en-US" smtClean="0">
                <a:ea typeface="ＭＳ Ｐゴシック" panose="020B0600070205080204" pitchFamily="34" charset="-128"/>
              </a:rPr>
              <a:t>“</a:t>
            </a:r>
            <a:r>
              <a:rPr lang="en-US" altLang="ja-JP" smtClean="0">
                <a:ea typeface="ＭＳ Ｐゴシック" panose="020B0600070205080204" pitchFamily="34" charset="-128"/>
              </a:rPr>
              <a:t>How does the content in the document best address the question that is asked?”</a:t>
            </a:r>
          </a:p>
          <a:p>
            <a:pPr eaLnBrk="1" hangingPunct="1"/>
            <a:r>
              <a:rPr lang="en-US" altLang="en-US" smtClean="0">
                <a:ea typeface="ＭＳ Ｐゴシック" panose="020B0600070205080204" pitchFamily="34" charset="-128"/>
              </a:rPr>
              <a:t>Make a marginal note of a </a:t>
            </a:r>
            <a:r>
              <a:rPr lang="en-US" altLang="en-US" b="1" smtClean="0">
                <a:solidFill>
                  <a:srgbClr val="FF0000"/>
                </a:solidFill>
                <a:ea typeface="ＭＳ Ｐゴシック" panose="020B0600070205080204" pitchFamily="34" charset="-128"/>
              </a:rPr>
              <a:t>category or categories of evidence </a:t>
            </a:r>
            <a:r>
              <a:rPr lang="en-US" altLang="en-US" b="1" smtClean="0">
                <a:ea typeface="ＭＳ Ｐゴシック" panose="020B0600070205080204" pitchFamily="34" charset="-128"/>
              </a:rPr>
              <a:t>this document might fall into </a:t>
            </a:r>
            <a:r>
              <a:rPr lang="en-US" altLang="en-US" smtClean="0">
                <a:ea typeface="ＭＳ Ｐゴシック" panose="020B0600070205080204" pitchFamily="34" charset="-128"/>
              </a:rPr>
              <a:t>(political, social, economic, etc….but they might also be occupation, class, gender, religious, etc) but try to be more specific than just using social, political, economic in general terms</a:t>
            </a:r>
          </a:p>
          <a:p>
            <a:pPr eaLnBrk="1" hangingPunct="1"/>
            <a:r>
              <a:rPr lang="en-US" altLang="en-US" smtClean="0">
                <a:ea typeface="ＭＳ Ｐゴシック" panose="020B0600070205080204" pitchFamily="34" charset="-128"/>
              </a:rPr>
              <a:t>Let the documents suggest the grouping of categories and allow the question to be shaped by the sources</a:t>
            </a:r>
          </a:p>
        </p:txBody>
      </p:sp>
    </p:spTree>
    <p:extLst>
      <p:ext uri="{BB962C8B-B14F-4D97-AF65-F5344CB8AC3E}">
        <p14:creationId xmlns:p14="http://schemas.microsoft.com/office/powerpoint/2010/main" val="1620544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Preparing to Write the Essay</a:t>
            </a:r>
          </a:p>
        </p:txBody>
      </p:sp>
      <p:sp>
        <p:nvSpPr>
          <p:cNvPr id="19458" name="Content Placeholder 7"/>
          <p:cNvSpPr>
            <a:spLocks noGrp="1"/>
          </p:cNvSpPr>
          <p:nvPr>
            <p:ph sz="quarter" idx="1"/>
          </p:nvPr>
        </p:nvSpPr>
        <p:spPr>
          <a:xfrm>
            <a:off x="1676400" y="1600200"/>
            <a:ext cx="8763000" cy="4495800"/>
          </a:xfrm>
        </p:spPr>
        <p:txBody>
          <a:bodyPr>
            <a:normAutofit lnSpcReduction="10000"/>
          </a:bodyPr>
          <a:lstStyle/>
          <a:p>
            <a:pPr eaLnBrk="1" hangingPunct="1"/>
            <a:r>
              <a:rPr lang="en-US" altLang="en-US" smtClean="0">
                <a:ea typeface="ＭＳ Ｐゴシック" panose="020B0600070205080204" pitchFamily="34" charset="-128"/>
              </a:rPr>
              <a:t>Make a mark next to those documents that you feel are the </a:t>
            </a:r>
            <a:r>
              <a:rPr lang="en-US" altLang="en-US" smtClean="0">
                <a:solidFill>
                  <a:srgbClr val="FF0000"/>
                </a:solidFill>
                <a:ea typeface="ＭＳ Ｐゴシック" panose="020B0600070205080204" pitchFamily="34" charset="-128"/>
              </a:rPr>
              <a:t>most pertinent </a:t>
            </a:r>
            <a:r>
              <a:rPr lang="en-US" altLang="en-US" smtClean="0">
                <a:ea typeface="ＭＳ Ｐゴシック" panose="020B0600070205080204" pitchFamily="34" charset="-128"/>
              </a:rPr>
              <a:t>and that you will use most extensively to support your arguments</a:t>
            </a:r>
          </a:p>
          <a:p>
            <a:pPr eaLnBrk="1" hangingPunct="1"/>
            <a:r>
              <a:rPr lang="en-US" altLang="en-US" smtClean="0">
                <a:ea typeface="ＭＳ Ｐゴシック" panose="020B0600070205080204" pitchFamily="34" charset="-128"/>
              </a:rPr>
              <a:t>In reading the documents, note the speaker, the date or time period, in which it written, and the tone of each document</a:t>
            </a:r>
          </a:p>
          <a:p>
            <a:pPr eaLnBrk="1" hangingPunct="1"/>
            <a:r>
              <a:rPr lang="en-US" altLang="en-US" smtClean="0">
                <a:ea typeface="ＭＳ Ｐゴシック" panose="020B0600070205080204" pitchFamily="34" charset="-128"/>
              </a:rPr>
              <a:t>Try to achieve a balance of author identities (gender, ethnicity, class, pro v con, government officials, civilians, etc)</a:t>
            </a:r>
          </a:p>
          <a:p>
            <a:pPr eaLnBrk="1" hangingPunct="1"/>
            <a:r>
              <a:rPr lang="en-US" altLang="en-US" smtClean="0">
                <a:ea typeface="ＭＳ Ｐゴシック" panose="020B0600070205080204" pitchFamily="34" charset="-128"/>
              </a:rPr>
              <a:t>Remember to refer to the individual documents by author name/ and </a:t>
            </a:r>
            <a:r>
              <a:rPr lang="en-US" altLang="en-US" b="1" smtClean="0">
                <a:ea typeface="ＭＳ Ｐゴシック" panose="020B0600070205080204" pitchFamily="34" charset="-128"/>
              </a:rPr>
              <a:t>cite the document number (doc 3)</a:t>
            </a:r>
          </a:p>
        </p:txBody>
      </p:sp>
    </p:spTree>
    <p:extLst>
      <p:ext uri="{BB962C8B-B14F-4D97-AF65-F5344CB8AC3E}">
        <p14:creationId xmlns:p14="http://schemas.microsoft.com/office/powerpoint/2010/main" val="93218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6"/>
          <p:cNvSpPr>
            <a:spLocks noGrp="1"/>
          </p:cNvSpPr>
          <p:nvPr>
            <p:ph type="title"/>
          </p:nvPr>
        </p:nvSpPr>
        <p:spPr>
          <a:xfrm>
            <a:off x="1676400" y="228600"/>
            <a:ext cx="8991600" cy="990600"/>
          </a:xfrm>
        </p:spPr>
        <p:txBody>
          <a:bodyPr/>
          <a:lstStyle/>
          <a:p>
            <a:pPr eaLnBrk="1" hangingPunct="1"/>
            <a:r>
              <a:rPr lang="en-US" altLang="en-US" sz="4000">
                <a:ea typeface="ＭＳ Ｐゴシック" panose="020B0600070205080204" pitchFamily="34" charset="-128"/>
              </a:rPr>
              <a:t>Incorporating the Documents In Your Essay</a:t>
            </a:r>
          </a:p>
        </p:txBody>
      </p:sp>
      <p:sp>
        <p:nvSpPr>
          <p:cNvPr id="20482" name="Content Placeholder 7"/>
          <p:cNvSpPr>
            <a:spLocks noGrp="1"/>
          </p:cNvSpPr>
          <p:nvPr>
            <p:ph sz="quarter" idx="1"/>
          </p:nvPr>
        </p:nvSpPr>
        <p:spPr>
          <a:xfrm>
            <a:off x="1524000" y="1371600"/>
            <a:ext cx="9144000" cy="4724400"/>
          </a:xfrm>
        </p:spPr>
        <p:txBody>
          <a:bodyPr>
            <a:normAutofit lnSpcReduction="10000"/>
          </a:bodyPr>
          <a:lstStyle/>
          <a:p>
            <a:pPr eaLnBrk="1" hangingPunct="1"/>
            <a:r>
              <a:rPr lang="en-US" altLang="en-US" dirty="0" smtClean="0">
                <a:ea typeface="ＭＳ Ｐゴシック" panose="020B0600070205080204" pitchFamily="34" charset="-128"/>
              </a:rPr>
              <a:t>Never say “Document”….Never say “Document A” says</a:t>
            </a:r>
          </a:p>
          <a:p>
            <a:pPr eaLnBrk="1" hangingPunct="1"/>
            <a:r>
              <a:rPr lang="en-US" altLang="en-US" dirty="0" smtClean="0">
                <a:ea typeface="ＭＳ Ｐゴシック" panose="020B0600070205080204" pitchFamily="34" charset="-128"/>
              </a:rPr>
              <a:t>Do NOT quote from the documents</a:t>
            </a:r>
          </a:p>
          <a:p>
            <a:pPr eaLnBrk="1" hangingPunct="1"/>
            <a:r>
              <a:rPr lang="en-US" altLang="en-US" dirty="0" smtClean="0">
                <a:ea typeface="ＭＳ Ｐゴシック" panose="020B0600070205080204" pitchFamily="34" charset="-128"/>
              </a:rPr>
              <a:t>Incorporate the documents with approaches like this: </a:t>
            </a:r>
          </a:p>
          <a:p>
            <a:pPr eaLnBrk="1" hangingPunct="1"/>
            <a:r>
              <a:rPr lang="en-US" altLang="en-US" dirty="0" smtClean="0">
                <a:ea typeface="ＭＳ Ｐゴシック" panose="020B0600070205080204" pitchFamily="34" charset="-128"/>
              </a:rPr>
              <a:t>Example 1: </a:t>
            </a:r>
            <a:r>
              <a:rPr lang="en-US" altLang="en-US" dirty="0" smtClean="0">
                <a:ea typeface="ＭＳ Ｐゴシック" panose="020B0600070205080204" pitchFamily="34" charset="-128"/>
              </a:rPr>
              <a:t>Robert Bellarmine believed </a:t>
            </a:r>
            <a:r>
              <a:rPr lang="en-US" altLang="en-US" dirty="0" smtClean="0">
                <a:ea typeface="ＭＳ Ｐゴシック" panose="020B0600070205080204" pitchFamily="34" charset="-128"/>
              </a:rPr>
              <a:t>“ (summary of main idea)”……This demonstrates that (your analysis)</a:t>
            </a:r>
          </a:p>
          <a:p>
            <a:pPr eaLnBrk="1" hangingPunct="1"/>
            <a:r>
              <a:rPr lang="en-US" altLang="en-US" i="1" dirty="0" smtClean="0">
                <a:ea typeface="ＭＳ Ｐゴシック" panose="020B0600070205080204" pitchFamily="34" charset="-128"/>
              </a:rPr>
              <a:t>Example 2: </a:t>
            </a:r>
            <a:r>
              <a:rPr lang="en-US" altLang="en-US" dirty="0" smtClean="0">
                <a:ea typeface="ＭＳ Ｐゴシック" panose="020B0600070205080204" pitchFamily="34" charset="-128"/>
              </a:rPr>
              <a:t>In a letter written to so and so </a:t>
            </a:r>
            <a:r>
              <a:rPr lang="en-US" altLang="en-US" dirty="0" smtClean="0">
                <a:ea typeface="ＭＳ Ｐゴシック" panose="020B0600070205080204" pitchFamily="34" charset="-128"/>
              </a:rPr>
              <a:t>Galileo Galilei </a:t>
            </a:r>
            <a:r>
              <a:rPr lang="en-US" altLang="en-US" dirty="0" smtClean="0">
                <a:ea typeface="ＭＳ Ｐゴシック" panose="020B0600070205080204" pitchFamily="34" charset="-128"/>
              </a:rPr>
              <a:t>argued that (summary of main idea) exemplifying his belief (your analysis)</a:t>
            </a:r>
          </a:p>
          <a:p>
            <a:pPr eaLnBrk="1" hangingPunct="1"/>
            <a:r>
              <a:rPr lang="en-US" altLang="en-US" dirty="0" smtClean="0">
                <a:ea typeface="ＭＳ Ｐゴシック" panose="020B0600070205080204" pitchFamily="34" charset="-128"/>
              </a:rPr>
              <a:t>Do NOT just say what the document says…YOUR ARE GRADED ON YOUR ANALYSIS!</a:t>
            </a:r>
          </a:p>
          <a:p>
            <a:pPr eaLnBrk="1" hangingPunct="1"/>
            <a:r>
              <a:rPr lang="en-US" altLang="en-US" u="sng" dirty="0" smtClean="0">
                <a:solidFill>
                  <a:srgbClr val="FF0000"/>
                </a:solidFill>
                <a:ea typeface="ＭＳ Ｐゴシック" panose="020B0600070205080204" pitchFamily="34" charset="-128"/>
              </a:rPr>
              <a:t>Make sure the document supports and proves your thesis</a:t>
            </a:r>
          </a:p>
        </p:txBody>
      </p:sp>
    </p:spTree>
    <p:extLst>
      <p:ext uri="{BB962C8B-B14F-4D97-AF65-F5344CB8AC3E}">
        <p14:creationId xmlns:p14="http://schemas.microsoft.com/office/powerpoint/2010/main" val="4005589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3004" y="26965"/>
            <a:ext cx="11142964" cy="6831035"/>
          </a:xfrm>
          <a:prstGeom prst="rect">
            <a:avLst/>
          </a:prstGeom>
        </p:spPr>
      </p:pic>
    </p:spTree>
    <p:extLst>
      <p:ext uri="{BB962C8B-B14F-4D97-AF65-F5344CB8AC3E}">
        <p14:creationId xmlns:p14="http://schemas.microsoft.com/office/powerpoint/2010/main" val="1211574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Additional Writing Tips</a:t>
            </a:r>
          </a:p>
        </p:txBody>
      </p:sp>
      <p:sp>
        <p:nvSpPr>
          <p:cNvPr id="22530" name="Content Placeholder 7"/>
          <p:cNvSpPr>
            <a:spLocks noGrp="1"/>
          </p:cNvSpPr>
          <p:nvPr>
            <p:ph sz="quarter" idx="1"/>
          </p:nvPr>
        </p:nvSpPr>
        <p:spPr>
          <a:xfrm>
            <a:off x="1676400" y="1600200"/>
            <a:ext cx="8763000" cy="4495800"/>
          </a:xfrm>
        </p:spPr>
        <p:txBody>
          <a:bodyPr>
            <a:normAutofit lnSpcReduction="10000"/>
          </a:bodyPr>
          <a:lstStyle/>
          <a:p>
            <a:pPr eaLnBrk="1" hangingPunct="1"/>
            <a:r>
              <a:rPr lang="en-US" altLang="en-US" smtClean="0">
                <a:ea typeface="ＭＳ Ｐゴシック" panose="020B0600070205080204" pitchFamily="34" charset="-128"/>
              </a:rPr>
              <a:t>Your essay must be 5 paragraphs</a:t>
            </a:r>
          </a:p>
          <a:p>
            <a:pPr eaLnBrk="1" hangingPunct="1"/>
            <a:r>
              <a:rPr lang="en-US" altLang="en-US" smtClean="0">
                <a:ea typeface="ＭＳ Ｐゴシック" panose="020B0600070205080204" pitchFamily="34" charset="-128"/>
              </a:rPr>
              <a:t>Make sure your paper is logically organized (Don</a:t>
            </a:r>
            <a:r>
              <a:rPr lang="ja-JP" altLang="en-US" smtClean="0">
                <a:ea typeface="ＭＳ Ｐゴシック" panose="020B0600070205080204" pitchFamily="34" charset="-128"/>
              </a:rPr>
              <a:t>’</a:t>
            </a:r>
            <a:r>
              <a:rPr lang="en-US" altLang="ja-JP" smtClean="0">
                <a:ea typeface="ＭＳ Ｐゴシック" panose="020B0600070205080204" pitchFamily="34" charset="-128"/>
              </a:rPr>
              <a:t>t use the documents in the order they are presented)</a:t>
            </a:r>
          </a:p>
          <a:p>
            <a:pPr eaLnBrk="1" hangingPunct="1"/>
            <a:r>
              <a:rPr lang="en-US" altLang="en-US" smtClean="0">
                <a:ea typeface="ＭＳ Ｐゴシック" panose="020B0600070205080204" pitchFamily="34" charset="-128"/>
              </a:rPr>
              <a:t>Topic sentences are useful in your body paragraphs</a:t>
            </a:r>
          </a:p>
          <a:p>
            <a:pPr eaLnBrk="1" hangingPunct="1"/>
            <a:r>
              <a:rPr lang="en-US" altLang="en-US" smtClean="0">
                <a:ea typeface="ＭＳ Ｐゴシック" panose="020B0600070205080204" pitchFamily="34" charset="-128"/>
              </a:rPr>
              <a:t>Check your grammar and spelling (do not misspell words that are supplied in the documents)</a:t>
            </a:r>
          </a:p>
          <a:p>
            <a:pPr eaLnBrk="1" hangingPunct="1"/>
            <a:r>
              <a:rPr lang="en-US" altLang="en-US" smtClean="0">
                <a:ea typeface="ＭＳ Ｐゴシック" panose="020B0600070205080204" pitchFamily="34" charset="-128"/>
              </a:rPr>
              <a:t>Quotations from the documents are limited to a phrase within the context of your answer (your analysis)</a:t>
            </a:r>
          </a:p>
          <a:p>
            <a:pPr eaLnBrk="1" hangingPunct="1"/>
            <a:r>
              <a:rPr lang="en-US" altLang="en-US" smtClean="0">
                <a:ea typeface="ＭＳ Ｐゴシック" panose="020B0600070205080204" pitchFamily="34" charset="-128"/>
              </a:rPr>
              <a:t>You may refer to relevant historical information not mentioned in the documents</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15661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POV Writing Strategies</a:t>
            </a:r>
          </a:p>
        </p:txBody>
      </p:sp>
      <p:sp>
        <p:nvSpPr>
          <p:cNvPr id="23554" name="Content Placeholder 7"/>
          <p:cNvSpPr>
            <a:spLocks noGrp="1"/>
          </p:cNvSpPr>
          <p:nvPr>
            <p:ph sz="quarter" idx="1"/>
          </p:nvPr>
        </p:nvSpPr>
        <p:spPr>
          <a:xfrm>
            <a:off x="1676400" y="1371600"/>
            <a:ext cx="8763000" cy="4724400"/>
          </a:xfrm>
        </p:spPr>
        <p:txBody>
          <a:bodyPr/>
          <a:lstStyle/>
          <a:p>
            <a:pPr eaLnBrk="1" hangingPunct="1"/>
            <a:r>
              <a:rPr lang="en-US" altLang="en-US" smtClean="0">
                <a:ea typeface="ＭＳ Ｐゴシック" panose="020B0600070205080204" pitchFamily="34" charset="-128"/>
              </a:rPr>
              <a:t>AP Readers are looking for your ability to analyze and critique the documents, not simply to accept them as pure fact.</a:t>
            </a:r>
          </a:p>
          <a:p>
            <a:pPr eaLnBrk="1" hangingPunct="1"/>
            <a:r>
              <a:rPr lang="en-US" altLang="en-US" smtClean="0">
                <a:ea typeface="ＭＳ Ｐゴシック" panose="020B0600070205080204" pitchFamily="34" charset="-128"/>
              </a:rPr>
              <a:t>You are looking to identify the characteristics of the author, audience, purpose, and historical context that may have influenced the content/message of the text</a:t>
            </a:r>
          </a:p>
          <a:p>
            <a:pPr eaLnBrk="1" hangingPunct="1"/>
            <a:r>
              <a:rPr lang="en-US" altLang="en-US" smtClean="0">
                <a:ea typeface="ＭＳ Ｐゴシック" panose="020B0600070205080204" pitchFamily="34" charset="-128"/>
              </a:rPr>
              <a:t>You must include 3 correct reasonably and relevant POV</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in your essay</a:t>
            </a:r>
          </a:p>
          <a:p>
            <a:pPr eaLnBrk="1" hangingPunct="1"/>
            <a:r>
              <a:rPr lang="en-US" altLang="en-US" smtClean="0">
                <a:ea typeface="ＭＳ Ｐゴシック" panose="020B0600070205080204" pitchFamily="34" charset="-128"/>
              </a:rPr>
              <a:t>It is suggested not to use the word “bias” describing POV</a:t>
            </a:r>
          </a:p>
          <a:p>
            <a:pPr eaLnBrk="1" hangingPunct="1"/>
            <a:r>
              <a:rPr lang="en-US" altLang="en-US" smtClean="0">
                <a:ea typeface="ＭＳ Ｐゴシック" panose="020B0600070205080204" pitchFamily="34" charset="-128"/>
              </a:rPr>
              <a:t>Make sure your POV </a:t>
            </a:r>
            <a:r>
              <a:rPr lang="en-US" altLang="en-US" b="1" smtClean="0">
                <a:solidFill>
                  <a:srgbClr val="FF0000"/>
                </a:solidFill>
                <a:ea typeface="ＭＳ Ｐゴシック" panose="020B0600070205080204" pitchFamily="34" charset="-128"/>
              </a:rPr>
              <a:t>is “reasonable &amp; relevant” </a:t>
            </a:r>
            <a:r>
              <a:rPr lang="en-US" altLang="en-US" smtClean="0">
                <a:ea typeface="ＭＳ Ｐゴシック" panose="020B0600070205080204" pitchFamily="34" charset="-128"/>
              </a:rPr>
              <a:t>to doc</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84737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Questions to Ask Yourself</a:t>
            </a:r>
          </a:p>
        </p:txBody>
      </p:sp>
      <p:sp>
        <p:nvSpPr>
          <p:cNvPr id="24578" name="Content Placeholder 7"/>
          <p:cNvSpPr>
            <a:spLocks noGrp="1"/>
          </p:cNvSpPr>
          <p:nvPr>
            <p:ph sz="quarter" idx="1"/>
          </p:nvPr>
        </p:nvSpPr>
        <p:spPr>
          <a:xfrm>
            <a:off x="1676400" y="1447800"/>
            <a:ext cx="8763000" cy="4648200"/>
          </a:xfrm>
        </p:spPr>
        <p:txBody>
          <a:bodyPr>
            <a:normAutofit lnSpcReduction="10000"/>
          </a:bodyPr>
          <a:lstStyle/>
          <a:p>
            <a:pPr eaLnBrk="1" hangingPunct="1"/>
            <a:r>
              <a:rPr lang="en-US" altLang="en-US" smtClean="0">
                <a:ea typeface="ＭＳ Ｐゴシック" panose="020B0600070205080204" pitchFamily="34" charset="-128"/>
              </a:rPr>
              <a:t>What may have influenced the author (class, nationality, gender, official positions, ideology or other?)</a:t>
            </a:r>
          </a:p>
          <a:p>
            <a:pPr eaLnBrk="1" hangingPunct="1"/>
            <a:r>
              <a:rPr lang="en-US" altLang="en-US" smtClean="0">
                <a:ea typeface="ＭＳ Ｐゴシック" panose="020B0600070205080204" pitchFamily="34" charset="-128"/>
              </a:rPr>
              <a:t>What may have been the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a:t>
            </a:r>
            <a:r>
              <a:rPr lang="en-US" altLang="ja-JP" smtClean="0">
                <a:solidFill>
                  <a:srgbClr val="FF0000"/>
                </a:solidFill>
                <a:ea typeface="ＭＳ Ｐゴシック" panose="020B0600070205080204" pitchFamily="34" charset="-128"/>
              </a:rPr>
              <a:t>purpose</a:t>
            </a:r>
            <a:r>
              <a:rPr lang="en-US" altLang="ja-JP" smtClean="0">
                <a:ea typeface="ＭＳ Ｐゴシック" panose="020B0600070205080204" pitchFamily="34" charset="-128"/>
              </a:rPr>
              <a:t> for writing/painting, public speech, private letter, diary, the document?</a:t>
            </a:r>
          </a:p>
          <a:p>
            <a:pPr eaLnBrk="1" hangingPunct="1"/>
            <a:r>
              <a:rPr lang="en-US" altLang="ja-JP" smtClean="0">
                <a:ea typeface="ＭＳ Ｐゴシック" panose="020B0600070205080204" pitchFamily="34" charset="-128"/>
              </a:rPr>
              <a:t>What might this person have expressed this idea within this document at this moment of history?</a:t>
            </a:r>
          </a:p>
          <a:p>
            <a:pPr eaLnBrk="1" hangingPunct="1"/>
            <a:r>
              <a:rPr lang="en-US" altLang="en-US" smtClean="0">
                <a:ea typeface="ＭＳ Ｐゴシック" panose="020B0600070205080204" pitchFamily="34" charset="-128"/>
              </a:rPr>
              <a:t>What is the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background: profession or status in society (political, social, religious, gender, economic, etc)</a:t>
            </a:r>
          </a:p>
          <a:p>
            <a:pPr eaLnBrk="1" hangingPunct="1"/>
            <a:r>
              <a:rPr lang="en-US" altLang="en-US" smtClean="0">
                <a:ea typeface="ＭＳ Ｐゴシック" panose="020B0600070205080204" pitchFamily="34" charset="-128"/>
              </a:rPr>
              <a:t>Note: You may want to include at least 4 POV</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in case you get one wrong</a:t>
            </a: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672664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Five Ways to Use POV</a:t>
            </a:r>
          </a:p>
        </p:txBody>
      </p:sp>
      <p:sp>
        <p:nvSpPr>
          <p:cNvPr id="25602"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1. </a:t>
            </a:r>
            <a:r>
              <a:rPr lang="en-US" altLang="en-US" b="1" u="sng" smtClean="0">
                <a:ea typeface="ＭＳ Ｐゴシック" panose="020B0600070205080204" pitchFamily="34" charset="-128"/>
              </a:rPr>
              <a:t>Attriubution</a:t>
            </a:r>
            <a:r>
              <a:rPr lang="en-US" altLang="en-US" smtClean="0">
                <a:ea typeface="ＭＳ Ｐゴシック" panose="020B0600070205080204" pitchFamily="34" charset="-128"/>
              </a:rPr>
              <a:t> – you MUST demonstrate attribution by noting the name of the author of the document along with their position/social status or rank. (</a:t>
            </a:r>
            <a:r>
              <a:rPr lang="en-US" altLang="en-US" b="1" smtClean="0">
                <a:ea typeface="ＭＳ Ｐゴシック" panose="020B0600070205080204" pitchFamily="34" charset="-128"/>
              </a:rPr>
              <a:t>ALWAYS give attribution when you cite a document in your essay</a:t>
            </a:r>
            <a:r>
              <a:rPr lang="en-US" altLang="en-US" smtClean="0">
                <a:ea typeface="ＭＳ Ｐゴシック" panose="020B0600070205080204" pitchFamily="34" charset="-128"/>
              </a:rPr>
              <a:t>) This is easy because this information is always included with the document</a:t>
            </a:r>
          </a:p>
          <a:p>
            <a:pPr eaLnBrk="1" hangingPunct="1"/>
            <a:r>
              <a:rPr lang="en-US" altLang="en-US" u="sng" smtClean="0">
                <a:ea typeface="ＭＳ Ｐゴシック" panose="020B0600070205080204" pitchFamily="34" charset="-128"/>
              </a:rPr>
              <a:t>Example</a:t>
            </a:r>
            <a:r>
              <a:rPr lang="en-US" altLang="en-US" smtClean="0">
                <a:ea typeface="ＭＳ Ｐゴシック" panose="020B0600070205080204" pitchFamily="34" charset="-128"/>
              </a:rPr>
              <a:t>  </a:t>
            </a:r>
            <a:r>
              <a:rPr lang="ja-JP" altLang="en-US" smtClean="0">
                <a:solidFill>
                  <a:srgbClr val="FF0000"/>
                </a:solidFill>
                <a:ea typeface="ＭＳ Ｐゴシック" panose="020B0600070205080204" pitchFamily="34" charset="-128"/>
              </a:rPr>
              <a:t>“</a:t>
            </a:r>
            <a:r>
              <a:rPr lang="en-US" altLang="ja-JP" smtClean="0">
                <a:solidFill>
                  <a:srgbClr val="FF0000"/>
                </a:solidFill>
                <a:ea typeface="ＭＳ Ｐゴシック" panose="020B0600070205080204" pitchFamily="34" charset="-128"/>
              </a:rPr>
              <a:t>Bartolome de Las Casas, a militant friar, said…..blah blah blah……(doc 8)</a:t>
            </a:r>
            <a:endParaRPr lang="en-US" altLang="en-US" u="sng" smtClean="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1436401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Examples of Acceptable POV</a:t>
            </a:r>
          </a:p>
        </p:txBody>
      </p:sp>
      <p:sp>
        <p:nvSpPr>
          <p:cNvPr id="26626" name="Content Placeholder 7"/>
          <p:cNvSpPr>
            <a:spLocks noGrp="1"/>
          </p:cNvSpPr>
          <p:nvPr>
            <p:ph sz="quarter" idx="1"/>
          </p:nvPr>
        </p:nvSpPr>
        <p:spPr>
          <a:xfrm>
            <a:off x="1676400" y="1600200"/>
            <a:ext cx="8763000" cy="4495800"/>
          </a:xfrm>
        </p:spPr>
        <p:txBody>
          <a:bodyPr>
            <a:normAutofit lnSpcReduction="10000"/>
          </a:bodyPr>
          <a:lstStyle/>
          <a:p>
            <a:pPr eaLnBrk="1" hangingPunct="1"/>
            <a:r>
              <a:rPr lang="en-US" altLang="en-US" smtClean="0">
                <a:ea typeface="ＭＳ Ｐゴシック" panose="020B0600070205080204" pitchFamily="34" charset="-128"/>
              </a:rPr>
              <a:t>Relating authorial point of view to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place in society</a:t>
            </a:r>
            <a:r>
              <a:rPr lang="en-US" altLang="ja-JP" u="sng" smtClean="0">
                <a:ea typeface="ＭＳ Ｐゴシック" panose="020B0600070205080204" pitchFamily="34" charset="-128"/>
              </a:rPr>
              <a:t>:</a:t>
            </a:r>
          </a:p>
          <a:p>
            <a:pPr eaLnBrk="1" hangingPunct="1"/>
            <a:r>
              <a:rPr lang="en-US" altLang="en-US" u="sng" smtClean="0">
                <a:ea typeface="ＭＳ Ｐゴシック" panose="020B0600070205080204" pitchFamily="34" charset="-128"/>
              </a:rPr>
              <a:t>Example:</a:t>
            </a:r>
            <a:r>
              <a:rPr lang="en-US" altLang="en-US" smtClean="0">
                <a:ea typeface="ＭＳ Ｐゴシック" panose="020B0600070205080204" pitchFamily="34" charset="-128"/>
              </a:rPr>
              <a:t>  </a:t>
            </a:r>
            <a:r>
              <a:rPr lang="ja-JP" altLang="en-US" smtClean="0">
                <a:ea typeface="ＭＳ Ｐゴシック" panose="020B0600070205080204" pitchFamily="34" charset="-128"/>
              </a:rPr>
              <a:t>“</a:t>
            </a:r>
            <a:r>
              <a:rPr lang="en-US" altLang="ja-JP" smtClean="0">
                <a:ea typeface="ＭＳ Ｐゴシック" panose="020B0600070205080204" pitchFamily="34" charset="-128"/>
              </a:rPr>
              <a:t>Leonard von Eck, as a chancellor, would likely hold this view since as a government official he is probably concerned with preserving order and the stability of the political structure. (doc 1)</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eaLnBrk="1" hangingPunct="1"/>
            <a:r>
              <a:rPr lang="ja-JP" altLang="en-US" smtClean="0">
                <a:ea typeface="ＭＳ Ｐゴシック" panose="020B0600070205080204" pitchFamily="34" charset="-128"/>
              </a:rPr>
              <a:t>“</a:t>
            </a:r>
            <a:r>
              <a:rPr lang="en-US" altLang="ja-JP" smtClean="0">
                <a:ea typeface="ＭＳ Ｐゴシック" panose="020B0600070205080204" pitchFamily="34" charset="-128"/>
              </a:rPr>
              <a:t>Since Martin Luther had been deemed a heretic and was dependent upon local princes for protection, it is not surprising that he would be so vehement in condemning events that many linked to him and that were causing such civil unrest. (doc 7)</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eaLnBrk="1" hangingPunct="1"/>
            <a:endParaRPr lang="en-US" altLang="en-US" u="sng" smtClean="0">
              <a:ea typeface="ＭＳ Ｐゴシック" panose="020B0600070205080204" pitchFamily="34" charset="-128"/>
            </a:endParaRPr>
          </a:p>
        </p:txBody>
      </p:sp>
    </p:spTree>
    <p:extLst>
      <p:ext uri="{BB962C8B-B14F-4D97-AF65-F5344CB8AC3E}">
        <p14:creationId xmlns:p14="http://schemas.microsoft.com/office/powerpoint/2010/main" val="127127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dirty="0" smtClean="0"/>
              <a:t>Lesson 1 of 7: Introduction</a:t>
            </a:r>
            <a:endParaRPr lang="en-US" dirty="0"/>
          </a:p>
        </p:txBody>
      </p:sp>
      <p:sp>
        <p:nvSpPr>
          <p:cNvPr id="5" name="Content Placeholder 4"/>
          <p:cNvSpPr>
            <a:spLocks noGrp="1"/>
          </p:cNvSpPr>
          <p:nvPr>
            <p:ph idx="1"/>
          </p:nvPr>
        </p:nvSpPr>
        <p:spPr/>
        <p:txBody>
          <a:bodyPr>
            <a:normAutofit/>
          </a:bodyPr>
          <a:lstStyle/>
          <a:p>
            <a:r>
              <a:rPr lang="en-US" dirty="0"/>
              <a:t>Your task for both the document-based question and the long-essay question </a:t>
            </a:r>
            <a:r>
              <a:rPr lang="en-US" dirty="0" smtClean="0"/>
              <a:t>is </a:t>
            </a:r>
            <a:r>
              <a:rPr lang="en-US" dirty="0"/>
              <a:t>to write a history essay of high quality. </a:t>
            </a:r>
            <a:endParaRPr lang="en-US" dirty="0" smtClean="0"/>
          </a:p>
          <a:p>
            <a:pPr marL="0" indent="0">
              <a:buNone/>
            </a:pPr>
            <a:r>
              <a:rPr lang="en-US" dirty="0" smtClean="0"/>
              <a:t>As your instructor, I am looking for </a:t>
            </a:r>
            <a:r>
              <a:rPr lang="en-US" dirty="0"/>
              <a:t>a reasonably well-written essay that answers the question, makes an argument, and supports the argument with evidence. In short, the key to “cracking” the AP essay questions is to know how to write a short history essay of high quality. Learn that skill now, and you will not only do well on the AP </a:t>
            </a:r>
            <a:r>
              <a:rPr lang="en-US" dirty="0" smtClean="0"/>
              <a:t>Exam, but any course that demands writing essays.</a:t>
            </a:r>
            <a:endParaRPr lang="en-US" dirty="0"/>
          </a:p>
        </p:txBody>
      </p:sp>
    </p:spTree>
    <p:extLst>
      <p:ext uri="{BB962C8B-B14F-4D97-AF65-F5344CB8AC3E}">
        <p14:creationId xmlns:p14="http://schemas.microsoft.com/office/powerpoint/2010/main" val="1868900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Five Ways to Use POV</a:t>
            </a:r>
          </a:p>
        </p:txBody>
      </p:sp>
      <p:sp>
        <p:nvSpPr>
          <p:cNvPr id="27650"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2.  </a:t>
            </a:r>
            <a:r>
              <a:rPr lang="en-US" altLang="en-US" b="1" u="sng" smtClean="0">
                <a:ea typeface="ＭＳ Ｐゴシック" panose="020B0600070205080204" pitchFamily="34" charset="-128"/>
              </a:rPr>
              <a:t>Authorial Point of View</a:t>
            </a:r>
            <a:r>
              <a:rPr lang="en-US" altLang="en-US" b="1" smtClean="0">
                <a:ea typeface="ＭＳ Ｐゴシック" panose="020B0600070205080204" pitchFamily="34" charset="-128"/>
              </a:rPr>
              <a:t> – </a:t>
            </a:r>
            <a:r>
              <a:rPr lang="en-US" altLang="en-US" smtClean="0">
                <a:ea typeface="ＭＳ Ｐゴシック" panose="020B0600070205080204" pitchFamily="34" charset="-128"/>
              </a:rPr>
              <a:t>Every author has a perspective or point of view.  You need to be able to demonstrate to the readers that you both identify and comprehend what the point of view is.  Items that affect an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point of view are: </a:t>
            </a:r>
            <a:r>
              <a:rPr lang="en-US" altLang="ja-JP" b="1" smtClean="0">
                <a:solidFill>
                  <a:srgbClr val="FF0000"/>
                </a:solidFill>
                <a:ea typeface="ＭＳ Ｐゴシック" panose="020B0600070205080204" pitchFamily="34" charset="-128"/>
              </a:rPr>
              <a:t>social status, religion, ethnicity, country, gender, or occupation.</a:t>
            </a:r>
          </a:p>
          <a:p>
            <a:pPr eaLnBrk="1" hangingPunct="1"/>
            <a:r>
              <a:rPr lang="en-US" altLang="en-US" smtClean="0">
                <a:ea typeface="ＭＳ Ｐゴシック" panose="020B0600070205080204" pitchFamily="34" charset="-128"/>
              </a:rPr>
              <a:t>Example:  </a:t>
            </a:r>
            <a:r>
              <a:rPr lang="en-US" altLang="en-US" smtClean="0">
                <a:solidFill>
                  <a:srgbClr val="FF0000"/>
                </a:solidFill>
                <a:ea typeface="ＭＳ Ｐゴシック" panose="020B0600070205080204" pitchFamily="34" charset="-128"/>
              </a:rPr>
              <a:t>Jacque Ciompi, as a French peasant, enjoyed seeing Marie Antoinette guillotined, since as a peasant and member of the third estate he was in favor of the French Revolution</a:t>
            </a:r>
          </a:p>
        </p:txBody>
      </p:sp>
    </p:spTree>
    <p:extLst>
      <p:ext uri="{BB962C8B-B14F-4D97-AF65-F5344CB8AC3E}">
        <p14:creationId xmlns:p14="http://schemas.microsoft.com/office/powerpoint/2010/main" val="2775817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Five Ways to Use POV</a:t>
            </a:r>
          </a:p>
        </p:txBody>
      </p:sp>
      <p:sp>
        <p:nvSpPr>
          <p:cNvPr id="28674"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3.  </a:t>
            </a:r>
            <a:r>
              <a:rPr lang="en-US" altLang="en-US" b="1" u="sng" smtClean="0">
                <a:ea typeface="ＭＳ Ｐゴシック" panose="020B0600070205080204" pitchFamily="34" charset="-128"/>
              </a:rPr>
              <a:t>Reliability and accuracy of source:</a:t>
            </a:r>
            <a:r>
              <a:rPr lang="en-US" altLang="en-US" smtClean="0">
                <a:ea typeface="ＭＳ Ｐゴシック" panose="020B0600070205080204" pitchFamily="34" charset="-128"/>
              </a:rPr>
              <a:t>  All documents should be examined to determine how reliable or accurate they are.  Do not accept them as completely factual.  You need to demonstrate to the readers that you are evaluating the author to determine whether they are accurate and reliable (used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social status &amp; occupation to determine accuracy)</a:t>
            </a:r>
          </a:p>
          <a:p>
            <a:pPr eaLnBrk="1" hangingPunct="1"/>
            <a:r>
              <a:rPr lang="en-US" altLang="en-US" smtClean="0">
                <a:ea typeface="ＭＳ Ｐゴシック" panose="020B0600070205080204" pitchFamily="34" charset="-128"/>
              </a:rPr>
              <a:t>Example:  </a:t>
            </a:r>
            <a:r>
              <a:rPr lang="en-US" altLang="en-US" smtClean="0">
                <a:solidFill>
                  <a:srgbClr val="FF0000"/>
                </a:solidFill>
                <a:ea typeface="ＭＳ Ｐゴシック" panose="020B0600070205080204" pitchFamily="34" charset="-128"/>
              </a:rPr>
              <a:t>John Martin</a:t>
            </a:r>
            <a:r>
              <a:rPr lang="ja-JP" altLang="en-US" smtClean="0">
                <a:solidFill>
                  <a:srgbClr val="FF0000"/>
                </a:solidFill>
                <a:ea typeface="ＭＳ Ｐゴシック" panose="020B0600070205080204" pitchFamily="34" charset="-128"/>
              </a:rPr>
              <a:t>’</a:t>
            </a:r>
            <a:r>
              <a:rPr lang="en-US" altLang="ja-JP" smtClean="0">
                <a:solidFill>
                  <a:srgbClr val="FF0000"/>
                </a:solidFill>
                <a:ea typeface="ＭＳ Ｐゴシック" panose="020B0600070205080204" pitchFamily="34" charset="-128"/>
              </a:rPr>
              <a:t>s letter home about he Christian celebrations in Germany is probably inaccurate since John Martin is an Englishman and would not understand all the local traditions and customs of Germans (doc 2)</a:t>
            </a:r>
            <a:endParaRPr lang="en-US" altLang="en-US" smtClean="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3400757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Five Ways to Use POV</a:t>
            </a:r>
          </a:p>
        </p:txBody>
      </p:sp>
      <p:sp>
        <p:nvSpPr>
          <p:cNvPr id="29698"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4. </a:t>
            </a:r>
            <a:r>
              <a:rPr lang="en-US" altLang="en-US" b="1" u="sng" smtClean="0">
                <a:ea typeface="ＭＳ Ｐゴシック" panose="020B0600070205080204" pitchFamily="34" charset="-128"/>
              </a:rPr>
              <a:t>Tone or intent of the Author</a:t>
            </a:r>
            <a:r>
              <a:rPr lang="en-US" altLang="en-US" smtClean="0">
                <a:ea typeface="ＭＳ Ｐゴシック" panose="020B0600070205080204" pitchFamily="34" charset="-128"/>
              </a:rPr>
              <a:t> – You will want to demonstrate to the readers that you understand and can identify the tone/intent of the author.  Typically you will use this type of POV in dealing with artwork or images.</a:t>
            </a:r>
          </a:p>
          <a:p>
            <a:pPr eaLnBrk="1" hangingPunct="1"/>
            <a:r>
              <a:rPr lang="en-US" altLang="en-US" smtClean="0">
                <a:ea typeface="ＭＳ Ｐゴシック" panose="020B0600070205080204" pitchFamily="34" charset="-128"/>
              </a:rPr>
              <a:t>Example:  </a:t>
            </a:r>
            <a:r>
              <a:rPr lang="en-US" altLang="en-US" smtClean="0">
                <a:solidFill>
                  <a:srgbClr val="FF0000"/>
                </a:solidFill>
                <a:ea typeface="ＭＳ Ｐゴシック" panose="020B0600070205080204" pitchFamily="34" charset="-128"/>
              </a:rPr>
              <a:t>Pieter Brueghel painted </a:t>
            </a:r>
            <a:r>
              <a:rPr lang="ja-JP" altLang="en-US" i="1" smtClean="0">
                <a:solidFill>
                  <a:srgbClr val="FF0000"/>
                </a:solidFill>
                <a:ea typeface="ＭＳ Ｐゴシック" panose="020B0600070205080204" pitchFamily="34" charset="-128"/>
              </a:rPr>
              <a:t>“</a:t>
            </a:r>
            <a:r>
              <a:rPr lang="en-US" altLang="ja-JP" i="1" smtClean="0">
                <a:solidFill>
                  <a:srgbClr val="FF0000"/>
                </a:solidFill>
                <a:ea typeface="ＭＳ Ｐゴシック" panose="020B0600070205080204" pitchFamily="34" charset="-128"/>
              </a:rPr>
              <a:t>The Harvesters</a:t>
            </a:r>
            <a:r>
              <a:rPr lang="ja-JP" altLang="en-US" i="1" smtClean="0">
                <a:solidFill>
                  <a:srgbClr val="FF0000"/>
                </a:solidFill>
                <a:ea typeface="ＭＳ Ｐゴシック" panose="020B0600070205080204" pitchFamily="34" charset="-128"/>
              </a:rPr>
              <a:t>”</a:t>
            </a:r>
            <a:r>
              <a:rPr lang="en-US" altLang="ja-JP" smtClean="0">
                <a:solidFill>
                  <a:srgbClr val="FF0000"/>
                </a:solidFill>
                <a:ea typeface="ＭＳ Ｐゴシック" panose="020B0600070205080204" pitchFamily="34" charset="-128"/>
              </a:rPr>
              <a:t> to show his audience the struggle and toils that the peasants went through on a daily basis</a:t>
            </a:r>
            <a:endParaRPr lang="en-US" altLang="en-US" i="1" smtClean="0">
              <a:ea typeface="ＭＳ Ｐゴシック" panose="020B0600070205080204" pitchFamily="34" charset="-128"/>
            </a:endParaRPr>
          </a:p>
        </p:txBody>
      </p:sp>
    </p:spTree>
    <p:extLst>
      <p:ext uri="{BB962C8B-B14F-4D97-AF65-F5344CB8AC3E}">
        <p14:creationId xmlns:p14="http://schemas.microsoft.com/office/powerpoint/2010/main" val="1724804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Five Ways to Use POV</a:t>
            </a:r>
          </a:p>
        </p:txBody>
      </p:sp>
      <p:sp>
        <p:nvSpPr>
          <p:cNvPr id="30722"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5.  </a:t>
            </a:r>
            <a:r>
              <a:rPr lang="en-US" altLang="en-US" b="1" u="sng" smtClean="0">
                <a:ea typeface="ＭＳ Ｐゴシック" panose="020B0600070205080204" pitchFamily="34" charset="-128"/>
              </a:rPr>
              <a:t>Grouping of Documents by Author</a:t>
            </a:r>
            <a:r>
              <a:rPr lang="en-US" altLang="en-US" smtClean="0">
                <a:ea typeface="ＭＳ Ｐゴシック" panose="020B0600070205080204" pitchFamily="34" charset="-128"/>
              </a:rPr>
              <a:t>:  By grouping by author you will be showing the test readers that you understand that some groups of people have similar feeling/thoughts about the same issue</a:t>
            </a:r>
          </a:p>
          <a:p>
            <a:pPr eaLnBrk="1" hangingPunct="1"/>
            <a:r>
              <a:rPr lang="en-US" altLang="en-US" smtClean="0">
                <a:ea typeface="ＭＳ Ｐゴシック" panose="020B0600070205080204" pitchFamily="34" charset="-128"/>
              </a:rPr>
              <a:t>Example:</a:t>
            </a:r>
            <a:r>
              <a:rPr lang="en-US" altLang="en-US" i="1" smtClean="0">
                <a:ea typeface="ＭＳ Ｐゴシック" panose="020B0600070205080204" pitchFamily="34" charset="-128"/>
              </a:rPr>
              <a:t> </a:t>
            </a:r>
            <a:r>
              <a:rPr lang="en-US" altLang="en-US" smtClean="0">
                <a:ea typeface="ＭＳ Ｐゴシック" panose="020B0600070205080204" pitchFamily="34" charset="-128"/>
              </a:rPr>
              <a:t>The government officials of Britain, France, and Spain all believed that the peasants were being violent, unruly, and committing sin by revolting</a:t>
            </a:r>
          </a:p>
        </p:txBody>
      </p:sp>
    </p:spTree>
    <p:extLst>
      <p:ext uri="{BB962C8B-B14F-4D97-AF65-F5344CB8AC3E}">
        <p14:creationId xmlns:p14="http://schemas.microsoft.com/office/powerpoint/2010/main" val="207780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2 Parts to a POV Statement</a:t>
            </a:r>
          </a:p>
        </p:txBody>
      </p:sp>
      <p:sp>
        <p:nvSpPr>
          <p:cNvPr id="19459" name="Content Placeholder 7"/>
          <p:cNvSpPr>
            <a:spLocks noGrp="1"/>
          </p:cNvSpPr>
          <p:nvPr>
            <p:ph sz="quarter" idx="1"/>
          </p:nvPr>
        </p:nvSpPr>
        <p:spPr>
          <a:xfrm>
            <a:off x="1676400" y="1600200"/>
            <a:ext cx="8763000" cy="4495800"/>
          </a:xfrm>
        </p:spPr>
        <p:txBody>
          <a:bodyPr/>
          <a:lstStyle/>
          <a:p>
            <a:pPr eaLnBrk="1" hangingPunct="1">
              <a:defRPr/>
            </a:pPr>
            <a:r>
              <a:rPr lang="en-US" dirty="0" smtClean="0">
                <a:ea typeface="+mn-ea"/>
                <a:cs typeface="+mn-cs"/>
              </a:rPr>
              <a:t>Each time you include a POV analysis in your essay you will write either a 2 part sentence or 2 sentences</a:t>
            </a:r>
          </a:p>
          <a:p>
            <a:pPr eaLnBrk="1" hangingPunct="1">
              <a:defRPr/>
            </a:pPr>
            <a:r>
              <a:rPr lang="en-US" u="sng" dirty="0" smtClean="0">
                <a:ea typeface="+mn-ea"/>
                <a:cs typeface="+mn-cs"/>
              </a:rPr>
              <a:t>Part 1  -  Attribute the Source                                    </a:t>
            </a:r>
            <a:r>
              <a:rPr lang="en-US" dirty="0" smtClean="0">
                <a:ea typeface="+mn-ea"/>
                <a:cs typeface="+mn-cs"/>
              </a:rPr>
              <a:t>a)  Include the name of the person</a:t>
            </a:r>
          </a:p>
          <a:p>
            <a:pPr marL="0" indent="0">
              <a:buNone/>
              <a:defRPr/>
            </a:pPr>
            <a:r>
              <a:rPr lang="en-US" dirty="0" smtClean="0">
                <a:ea typeface="+mn-ea"/>
                <a:cs typeface="+mn-cs"/>
              </a:rPr>
              <a:t>   b)  Time period when they lived</a:t>
            </a:r>
          </a:p>
          <a:p>
            <a:pPr marL="0" indent="0">
              <a:buNone/>
              <a:defRPr/>
            </a:pPr>
            <a:r>
              <a:rPr lang="en-US" dirty="0">
                <a:ea typeface="+mn-ea"/>
                <a:cs typeface="+mn-cs"/>
              </a:rPr>
              <a:t> </a:t>
            </a:r>
            <a:r>
              <a:rPr lang="en-US" dirty="0" smtClean="0">
                <a:ea typeface="+mn-ea"/>
                <a:cs typeface="+mn-cs"/>
              </a:rPr>
              <a:t>  c)   Profession or social position</a:t>
            </a:r>
          </a:p>
          <a:p>
            <a:pPr marL="0" indent="0">
              <a:buNone/>
              <a:defRPr/>
            </a:pPr>
            <a:r>
              <a:rPr lang="en-US" dirty="0">
                <a:ea typeface="+mn-ea"/>
                <a:cs typeface="+mn-cs"/>
              </a:rPr>
              <a:t> </a:t>
            </a:r>
            <a:r>
              <a:rPr lang="en-US" dirty="0" smtClean="0">
                <a:ea typeface="+mn-ea"/>
                <a:cs typeface="+mn-cs"/>
              </a:rPr>
              <a:t>  d)  Gender</a:t>
            </a:r>
          </a:p>
          <a:p>
            <a:pPr marL="0" indent="0">
              <a:buNone/>
              <a:defRPr/>
            </a:pPr>
            <a:r>
              <a:rPr lang="en-US" dirty="0" smtClean="0">
                <a:ea typeface="+mn-ea"/>
                <a:cs typeface="+mn-cs"/>
              </a:rPr>
              <a:t>This is the easy part because all of this information will be included with the document</a:t>
            </a:r>
          </a:p>
          <a:p>
            <a:pPr eaLnBrk="1" hangingPunct="1">
              <a:defRPr/>
            </a:pPr>
            <a:endParaRPr lang="en-US" u="sng" dirty="0" smtClean="0">
              <a:ea typeface="+mn-ea"/>
              <a:cs typeface="+mn-cs"/>
            </a:endParaRPr>
          </a:p>
        </p:txBody>
      </p:sp>
    </p:spTree>
    <p:extLst>
      <p:ext uri="{BB962C8B-B14F-4D97-AF65-F5344CB8AC3E}">
        <p14:creationId xmlns:p14="http://schemas.microsoft.com/office/powerpoint/2010/main" val="1551088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6"/>
          <p:cNvSpPr>
            <a:spLocks noGrp="1"/>
          </p:cNvSpPr>
          <p:nvPr>
            <p:ph type="title"/>
          </p:nvPr>
        </p:nvSpPr>
        <p:spPr>
          <a:xfrm>
            <a:off x="2136775" y="228600"/>
            <a:ext cx="8153400" cy="990600"/>
          </a:xfrm>
        </p:spPr>
        <p:txBody>
          <a:bodyPr/>
          <a:lstStyle/>
          <a:p>
            <a:pPr eaLnBrk="1" hangingPunct="1"/>
            <a:r>
              <a:rPr lang="en-US" altLang="en-US" smtClean="0">
                <a:ea typeface="ＭＳ Ｐゴシック" panose="020B0600070205080204" pitchFamily="34" charset="-128"/>
              </a:rPr>
              <a:t>2 Parts to a POV Statement</a:t>
            </a:r>
          </a:p>
        </p:txBody>
      </p:sp>
      <p:sp>
        <p:nvSpPr>
          <p:cNvPr id="32770" name="Content Placeholder 7"/>
          <p:cNvSpPr>
            <a:spLocks noGrp="1"/>
          </p:cNvSpPr>
          <p:nvPr>
            <p:ph sz="quarter" idx="1"/>
          </p:nvPr>
        </p:nvSpPr>
        <p:spPr>
          <a:xfrm>
            <a:off x="1676400" y="1600200"/>
            <a:ext cx="8763000" cy="4495800"/>
          </a:xfrm>
        </p:spPr>
        <p:txBody>
          <a:bodyPr/>
          <a:lstStyle/>
          <a:p>
            <a:pPr eaLnBrk="1" hangingPunct="1"/>
            <a:r>
              <a:rPr lang="en-US" altLang="en-US" u="sng" smtClean="0">
                <a:ea typeface="ＭＳ Ｐゴシック" panose="020B0600070205080204" pitchFamily="34" charset="-128"/>
              </a:rPr>
              <a:t>Part  2  -  Analyze the POV</a:t>
            </a:r>
          </a:p>
          <a:p>
            <a:pPr eaLnBrk="1" hangingPunct="1">
              <a:buFont typeface="Wingdings" panose="05000000000000000000" pitchFamily="2" charset="2"/>
              <a:buNone/>
            </a:pPr>
            <a:r>
              <a:rPr lang="en-US" altLang="en-US" smtClean="0">
                <a:ea typeface="ＭＳ Ｐゴシック" panose="020B0600070205080204" pitchFamily="34" charset="-128"/>
              </a:rPr>
              <a:t>   a)  Why do they have a particular opinion?</a:t>
            </a:r>
          </a:p>
          <a:p>
            <a:pPr eaLnBrk="1" hangingPunct="1">
              <a:buFont typeface="Wingdings" panose="05000000000000000000" pitchFamily="2" charset="2"/>
              <a:buNone/>
            </a:pPr>
            <a:r>
              <a:rPr lang="en-US" altLang="en-US" smtClean="0">
                <a:ea typeface="ＭＳ Ｐゴシック" panose="020B0600070205080204" pitchFamily="34" charset="-128"/>
              </a:rPr>
              <a:t>   b)  How does the author</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occupation/background </a:t>
            </a:r>
          </a:p>
          <a:p>
            <a:pPr eaLnBrk="1" hangingPunct="1">
              <a:buFont typeface="Wingdings" panose="05000000000000000000" pitchFamily="2" charset="2"/>
              <a:buNone/>
            </a:pPr>
            <a:r>
              <a:rPr lang="en-US" altLang="en-US" smtClean="0">
                <a:ea typeface="ＭＳ Ｐゴシック" panose="020B0600070205080204" pitchFamily="34" charset="-128"/>
              </a:rPr>
              <a:t>        influence their POV?</a:t>
            </a:r>
          </a:p>
          <a:p>
            <a:pPr eaLnBrk="1" hangingPunct="1">
              <a:buFont typeface="Wingdings" panose="05000000000000000000" pitchFamily="2" charset="2"/>
              <a:buNone/>
            </a:pPr>
            <a:r>
              <a:rPr lang="en-US" altLang="en-US" smtClean="0">
                <a:ea typeface="ＭＳ Ｐゴシック" panose="020B0600070205080204" pitchFamily="34" charset="-128"/>
              </a:rPr>
              <a:t>   c)   Is the source reliable?  Why? Or Why not?</a:t>
            </a:r>
          </a:p>
          <a:p>
            <a:pPr eaLnBrk="1" hangingPunct="1">
              <a:buFont typeface="Wingdings" panose="05000000000000000000" pitchFamily="2" charset="2"/>
              <a:buNone/>
            </a:pPr>
            <a:r>
              <a:rPr lang="en-US" altLang="en-US" smtClean="0">
                <a:ea typeface="ＭＳ Ｐゴシック" panose="020B0600070205080204" pitchFamily="34" charset="-128"/>
              </a:rPr>
              <a:t>   </a:t>
            </a:r>
            <a:endParaRPr lang="en-US" altLang="en-US" u="sng" smtClean="0">
              <a:ea typeface="ＭＳ Ｐゴシック" panose="020B0600070205080204" pitchFamily="34" charset="-128"/>
            </a:endParaRPr>
          </a:p>
        </p:txBody>
      </p:sp>
    </p:spTree>
    <p:extLst>
      <p:ext uri="{BB962C8B-B14F-4D97-AF65-F5344CB8AC3E}">
        <p14:creationId xmlns:p14="http://schemas.microsoft.com/office/powerpoint/2010/main" val="1987457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a:xfrm>
            <a:off x="1524000" y="228600"/>
            <a:ext cx="9067800" cy="990600"/>
          </a:xfrm>
        </p:spPr>
        <p:txBody>
          <a:bodyPr/>
          <a:lstStyle/>
          <a:p>
            <a:pPr eaLnBrk="1" hangingPunct="1"/>
            <a:r>
              <a:rPr lang="en-US" altLang="en-US" sz="4000">
                <a:ea typeface="ＭＳ Ｐゴシック" panose="020B0600070205080204" pitchFamily="34" charset="-128"/>
              </a:rPr>
              <a:t>Constructing a POV Statement (Examples)</a:t>
            </a:r>
          </a:p>
        </p:txBody>
      </p:sp>
      <p:sp>
        <p:nvSpPr>
          <p:cNvPr id="33794"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1.  As a(n</a:t>
            </a:r>
            <a:r>
              <a:rPr lang="en-US" altLang="en-US" sz="2400">
                <a:ea typeface="ＭＳ Ｐゴシック" panose="020B0600070205080204" pitchFamily="34" charset="-128"/>
              </a:rPr>
              <a:t>)___</a:t>
            </a:r>
            <a:r>
              <a:rPr lang="en-US" altLang="en-US" sz="2400" u="sng">
                <a:ea typeface="ＭＳ Ｐゴシック" panose="020B0600070205080204" pitchFamily="34" charset="-128"/>
              </a:rPr>
              <a:t>(</a:t>
            </a:r>
            <a:r>
              <a:rPr lang="en-US" altLang="en-US" sz="2400" i="1" u="sng">
                <a:ea typeface="ＭＳ Ｐゴシック" panose="020B0600070205080204" pitchFamily="34" charset="-128"/>
              </a:rPr>
              <a:t>Comment on author</a:t>
            </a:r>
            <a:r>
              <a:rPr lang="ja-JP" altLang="en-US" sz="2400" i="1" u="sng">
                <a:ea typeface="ＭＳ Ｐゴシック" panose="020B0600070205080204" pitchFamily="34" charset="-128"/>
              </a:rPr>
              <a:t>’</a:t>
            </a:r>
            <a:r>
              <a:rPr lang="en-US" altLang="ja-JP" sz="2400" i="1" u="sng">
                <a:ea typeface="ＭＳ Ｐゴシック" panose="020B0600070205080204" pitchFamily="34" charset="-128"/>
              </a:rPr>
              <a:t>s background)_____</a:t>
            </a:r>
            <a:r>
              <a:rPr lang="en-US" altLang="ja-JP" sz="2400" i="1">
                <a:ea typeface="ＭＳ Ｐゴシック" panose="020B0600070205080204" pitchFamily="34" charset="-128"/>
              </a:rPr>
              <a:t> </a:t>
            </a:r>
            <a:r>
              <a:rPr lang="en-US" altLang="ja-JP" i="1" smtClean="0">
                <a:ea typeface="ＭＳ Ｐゴシック" panose="020B0600070205080204" pitchFamily="34" charset="-128"/>
              </a:rPr>
              <a:t>,</a:t>
            </a:r>
            <a:r>
              <a:rPr lang="en-US" altLang="ja-JP" smtClean="0">
                <a:ea typeface="ＭＳ Ｐゴシック" panose="020B0600070205080204" pitchFamily="34" charset="-128"/>
              </a:rPr>
              <a:t> </a:t>
            </a:r>
            <a:r>
              <a:rPr lang="en-US" altLang="ja-JP" sz="2400">
                <a:ea typeface="ＭＳ Ｐゴシック" panose="020B0600070205080204" pitchFamily="34" charset="-128"/>
              </a:rPr>
              <a:t>___</a:t>
            </a:r>
            <a:r>
              <a:rPr lang="en-US" altLang="ja-JP" sz="2400" u="sng">
                <a:ea typeface="ＭＳ Ｐゴシック" panose="020B0600070205080204" pitchFamily="34" charset="-128"/>
              </a:rPr>
              <a:t>(</a:t>
            </a:r>
            <a:r>
              <a:rPr lang="en-US" altLang="ja-JP" sz="2400" i="1" u="sng">
                <a:ea typeface="ＭＳ Ｐゴシック" panose="020B0600070205080204" pitchFamily="34" charset="-128"/>
              </a:rPr>
              <a:t>Author</a:t>
            </a:r>
            <a:r>
              <a:rPr lang="ja-JP" altLang="en-US" sz="2400" i="1" u="sng">
                <a:ea typeface="ＭＳ Ｐゴシック" panose="020B0600070205080204" pitchFamily="34" charset="-128"/>
              </a:rPr>
              <a:t>’</a:t>
            </a:r>
            <a:r>
              <a:rPr lang="en-US" altLang="ja-JP" sz="2400" i="1" u="sng">
                <a:ea typeface="ＭＳ Ｐゴシック" panose="020B0600070205080204" pitchFamily="34" charset="-128"/>
              </a:rPr>
              <a:t>s last name)____</a:t>
            </a:r>
            <a:r>
              <a:rPr lang="en-US" altLang="ja-JP" smtClean="0">
                <a:ea typeface="ＭＳ Ｐゴシック" panose="020B0600070205080204" pitchFamily="34" charset="-128"/>
              </a:rPr>
              <a:t>would have naturally believed/said______________________because he/she/they________________________________.</a:t>
            </a:r>
          </a:p>
          <a:p>
            <a:pPr eaLnBrk="1" hangingPunct="1">
              <a:buFont typeface="Wingdings" panose="05000000000000000000" pitchFamily="2" charset="2"/>
              <a:buNone/>
            </a:pPr>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2.  Because this document is __</a:t>
            </a:r>
            <a:r>
              <a:rPr lang="en-US" altLang="en-US" sz="2400" u="sng">
                <a:ea typeface="ＭＳ Ｐゴシック" panose="020B0600070205080204" pitchFamily="34" charset="-128"/>
              </a:rPr>
              <a:t>(</a:t>
            </a:r>
            <a:r>
              <a:rPr lang="en-US" altLang="en-US" sz="2400" i="1" u="sng">
                <a:ea typeface="ＭＳ Ｐゴシック" panose="020B0600070205080204" pitchFamily="34" charset="-128"/>
              </a:rPr>
              <a:t>comment on when it was written, source of document, purpose of document,etc)__</a:t>
            </a:r>
            <a:r>
              <a:rPr lang="en-US" altLang="en-US">
                <a:ea typeface="ＭＳ Ｐゴシック" panose="020B0600070205080204" pitchFamily="34" charset="-128"/>
              </a:rPr>
              <a:t> it is likely reliable/unreliable because_______________________.</a:t>
            </a: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029751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6"/>
          <p:cNvSpPr>
            <a:spLocks noGrp="1"/>
          </p:cNvSpPr>
          <p:nvPr>
            <p:ph type="title"/>
          </p:nvPr>
        </p:nvSpPr>
        <p:spPr>
          <a:xfrm>
            <a:off x="1524000" y="228600"/>
            <a:ext cx="9067800" cy="990600"/>
          </a:xfrm>
        </p:spPr>
        <p:txBody>
          <a:bodyPr/>
          <a:lstStyle/>
          <a:p>
            <a:pPr eaLnBrk="1" hangingPunct="1"/>
            <a:r>
              <a:rPr lang="en-US" altLang="en-US" sz="4000">
                <a:ea typeface="ＭＳ Ｐゴシック" panose="020B0600070205080204" pitchFamily="34" charset="-128"/>
              </a:rPr>
              <a:t>Constructing a POV Statement (Examples)</a:t>
            </a:r>
          </a:p>
        </p:txBody>
      </p:sp>
      <p:sp>
        <p:nvSpPr>
          <p:cNvPr id="34818" name="Content Placeholder 7"/>
          <p:cNvSpPr>
            <a:spLocks noGrp="1"/>
          </p:cNvSpPr>
          <p:nvPr>
            <p:ph sz="quarter" idx="1"/>
          </p:nvPr>
        </p:nvSpPr>
        <p:spPr>
          <a:xfrm>
            <a:off x="1676400" y="1600200"/>
            <a:ext cx="8763000" cy="4495800"/>
          </a:xfrm>
        </p:spPr>
        <p:txBody>
          <a:bodyPr/>
          <a:lstStyle/>
          <a:p>
            <a:pPr eaLnBrk="1" hangingPunct="1"/>
            <a:r>
              <a:rPr lang="en-US" altLang="en-US" smtClean="0">
                <a:ea typeface="ＭＳ Ｐゴシック" panose="020B0600070205080204" pitchFamily="34" charset="-128"/>
              </a:rPr>
              <a:t>3. However because this document was written in/by/for/in order to/_______________________ it cannot be trusted since ________________________.</a:t>
            </a:r>
          </a:p>
          <a:p>
            <a:pPr eaLnBrk="1" hangingPunct="1"/>
            <a:r>
              <a:rPr lang="en-US" altLang="en-US" smtClean="0">
                <a:ea typeface="ＭＳ Ｐゴシック" panose="020B0600070205080204" pitchFamily="34" charset="-128"/>
              </a:rPr>
              <a:t>4.  It is not surprising that source X would make this statement because_______________________.</a:t>
            </a:r>
          </a:p>
          <a:p>
            <a:pPr eaLnBrk="1" hangingPunct="1"/>
            <a:r>
              <a:rPr lang="en-US" altLang="en-US" smtClean="0">
                <a:ea typeface="ＭＳ Ｐゴシック" panose="020B0600070205080204" pitchFamily="34" charset="-128"/>
              </a:rPr>
              <a:t>5.  Person X most likely has this opinion due to the fact that he/she is a ________________________.</a:t>
            </a:r>
          </a:p>
          <a:p>
            <a:pPr eaLnBrk="1" hangingPunct="1"/>
            <a:r>
              <a:rPr lang="en-US" altLang="en-US" smtClean="0">
                <a:ea typeface="ＭＳ Ｐゴシック" panose="020B0600070205080204" pitchFamily="34" charset="-128"/>
              </a:rPr>
              <a:t>6.  Obviously because of his/her [occupation, gender, class, political position, religion, nationality, ethnicity] he/she would most likely have this opinion</a:t>
            </a:r>
          </a:p>
        </p:txBody>
      </p:sp>
    </p:spTree>
    <p:extLst>
      <p:ext uri="{BB962C8B-B14F-4D97-AF65-F5344CB8AC3E}">
        <p14:creationId xmlns:p14="http://schemas.microsoft.com/office/powerpoint/2010/main" val="3131426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136775" y="228600"/>
            <a:ext cx="8153400" cy="990600"/>
          </a:xfrm>
        </p:spPr>
        <p:txBody>
          <a:bodyPr/>
          <a:lstStyle/>
          <a:p>
            <a:endParaRPr lang="en-US" altLang="en-US" smtClean="0">
              <a:ea typeface="ＭＳ Ｐゴシック" panose="020B0600070205080204" pitchFamily="34" charset="-128"/>
            </a:endParaRPr>
          </a:p>
        </p:txBody>
      </p:sp>
      <p:pic>
        <p:nvPicPr>
          <p:cNvPr id="35842" name="Content Placeholder 3" descr="dbq 5.png"/>
          <p:cNvPicPr>
            <a:picLocks noGrp="1" noChangeAspect="1"/>
          </p:cNvPicPr>
          <p:nvPr>
            <p:ph sz="quarter" idx="1"/>
          </p:nvPr>
        </p:nvPicPr>
        <p:blipFill>
          <a:blip r:embed="rId2">
            <a:extLst>
              <a:ext uri="{28A0092B-C50C-407E-A947-70E740481C1C}">
                <a14:useLocalDpi xmlns:a14="http://schemas.microsoft.com/office/drawing/2010/main" val="0"/>
              </a:ext>
            </a:extLst>
          </a:blip>
          <a:srcRect t="8646" b="8646"/>
          <a:stretch>
            <a:fillRect/>
          </a:stretch>
        </p:blipFill>
        <p:spPr>
          <a:xfrm>
            <a:off x="1752600" y="304800"/>
            <a:ext cx="8915400" cy="6096000"/>
          </a:xfrm>
        </p:spPr>
      </p:pic>
    </p:spTree>
    <p:extLst>
      <p:ext uri="{BB962C8B-B14F-4D97-AF65-F5344CB8AC3E}">
        <p14:creationId xmlns:p14="http://schemas.microsoft.com/office/powerpoint/2010/main" val="3508179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2136775" y="228600"/>
            <a:ext cx="8153400" cy="990600"/>
          </a:xfrm>
        </p:spPr>
        <p:txBody>
          <a:bodyPr/>
          <a:lstStyle/>
          <a:p>
            <a:endParaRPr lang="en-US" altLang="en-US" smtClean="0">
              <a:ea typeface="ＭＳ Ｐゴシック" panose="020B0600070205080204" pitchFamily="34" charset="-128"/>
            </a:endParaRPr>
          </a:p>
        </p:txBody>
      </p:sp>
      <p:pic>
        <p:nvPicPr>
          <p:cNvPr id="36866" name="Content Placeholder 5" descr="FRQ 2.png"/>
          <p:cNvPicPr>
            <a:picLocks noGrp="1" noChangeAspect="1"/>
          </p:cNvPicPr>
          <p:nvPr>
            <p:ph sz="quarter" idx="1"/>
          </p:nvPr>
        </p:nvPicPr>
        <p:blipFill>
          <a:blip r:embed="rId2">
            <a:extLst>
              <a:ext uri="{28A0092B-C50C-407E-A947-70E740481C1C}">
                <a14:useLocalDpi xmlns:a14="http://schemas.microsoft.com/office/drawing/2010/main" val="0"/>
              </a:ext>
            </a:extLst>
          </a:blip>
          <a:srcRect t="8784" b="8784"/>
          <a:stretch>
            <a:fillRect/>
          </a:stretch>
        </p:blipFill>
        <p:spPr>
          <a:xfrm>
            <a:off x="1676400" y="0"/>
            <a:ext cx="8991600" cy="6629400"/>
          </a:xfrm>
        </p:spPr>
      </p:pic>
    </p:spTree>
    <p:extLst>
      <p:ext uri="{BB962C8B-B14F-4D97-AF65-F5344CB8AC3E}">
        <p14:creationId xmlns:p14="http://schemas.microsoft.com/office/powerpoint/2010/main" val="69207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t>
            </a:r>
            <a:r>
              <a:rPr lang="en-US" dirty="0" smtClean="0"/>
              <a:t>2 </a:t>
            </a:r>
            <a:r>
              <a:rPr lang="en-US" dirty="0"/>
              <a:t>of </a:t>
            </a:r>
            <a:r>
              <a:rPr lang="en-US" dirty="0" smtClean="0"/>
              <a:t>7: </a:t>
            </a:r>
            <a:r>
              <a:rPr lang="en-US" dirty="0"/>
              <a:t>The High-Quality History Essay</a:t>
            </a:r>
            <a:br>
              <a:rPr lang="en-US" dirty="0"/>
            </a:br>
            <a:endParaRPr lang="en-US" dirty="0"/>
          </a:p>
        </p:txBody>
      </p:sp>
      <p:sp>
        <p:nvSpPr>
          <p:cNvPr id="3" name="Content Placeholder 2"/>
          <p:cNvSpPr>
            <a:spLocks noGrp="1"/>
          </p:cNvSpPr>
          <p:nvPr>
            <p:ph idx="1"/>
          </p:nvPr>
        </p:nvSpPr>
        <p:spPr/>
        <p:txBody>
          <a:bodyPr/>
          <a:lstStyle/>
          <a:p>
            <a:pPr fontAlgn="base"/>
            <a:r>
              <a:rPr lang="en-US" dirty="0"/>
              <a:t>There are three basic components to a short history essay of high quality:</a:t>
            </a:r>
          </a:p>
          <a:p>
            <a:pPr fontAlgn="base"/>
            <a:r>
              <a:rPr lang="en-US" dirty="0"/>
              <a:t>A clear thesis that answers the question</a:t>
            </a:r>
          </a:p>
          <a:p>
            <a:pPr fontAlgn="base"/>
            <a:r>
              <a:rPr lang="en-US" dirty="0"/>
              <a:t>Three to five topic sentences that, taken together, add up logically to the thesis</a:t>
            </a:r>
          </a:p>
          <a:p>
            <a:pPr fontAlgn="base"/>
            <a:r>
              <a:rPr lang="en-US" dirty="0"/>
              <a:t>Evidence that supports and illustrates each of the topic </a:t>
            </a:r>
            <a:r>
              <a:rPr lang="en-US" dirty="0" smtClean="0"/>
              <a:t>sentences</a:t>
            </a:r>
          </a:p>
          <a:p>
            <a:pPr fontAlgn="base"/>
            <a:endParaRPr lang="en-US" dirty="0"/>
          </a:p>
          <a:p>
            <a:pPr marL="0" indent="0" fontAlgn="base">
              <a:buNone/>
            </a:pPr>
            <a:r>
              <a:rPr lang="en-US" dirty="0" smtClean="0"/>
              <a:t>NEXT SLIDE FOR MORE CLARITY</a:t>
            </a:r>
            <a:endParaRPr lang="en-US" dirty="0"/>
          </a:p>
        </p:txBody>
      </p:sp>
    </p:spTree>
    <p:extLst>
      <p:ext uri="{BB962C8B-B14F-4D97-AF65-F5344CB8AC3E}">
        <p14:creationId xmlns:p14="http://schemas.microsoft.com/office/powerpoint/2010/main" val="2815048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2136775" y="228600"/>
            <a:ext cx="8153400" cy="990600"/>
          </a:xfrm>
        </p:spPr>
        <p:txBody>
          <a:bodyPr/>
          <a:lstStyle/>
          <a:p>
            <a:endParaRPr lang="en-US" altLang="en-US" smtClean="0">
              <a:ea typeface="ＭＳ Ｐゴシック" panose="020B0600070205080204" pitchFamily="34" charset="-128"/>
            </a:endParaRPr>
          </a:p>
        </p:txBody>
      </p:sp>
      <p:pic>
        <p:nvPicPr>
          <p:cNvPr id="37890" name="Content Placeholder 5" descr="dbq 1.png"/>
          <p:cNvPicPr>
            <a:picLocks noGrp="1" noChangeAspect="1"/>
          </p:cNvPicPr>
          <p:nvPr>
            <p:ph sz="quarter" idx="1"/>
          </p:nvPr>
        </p:nvPicPr>
        <p:blipFill>
          <a:blip r:embed="rId2">
            <a:extLst>
              <a:ext uri="{28A0092B-C50C-407E-A947-70E740481C1C}">
                <a14:useLocalDpi xmlns:a14="http://schemas.microsoft.com/office/drawing/2010/main" val="0"/>
              </a:ext>
            </a:extLst>
          </a:blip>
          <a:srcRect t="5888" b="5888"/>
          <a:stretch>
            <a:fillRect/>
          </a:stretch>
        </p:blipFill>
        <p:spPr>
          <a:xfrm>
            <a:off x="1489075" y="152400"/>
            <a:ext cx="9226550" cy="6705600"/>
          </a:xfrm>
        </p:spPr>
      </p:pic>
    </p:spTree>
    <p:extLst>
      <p:ext uri="{BB962C8B-B14F-4D97-AF65-F5344CB8AC3E}">
        <p14:creationId xmlns:p14="http://schemas.microsoft.com/office/powerpoint/2010/main" val="279213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588564" cy="6910933"/>
          </a:xfrm>
          <a:prstGeom prst="rect">
            <a:avLst/>
          </a:prstGeom>
        </p:spPr>
      </p:pic>
    </p:spTree>
    <p:extLst>
      <p:ext uri="{BB962C8B-B14F-4D97-AF65-F5344CB8AC3E}">
        <p14:creationId xmlns:p14="http://schemas.microsoft.com/office/powerpoint/2010/main" val="3143168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a:t>
            </a:r>
            <a:endParaRPr lang="en-US" dirty="0"/>
          </a:p>
        </p:txBody>
      </p:sp>
      <p:sp>
        <p:nvSpPr>
          <p:cNvPr id="3" name="Content Placeholder 2"/>
          <p:cNvSpPr>
            <a:spLocks noGrp="1"/>
          </p:cNvSpPr>
          <p:nvPr>
            <p:ph idx="1"/>
          </p:nvPr>
        </p:nvSpPr>
        <p:spPr/>
        <p:txBody>
          <a:bodyPr/>
          <a:lstStyle/>
          <a:p>
            <a:pPr fontAlgn="ctr"/>
            <a:r>
              <a:rPr lang="en-US" dirty="0"/>
              <a:t>Applying the Principles of the High-Quality History Essay to the DBQ</a:t>
            </a:r>
          </a:p>
          <a:p>
            <a:pPr fontAlgn="base"/>
            <a:r>
              <a:rPr lang="en-US" dirty="0"/>
              <a:t>Keeping in mind the need to use all, or all but one, of the sources, the five steps to outlining a history essay explained above can easily be modified for the DBQ. Here are the five steps adapted for the DBQ:</a:t>
            </a:r>
          </a:p>
        </p:txBody>
      </p:sp>
    </p:spTree>
    <p:extLst>
      <p:ext uri="{BB962C8B-B14F-4D97-AF65-F5344CB8AC3E}">
        <p14:creationId xmlns:p14="http://schemas.microsoft.com/office/powerpoint/2010/main" val="22237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 Read and Understand the action word of the question? </a:t>
            </a:r>
            <a:endParaRPr lang="en-US" dirty="0"/>
          </a:p>
        </p:txBody>
      </p:sp>
      <p:sp>
        <p:nvSpPr>
          <p:cNvPr id="3" name="Content Placeholder 2"/>
          <p:cNvSpPr>
            <a:spLocks noGrp="1"/>
          </p:cNvSpPr>
          <p:nvPr>
            <p:ph idx="1"/>
          </p:nvPr>
        </p:nvSpPr>
        <p:spPr/>
        <p:txBody>
          <a:bodyPr>
            <a:normAutofit lnSpcReduction="10000"/>
          </a:bodyPr>
          <a:lstStyle/>
          <a:p>
            <a:pPr fontAlgn="base"/>
            <a:r>
              <a:rPr lang="en-US" b="1" dirty="0"/>
              <a:t>Step </a:t>
            </a:r>
            <a:r>
              <a:rPr lang="en-US" b="1" dirty="0" smtClean="0"/>
              <a:t>1B.</a:t>
            </a:r>
            <a:r>
              <a:rPr lang="en-US" dirty="0"/>
              <a:t> As you read the documents, determine what they have in common and how you can group </a:t>
            </a:r>
            <a:r>
              <a:rPr lang="en-US" dirty="0" smtClean="0"/>
              <a:t>them (Use DBQ Graphic Organizer)</a:t>
            </a:r>
            <a:endParaRPr lang="en-US" dirty="0"/>
          </a:p>
          <a:p>
            <a:pPr fontAlgn="base"/>
            <a:r>
              <a:rPr lang="en-US" dirty="0"/>
              <a:t>For this question, the documents display a wide array of positions, so a good strategy would be to try to identify a central dividing issue. In these documents, you can notice that some seem to take some sort of position on the senses and observation: some believe that all knowledge of nature must start with direct sense experience, whereas others argue that starting with sense experience is a mistake. Focus your essay on that central divide and then see if you can form a few groups based on the similarities and differences between the approaches used in these pieces.</a:t>
            </a:r>
          </a:p>
          <a:p>
            <a:endParaRPr lang="en-US" dirty="0"/>
          </a:p>
        </p:txBody>
      </p:sp>
    </p:spTree>
    <p:extLst>
      <p:ext uri="{BB962C8B-B14F-4D97-AF65-F5344CB8AC3E}">
        <p14:creationId xmlns:p14="http://schemas.microsoft.com/office/powerpoint/2010/main" val="1700073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Bucketing the documents</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4" name="Canvas 9"/>
          <p:cNvGrpSpPr/>
          <p:nvPr/>
        </p:nvGrpSpPr>
        <p:grpSpPr>
          <a:xfrm>
            <a:off x="2113777" y="2376985"/>
            <a:ext cx="6877050" cy="2845435"/>
            <a:chOff x="0" y="0"/>
            <a:chExt cx="6877050" cy="2845435"/>
          </a:xfrm>
        </p:grpSpPr>
        <p:sp>
          <p:nvSpPr>
            <p:cNvPr id="5" name="Rectangle 4"/>
            <p:cNvSpPr/>
            <p:nvPr/>
          </p:nvSpPr>
          <p:spPr>
            <a:xfrm>
              <a:off x="0" y="0"/>
              <a:ext cx="6877050" cy="2845435"/>
            </a:xfrm>
            <a:prstGeom prst="rect">
              <a:avLst/>
            </a:prstGeom>
          </p:spPr>
        </p:sp>
        <p:sp>
          <p:nvSpPr>
            <p:cNvPr id="6" name="Flowchart: Manual Operation 5"/>
            <p:cNvSpPr/>
            <p:nvPr/>
          </p:nvSpPr>
          <p:spPr>
            <a:xfrm>
              <a:off x="273007" y="217433"/>
              <a:ext cx="1838325" cy="2057400"/>
            </a:xfrm>
            <a:prstGeom prst="flowChartManualOperation">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owchart: Manual Operation 6"/>
            <p:cNvSpPr/>
            <p:nvPr/>
          </p:nvSpPr>
          <p:spPr>
            <a:xfrm>
              <a:off x="2263732" y="226966"/>
              <a:ext cx="1876425" cy="2047875"/>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Operation 7"/>
            <p:cNvSpPr/>
            <p:nvPr/>
          </p:nvSpPr>
          <p:spPr>
            <a:xfrm>
              <a:off x="4502107" y="226975"/>
              <a:ext cx="1933575" cy="2028825"/>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13"/>
            <p:cNvSpPr txBox="1"/>
            <p:nvPr/>
          </p:nvSpPr>
          <p:spPr>
            <a:xfrm>
              <a:off x="568282" y="2446283"/>
              <a:ext cx="1428750" cy="2571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Topic sentence 1</a:t>
              </a:r>
            </a:p>
          </p:txBody>
        </p:sp>
        <p:sp>
          <p:nvSpPr>
            <p:cNvPr id="10" name="Text Box 14"/>
            <p:cNvSpPr txBox="1"/>
            <p:nvPr/>
          </p:nvSpPr>
          <p:spPr>
            <a:xfrm>
              <a:off x="2625682" y="2417708"/>
              <a:ext cx="1285875" cy="266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Topic sentence 2</a:t>
              </a:r>
            </a:p>
          </p:txBody>
        </p:sp>
        <p:sp>
          <p:nvSpPr>
            <p:cNvPr id="11" name="Text Box 15"/>
            <p:cNvSpPr txBox="1"/>
            <p:nvPr/>
          </p:nvSpPr>
          <p:spPr>
            <a:xfrm>
              <a:off x="4711657" y="2398195"/>
              <a:ext cx="1390650" cy="285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Topic Sentence 3</a:t>
              </a:r>
            </a:p>
          </p:txBody>
        </p:sp>
      </p:grpSp>
      <p:sp>
        <p:nvSpPr>
          <p:cNvPr id="12" name="Flowchart: Manual Operation 11"/>
          <p:cNvSpPr/>
          <p:nvPr/>
        </p:nvSpPr>
        <p:spPr>
          <a:xfrm>
            <a:off x="8863914" y="2603951"/>
            <a:ext cx="2059459" cy="2028834"/>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03133" y="4737764"/>
            <a:ext cx="1551802" cy="307777"/>
          </a:xfrm>
          <a:prstGeom prst="rect">
            <a:avLst/>
          </a:prstGeom>
          <a:noFill/>
        </p:spPr>
        <p:txBody>
          <a:bodyPr wrap="square" rtlCol="0">
            <a:spAutoFit/>
          </a:bodyPr>
          <a:lstStyle/>
          <a:p>
            <a:r>
              <a:rPr lang="en-US" sz="1400" dirty="0" smtClean="0"/>
              <a:t>Topic sentence 4</a:t>
            </a:r>
            <a:endParaRPr lang="en-US" sz="1400" dirty="0"/>
          </a:p>
        </p:txBody>
      </p:sp>
    </p:spTree>
    <p:extLst>
      <p:ext uri="{BB962C8B-B14F-4D97-AF65-F5344CB8AC3E}">
        <p14:creationId xmlns:p14="http://schemas.microsoft.com/office/powerpoint/2010/main" val="2515177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5632021"/>
          </a:xfrm>
        </p:spPr>
        <p:txBody>
          <a:bodyPr>
            <a:normAutofit/>
          </a:bodyPr>
          <a:lstStyle/>
          <a:p>
            <a:r>
              <a:rPr lang="en-US" b="1" dirty="0" smtClean="0"/>
              <a:t>Step 2. </a:t>
            </a:r>
            <a:r>
              <a:rPr lang="en-US" dirty="0" smtClean="0"/>
              <a:t>Compose a thesis that explains how these documents are linked in the way you have chosen.</a:t>
            </a:r>
            <a:br>
              <a:rPr lang="en-US" dirty="0" smtClean="0"/>
            </a:br>
            <a:r>
              <a:rPr lang="en-US" b="1" dirty="0" smtClean="0"/>
              <a:t>Step 3.</a:t>
            </a:r>
            <a:r>
              <a:rPr lang="en-US" dirty="0" smtClean="0"/>
              <a:t> Compose your topic sentences and make sure that they add up logically to your thesis. </a:t>
            </a:r>
            <a:br>
              <a:rPr lang="en-US" dirty="0" smtClean="0"/>
            </a:br>
            <a:r>
              <a:rPr lang="en-US" b="1" dirty="0" smtClean="0"/>
              <a:t>Step 4.</a:t>
            </a:r>
            <a:r>
              <a:rPr lang="en-US" dirty="0" smtClean="0"/>
              <a:t>Support and illustrate your thesis with specific examples that contextualize the documents.</a:t>
            </a:r>
            <a:endParaRPr lang="en-US" dirty="0"/>
          </a:p>
        </p:txBody>
      </p:sp>
    </p:spTree>
    <p:extLst>
      <p:ext uri="{BB962C8B-B14F-4D97-AF65-F5344CB8AC3E}">
        <p14:creationId xmlns:p14="http://schemas.microsoft.com/office/powerpoint/2010/main" val="2447229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Thesis</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b="1" dirty="0" smtClean="0"/>
              <a:t>(Question</a:t>
            </a:r>
            <a:r>
              <a:rPr lang="en-US" b="1" dirty="0"/>
              <a:t>:</a:t>
            </a:r>
            <a:r>
              <a:rPr lang="en-US" dirty="0"/>
              <a:t> Discuss the changing attitudes and arguments regarding the basis for knowledge of the natural world in the following </a:t>
            </a:r>
            <a:r>
              <a:rPr lang="en-US" dirty="0" smtClean="0"/>
              <a:t>documents).</a:t>
            </a:r>
          </a:p>
          <a:p>
            <a:pPr marL="0" indent="0">
              <a:buNone/>
            </a:pPr>
            <a:r>
              <a:rPr lang="en-US" dirty="0" smtClean="0"/>
              <a:t>During the 16</a:t>
            </a:r>
            <a:r>
              <a:rPr lang="en-US" baseline="30000" dirty="0" smtClean="0"/>
              <a:t>th</a:t>
            </a:r>
            <a:r>
              <a:rPr lang="en-US" dirty="0" smtClean="0"/>
              <a:t> and17th centuries,</a:t>
            </a:r>
            <a:r>
              <a:rPr lang="en-US" dirty="0" smtClean="0"/>
              <a:t> with the advent of church reformation </a:t>
            </a:r>
            <a:r>
              <a:rPr lang="en-US" dirty="0" smtClean="0"/>
              <a:t>  Europeans were exposed to change in thoughts and question old traditions which further led to intellectual reasoning and logic of the natural world, yet some traditionalists reserved the right to scholastic and church authority. </a:t>
            </a:r>
            <a:r>
              <a:rPr lang="en-US" dirty="0">
                <a:solidFill>
                  <a:srgbClr val="FF0000"/>
                </a:solidFill>
              </a:rPr>
              <a:t>These documents show that arguments regarding the basis for knowledge of the natural world have often hinged on assumptions about the reliability of sense </a:t>
            </a:r>
            <a:r>
              <a:rPr lang="en-US" dirty="0" smtClean="0">
                <a:solidFill>
                  <a:srgbClr val="FF0000"/>
                </a:solidFill>
              </a:rPr>
              <a:t>experience.</a:t>
            </a:r>
            <a:r>
              <a:rPr lang="en-US" dirty="0"/>
              <a:t> </a:t>
            </a:r>
            <a:r>
              <a:rPr lang="en-US" dirty="0" smtClean="0"/>
              <a:t>Some scientists illustrate </a:t>
            </a:r>
            <a:r>
              <a:rPr lang="en-US" dirty="0"/>
              <a:t>the faith in direct, trial-and-error experience that developed in the “alchemy” and “natural magic” traditions</a:t>
            </a:r>
            <a:r>
              <a:rPr lang="en-US" dirty="0" smtClean="0"/>
              <a:t>.</a:t>
            </a:r>
            <a:r>
              <a:rPr lang="en-US" dirty="0"/>
              <a:t> </a:t>
            </a:r>
            <a:r>
              <a:rPr lang="en-US" dirty="0" smtClean="0"/>
              <a:t>Few others </a:t>
            </a:r>
            <a:r>
              <a:rPr lang="en-US" dirty="0"/>
              <a:t>illustrate the emphasis on observation as the correct starting place for knowledge of the natural </a:t>
            </a:r>
            <a:r>
              <a:rPr lang="en-US" dirty="0" smtClean="0"/>
              <a:t>world while some scientists went further refining the </a:t>
            </a:r>
            <a:r>
              <a:rPr lang="en-US" dirty="0"/>
              <a:t>process to include the goal of finding general </a:t>
            </a:r>
            <a:r>
              <a:rPr lang="en-US" dirty="0" smtClean="0"/>
              <a:t>laws. However, there were intellectual who questioned logical reasoning emphasizing the dangers of contradicting scholastic and church authority.  </a:t>
            </a:r>
            <a:endParaRPr lang="en-US" dirty="0">
              <a:solidFill>
                <a:srgbClr val="FF0000"/>
              </a:solidFill>
            </a:endParaRPr>
          </a:p>
        </p:txBody>
      </p:sp>
    </p:spTree>
    <p:extLst>
      <p:ext uri="{BB962C8B-B14F-4D97-AF65-F5344CB8AC3E}">
        <p14:creationId xmlns:p14="http://schemas.microsoft.com/office/powerpoint/2010/main" val="330827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1 </a:t>
            </a:r>
            <a:endParaRPr lang="en-US" dirty="0"/>
          </a:p>
        </p:txBody>
      </p:sp>
      <p:sp>
        <p:nvSpPr>
          <p:cNvPr id="3" name="Content Placeholder 2"/>
          <p:cNvSpPr>
            <a:spLocks noGrp="1"/>
          </p:cNvSpPr>
          <p:nvPr>
            <p:ph idx="1"/>
          </p:nvPr>
        </p:nvSpPr>
        <p:spPr/>
        <p:txBody>
          <a:bodyPr/>
          <a:lstStyle/>
          <a:p>
            <a:r>
              <a:rPr lang="en-US" b="1" dirty="0"/>
              <a:t>Topic Sentence A:</a:t>
            </a:r>
            <a:r>
              <a:rPr lang="en-US" dirty="0"/>
              <a:t> Documents 1 and 6 illustrate the faith in direct, trial-and-error experience that developed in the “alchemy” and “natural magic” traditions</a:t>
            </a:r>
            <a:r>
              <a:rPr lang="en-US" dirty="0" smtClean="0"/>
              <a:t>.</a:t>
            </a:r>
          </a:p>
          <a:p>
            <a:endParaRPr lang="en-US" dirty="0"/>
          </a:p>
          <a:p>
            <a:pPr marL="0" indent="0">
              <a:buNone/>
            </a:pPr>
            <a:r>
              <a:rPr lang="en-US" b="1" dirty="0"/>
              <a:t>Specific Examples:</a:t>
            </a:r>
            <a:r>
              <a:rPr lang="en-US" dirty="0"/>
              <a:t> </a:t>
            </a:r>
            <a:r>
              <a:rPr lang="en-US" dirty="0" err="1"/>
              <a:t>della</a:t>
            </a:r>
            <a:r>
              <a:rPr lang="en-US" dirty="0"/>
              <a:t> Porta’s emphasis on “practical application”; Agricola’s emphasis on handling the materials, making “dissolutions” and “combinations” and recording results </a:t>
            </a:r>
            <a:r>
              <a:rPr lang="en-US" dirty="0" smtClean="0"/>
              <a:t>carefully</a:t>
            </a:r>
          </a:p>
          <a:p>
            <a:pPr marL="0" indent="0">
              <a:buNone/>
            </a:pPr>
            <a:endParaRPr lang="en-US" dirty="0"/>
          </a:p>
          <a:p>
            <a:pPr marL="0" indent="0">
              <a:buNone/>
            </a:pPr>
            <a:r>
              <a:rPr lang="en-US" dirty="0" smtClean="0"/>
              <a:t>(USE THE POV analysis)</a:t>
            </a:r>
            <a:endParaRPr lang="en-US" dirty="0"/>
          </a:p>
        </p:txBody>
      </p:sp>
    </p:spTree>
    <p:extLst>
      <p:ext uri="{BB962C8B-B14F-4D97-AF65-F5344CB8AC3E}">
        <p14:creationId xmlns:p14="http://schemas.microsoft.com/office/powerpoint/2010/main" val="2597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2</a:t>
            </a:r>
            <a:endParaRPr lang="en-US" dirty="0"/>
          </a:p>
        </p:txBody>
      </p:sp>
      <p:sp>
        <p:nvSpPr>
          <p:cNvPr id="3" name="Content Placeholder 2"/>
          <p:cNvSpPr>
            <a:spLocks noGrp="1"/>
          </p:cNvSpPr>
          <p:nvPr>
            <p:ph idx="1"/>
          </p:nvPr>
        </p:nvSpPr>
        <p:spPr/>
        <p:txBody>
          <a:bodyPr/>
          <a:lstStyle/>
          <a:p>
            <a:r>
              <a:rPr lang="en-US" b="1" dirty="0"/>
              <a:t>Topic Sentence B:</a:t>
            </a:r>
            <a:r>
              <a:rPr lang="en-US" dirty="0"/>
              <a:t> Documents 4 and 5 illustrate the emphasis on observation as the correct starting place for knowledge of the natural world</a:t>
            </a:r>
            <a:r>
              <a:rPr lang="en-US" dirty="0" smtClean="0"/>
              <a:t>.</a:t>
            </a:r>
          </a:p>
          <a:p>
            <a:r>
              <a:rPr lang="en-US" b="1" dirty="0"/>
              <a:t>Specific Examples:</a:t>
            </a:r>
            <a:r>
              <a:rPr lang="en-US" dirty="0"/>
              <a:t> Bacon outlines two approaches and argues for the superiority of the one that begins with observed particulars; Harvey illustrates how the method should work</a:t>
            </a:r>
          </a:p>
          <a:p>
            <a:endParaRPr lang="en-US" dirty="0"/>
          </a:p>
        </p:txBody>
      </p:sp>
      <p:sp>
        <p:nvSpPr>
          <p:cNvPr id="4" name="Rectangle 3"/>
          <p:cNvSpPr/>
          <p:nvPr/>
        </p:nvSpPr>
        <p:spPr>
          <a:xfrm>
            <a:off x="1593617" y="5196702"/>
            <a:ext cx="2348592" cy="369332"/>
          </a:xfrm>
          <a:prstGeom prst="rect">
            <a:avLst/>
          </a:prstGeom>
        </p:spPr>
        <p:txBody>
          <a:bodyPr wrap="none">
            <a:spAutoFit/>
          </a:bodyPr>
          <a:lstStyle/>
          <a:p>
            <a:r>
              <a:rPr lang="en-US" dirty="0" smtClean="0"/>
              <a:t>(USE THE POV analysis)</a:t>
            </a:r>
            <a:endParaRPr lang="en-US" dirty="0"/>
          </a:p>
        </p:txBody>
      </p:sp>
    </p:spTree>
    <p:extLst>
      <p:ext uri="{BB962C8B-B14F-4D97-AF65-F5344CB8AC3E}">
        <p14:creationId xmlns:p14="http://schemas.microsoft.com/office/powerpoint/2010/main" val="2401473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3</a:t>
            </a:r>
            <a:endParaRPr lang="en-US" dirty="0"/>
          </a:p>
        </p:txBody>
      </p:sp>
      <p:sp>
        <p:nvSpPr>
          <p:cNvPr id="3" name="Content Placeholder 2"/>
          <p:cNvSpPr>
            <a:spLocks noGrp="1"/>
          </p:cNvSpPr>
          <p:nvPr>
            <p:ph idx="1"/>
          </p:nvPr>
        </p:nvSpPr>
        <p:spPr/>
        <p:txBody>
          <a:bodyPr/>
          <a:lstStyle/>
          <a:p>
            <a:r>
              <a:rPr lang="en-US" b="1" dirty="0"/>
              <a:t>Topic Sentence C:</a:t>
            </a:r>
            <a:r>
              <a:rPr lang="en-US" dirty="0"/>
              <a:t> Documents 2 and 7 refine the process to include the goal of finding general laws</a:t>
            </a:r>
            <a:r>
              <a:rPr lang="en-US" dirty="0" smtClean="0"/>
              <a:t>.</a:t>
            </a:r>
          </a:p>
          <a:p>
            <a:endParaRPr lang="en-US" dirty="0"/>
          </a:p>
          <a:p>
            <a:r>
              <a:rPr lang="en-US" b="1" dirty="0"/>
              <a:t>Specific Examples: </a:t>
            </a:r>
            <a:r>
              <a:rPr lang="en-US" dirty="0"/>
              <a:t>Galileo: sense experiences and very exact observations. Begin not from the authority of scriptural passages, but from sense-experiences and necessary demonstrations. Nature never transgresses the laws imposed upon her. Newton codifies the approach into “rules.”</a:t>
            </a:r>
          </a:p>
        </p:txBody>
      </p:sp>
      <p:sp>
        <p:nvSpPr>
          <p:cNvPr id="4" name="Rectangle 3"/>
          <p:cNvSpPr/>
          <p:nvPr/>
        </p:nvSpPr>
        <p:spPr>
          <a:xfrm>
            <a:off x="1313531" y="5608594"/>
            <a:ext cx="2348592" cy="369332"/>
          </a:xfrm>
          <a:prstGeom prst="rect">
            <a:avLst/>
          </a:prstGeom>
        </p:spPr>
        <p:txBody>
          <a:bodyPr wrap="none">
            <a:spAutoFit/>
          </a:bodyPr>
          <a:lstStyle/>
          <a:p>
            <a:r>
              <a:rPr lang="en-US" dirty="0" smtClean="0"/>
              <a:t>(USE THE POV analysis)</a:t>
            </a:r>
            <a:endParaRPr lang="en-US" dirty="0"/>
          </a:p>
        </p:txBody>
      </p:sp>
    </p:spTree>
    <p:extLst>
      <p:ext uri="{BB962C8B-B14F-4D97-AF65-F5344CB8AC3E}">
        <p14:creationId xmlns:p14="http://schemas.microsoft.com/office/powerpoint/2010/main" val="693110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65" y="57665"/>
            <a:ext cx="12043719" cy="5940088"/>
          </a:xfrm>
          <a:prstGeom prst="rect">
            <a:avLst/>
          </a:prstGeom>
        </p:spPr>
        <p:txBody>
          <a:bodyPr wrap="square">
            <a:spAutoFit/>
          </a:bodyPr>
          <a:lstStyle/>
          <a:p>
            <a:pPr fontAlgn="ctr"/>
            <a:r>
              <a:rPr lang="en-US" sz="2000" b="1" i="0" dirty="0" smtClean="0">
                <a:solidFill>
                  <a:srgbClr val="333333"/>
                </a:solidFill>
                <a:effectLst/>
                <a:latin typeface="open_sansregular"/>
              </a:rPr>
              <a:t>The Thesis</a:t>
            </a:r>
          </a:p>
          <a:p>
            <a:pPr fontAlgn="base"/>
            <a:r>
              <a:rPr lang="en-US" sz="2000" b="0" i="0" dirty="0" smtClean="0">
                <a:solidFill>
                  <a:srgbClr val="000000"/>
                </a:solidFill>
                <a:effectLst/>
                <a:latin typeface="open_sansregular"/>
              </a:rPr>
              <a:t>In a short history essay, the thesis is a sentence that makes a clear assertion in response to the question. It is, therefore, also a statement of what your reader will believe if your essay is persuasive.</a:t>
            </a:r>
          </a:p>
          <a:p>
            <a:pPr fontAlgn="ctr"/>
            <a:endParaRPr lang="en-US" sz="2000" b="1" i="0" dirty="0" smtClean="0">
              <a:solidFill>
                <a:srgbClr val="333333"/>
              </a:solidFill>
              <a:effectLst/>
              <a:latin typeface="open_sansregular"/>
            </a:endParaRPr>
          </a:p>
          <a:p>
            <a:pPr fontAlgn="ctr"/>
            <a:endParaRPr lang="en-US" sz="2000" b="1" dirty="0">
              <a:solidFill>
                <a:srgbClr val="333333"/>
              </a:solidFill>
              <a:latin typeface="open_sansregular"/>
            </a:endParaRPr>
          </a:p>
          <a:p>
            <a:pPr fontAlgn="ctr"/>
            <a:r>
              <a:rPr lang="en-US" sz="2000" b="1" i="0" dirty="0" smtClean="0">
                <a:solidFill>
                  <a:srgbClr val="333333"/>
                </a:solidFill>
                <a:effectLst/>
                <a:latin typeface="open_sansregular"/>
              </a:rPr>
              <a:t>Topic Sentences</a:t>
            </a:r>
          </a:p>
          <a:p>
            <a:pPr fontAlgn="base"/>
            <a:r>
              <a:rPr lang="en-US" sz="2000" b="0" i="0" dirty="0" smtClean="0">
                <a:solidFill>
                  <a:srgbClr val="000000"/>
                </a:solidFill>
                <a:effectLst/>
                <a:latin typeface="open_sansregular"/>
              </a:rPr>
              <a:t>Topic sentences should appear at the beginning of clearly marked paragraphs. Each topic sentence makes a clear assertion that you will illustrate and support in the body of the paragraph. All of your topic sentences together should add up logically to your thesis. That is, if you were to successfully persuade your reader of the truth (or at least plausibility) of your topic sentences, the reader would have no choice but to admit the plausibility of your thesis.</a:t>
            </a:r>
          </a:p>
          <a:p>
            <a:pPr fontAlgn="ctr"/>
            <a:endParaRPr lang="en-US" sz="2000" b="1" i="0" dirty="0" smtClean="0">
              <a:solidFill>
                <a:srgbClr val="333333"/>
              </a:solidFill>
              <a:effectLst/>
              <a:latin typeface="open_sansregular"/>
            </a:endParaRPr>
          </a:p>
          <a:p>
            <a:pPr fontAlgn="ctr"/>
            <a:endParaRPr lang="en-US" sz="2000" b="1" dirty="0">
              <a:solidFill>
                <a:srgbClr val="333333"/>
              </a:solidFill>
              <a:latin typeface="open_sansregular"/>
            </a:endParaRPr>
          </a:p>
          <a:p>
            <a:pPr fontAlgn="ctr"/>
            <a:endParaRPr lang="en-US" sz="2000" b="1" i="0" dirty="0" smtClean="0">
              <a:solidFill>
                <a:srgbClr val="333333"/>
              </a:solidFill>
              <a:effectLst/>
              <a:latin typeface="open_sansregular"/>
            </a:endParaRPr>
          </a:p>
          <a:p>
            <a:pPr fontAlgn="ctr"/>
            <a:r>
              <a:rPr lang="en-US" sz="2000" b="1" i="0" dirty="0" smtClean="0">
                <a:solidFill>
                  <a:srgbClr val="333333"/>
                </a:solidFill>
                <a:effectLst/>
                <a:latin typeface="open_sansregular"/>
              </a:rPr>
              <a:t>Evidence</a:t>
            </a:r>
          </a:p>
          <a:p>
            <a:pPr fontAlgn="base"/>
            <a:r>
              <a:rPr lang="en-US" sz="2000" b="0" i="0" dirty="0" smtClean="0">
                <a:solidFill>
                  <a:srgbClr val="000000"/>
                </a:solidFill>
                <a:effectLst/>
                <a:latin typeface="open_sansregular"/>
              </a:rPr>
              <a:t>This is the part that makes your essay historical. In a history essay, the evidence is made up of specific examples, explained to support and illustrate you claim.</a:t>
            </a:r>
          </a:p>
          <a:p>
            <a:r>
              <a:rPr lang="en-US" sz="2000" b="0" i="0" dirty="0" smtClean="0">
                <a:solidFill>
                  <a:srgbClr val="4A4969"/>
                </a:solidFill>
                <a:effectLst/>
                <a:latin typeface="open_sansregular"/>
              </a:rPr>
              <a:t/>
            </a:r>
            <a:br>
              <a:rPr lang="en-US" sz="2000" b="0" i="0" dirty="0" smtClean="0">
                <a:solidFill>
                  <a:srgbClr val="4A4969"/>
                </a:solidFill>
                <a:effectLst/>
                <a:latin typeface="open_sansregular"/>
              </a:rPr>
            </a:br>
            <a:endParaRPr lang="en-US" sz="2000" dirty="0"/>
          </a:p>
        </p:txBody>
      </p:sp>
    </p:spTree>
    <p:extLst>
      <p:ext uri="{BB962C8B-B14F-4D97-AF65-F5344CB8AC3E}">
        <p14:creationId xmlns:p14="http://schemas.microsoft.com/office/powerpoint/2010/main" val="3130945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4</a:t>
            </a:r>
            <a:endParaRPr lang="en-US" dirty="0"/>
          </a:p>
        </p:txBody>
      </p:sp>
      <p:sp>
        <p:nvSpPr>
          <p:cNvPr id="3" name="Content Placeholder 2"/>
          <p:cNvSpPr>
            <a:spLocks noGrp="1"/>
          </p:cNvSpPr>
          <p:nvPr>
            <p:ph idx="1"/>
          </p:nvPr>
        </p:nvSpPr>
        <p:spPr/>
        <p:txBody>
          <a:bodyPr/>
          <a:lstStyle/>
          <a:p>
            <a:pPr fontAlgn="base"/>
            <a:r>
              <a:rPr lang="en-US" b="1" dirty="0"/>
              <a:t>Topic Sentence D:</a:t>
            </a:r>
            <a:r>
              <a:rPr lang="en-US" dirty="0"/>
              <a:t> Document 3 dissents from the view that sense experience is a valid foundation for knowledge of the natural world.</a:t>
            </a:r>
          </a:p>
          <a:p>
            <a:pPr fontAlgn="base"/>
            <a:r>
              <a:rPr lang="en-US" b="1" dirty="0"/>
              <a:t>Specific Examples:</a:t>
            </a:r>
            <a:r>
              <a:rPr lang="en-US" dirty="0"/>
              <a:t> Bellarmine: the dangers of contradicting scholastic and church authority</a:t>
            </a:r>
          </a:p>
          <a:p>
            <a:endParaRPr lang="en-US" dirty="0"/>
          </a:p>
        </p:txBody>
      </p:sp>
      <p:sp>
        <p:nvSpPr>
          <p:cNvPr id="4" name="Rectangle 3"/>
          <p:cNvSpPr/>
          <p:nvPr/>
        </p:nvSpPr>
        <p:spPr>
          <a:xfrm>
            <a:off x="2112601" y="4628291"/>
            <a:ext cx="2348592" cy="369332"/>
          </a:xfrm>
          <a:prstGeom prst="rect">
            <a:avLst/>
          </a:prstGeom>
        </p:spPr>
        <p:txBody>
          <a:bodyPr wrap="none">
            <a:spAutoFit/>
          </a:bodyPr>
          <a:lstStyle/>
          <a:p>
            <a:r>
              <a:rPr lang="en-US" dirty="0" smtClean="0"/>
              <a:t>(USE THE POV analysis)</a:t>
            </a:r>
            <a:endParaRPr lang="en-US" dirty="0"/>
          </a:p>
        </p:txBody>
      </p:sp>
    </p:spTree>
    <p:extLst>
      <p:ext uri="{BB962C8B-B14F-4D97-AF65-F5344CB8AC3E}">
        <p14:creationId xmlns:p14="http://schemas.microsoft.com/office/powerpoint/2010/main" val="369497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68" y="500062"/>
            <a:ext cx="10515600" cy="1325563"/>
          </a:xfrm>
        </p:spPr>
        <p:txBody>
          <a:bodyPr>
            <a:normAutofit fontScale="90000"/>
          </a:bodyPr>
          <a:lstStyle/>
          <a:p>
            <a:pPr fontAlgn="ctr"/>
            <a:r>
              <a:rPr lang="en-US" dirty="0"/>
              <a:t>Lesson </a:t>
            </a:r>
            <a:r>
              <a:rPr lang="en-US" dirty="0" smtClean="0"/>
              <a:t>3 </a:t>
            </a:r>
            <a:r>
              <a:rPr lang="en-US" dirty="0"/>
              <a:t>of </a:t>
            </a:r>
            <a:r>
              <a:rPr lang="en-US" dirty="0" smtClean="0"/>
              <a:t>7 </a:t>
            </a:r>
            <a:r>
              <a:rPr lang="en-US" dirty="0"/>
              <a:t>: Five Steps for Creating an Outline for Your Essay</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Five Steps for Creating an Outline for Your Essay</a:t>
            </a:r>
            <a:br>
              <a:rPr lang="en-US" dirty="0" smtClean="0"/>
            </a:br>
            <a:endParaRPr lang="en-US" dirty="0" smtClean="0"/>
          </a:p>
          <a:p>
            <a:pPr marL="0" indent="0">
              <a:buNone/>
            </a:pPr>
            <a:r>
              <a:rPr lang="en-US" dirty="0" smtClean="0"/>
              <a:t>Before you begin writing a history essay, you should always make an outline. You probably know that, but when you keep the three components of the high-quality history essay in mind, you can produce an outline quickly and efficiently by following a very simple five-step process:</a:t>
            </a:r>
            <a:br>
              <a:rPr lang="en-US" dirty="0" smtClean="0"/>
            </a:br>
            <a:endParaRPr lang="en-US" dirty="0"/>
          </a:p>
        </p:txBody>
      </p:sp>
    </p:spTree>
    <p:extLst>
      <p:ext uri="{BB962C8B-B14F-4D97-AF65-F5344CB8AC3E}">
        <p14:creationId xmlns:p14="http://schemas.microsoft.com/office/powerpoint/2010/main" val="87036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 Find the Action Words in the Question and Determine What the Question Wants You to Do</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dirty="0" smtClean="0"/>
              <a:t>Too </a:t>
            </a:r>
            <a:r>
              <a:rPr lang="en-US" dirty="0"/>
              <a:t>many essays respond to the topic instead of the question. In order to answer a question, you must do what it asks. To determine, specifically, what a question is asking you to do, you must pay attention to the action words—the words that give you a specific task. </a:t>
            </a:r>
            <a:endParaRPr lang="en-US" dirty="0" smtClean="0"/>
          </a:p>
          <a:p>
            <a:pPr fontAlgn="base"/>
            <a:r>
              <a:rPr lang="en-US" dirty="0" smtClean="0"/>
              <a:t>Lets look </a:t>
            </a:r>
            <a:r>
              <a:rPr lang="en-US" dirty="0"/>
              <a:t>at the following question, notice the action words, and go to Step 2</a:t>
            </a:r>
            <a:r>
              <a:rPr lang="en-US" dirty="0" smtClean="0"/>
              <a:t>.</a:t>
            </a:r>
          </a:p>
          <a:p>
            <a:pPr marL="0" indent="0" fontAlgn="base">
              <a:buNone/>
            </a:pPr>
            <a:r>
              <a:rPr lang="en-US" b="1" dirty="0" smtClean="0">
                <a:latin typeface="Constantia" panose="02030602050306030303" pitchFamily="18" charset="0"/>
              </a:rPr>
              <a:t>Assess the impact of the discovery of the Americas on world civilization. Determine to what extent these contacts were beneficial or disruptive.</a:t>
            </a:r>
          </a:p>
          <a:p>
            <a:pPr marL="0" indent="0" algn="ctr" fontAlgn="base">
              <a:buNone/>
            </a:pPr>
            <a:r>
              <a:rPr lang="en-US" b="1" dirty="0" smtClean="0">
                <a:latin typeface="Constantia" panose="02030602050306030303" pitchFamily="18" charset="0"/>
              </a:rPr>
              <a:t>(Similar Question)</a:t>
            </a:r>
          </a:p>
          <a:p>
            <a:pPr marL="0" indent="0" fontAlgn="base">
              <a:buNone/>
            </a:pPr>
            <a:r>
              <a:rPr lang="en-US" b="1" dirty="0" smtClean="0">
                <a:latin typeface="Constantia" panose="02030602050306030303" pitchFamily="18" charset="0"/>
              </a:rPr>
              <a:t>Based on the following documents, discuss the positive and negative impact on the world of the discovery and conquest of the Americas by Europeans. What type of additional documentation would access the impact of the Americas on world History?</a:t>
            </a:r>
          </a:p>
          <a:p>
            <a:pPr marL="0" indent="0" fontAlgn="base">
              <a:buNone/>
            </a:pPr>
            <a:endParaRPr lang="en-US" b="1" dirty="0" smtClean="0">
              <a:latin typeface="Constantia" panose="02030602050306030303" pitchFamily="18" charset="0"/>
            </a:endParaRPr>
          </a:p>
          <a:p>
            <a:pPr fontAlgn="base"/>
            <a:endParaRPr lang="en-US" dirty="0"/>
          </a:p>
          <a:p>
            <a:endParaRPr lang="en-US" dirty="0"/>
          </a:p>
        </p:txBody>
      </p:sp>
    </p:spTree>
    <p:extLst>
      <p:ext uri="{BB962C8B-B14F-4D97-AF65-F5344CB8AC3E}">
        <p14:creationId xmlns:p14="http://schemas.microsoft.com/office/powerpoint/2010/main" val="396269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908" y="1179341"/>
            <a:ext cx="7836848" cy="1325563"/>
          </a:xfrm>
        </p:spPr>
        <p:txBody>
          <a:bodyPr/>
          <a:lstStyle/>
          <a:p>
            <a:r>
              <a:rPr lang="en-US" dirty="0" smtClean="0"/>
              <a:t>Typically, a naïve writer…</a:t>
            </a:r>
            <a:endParaRPr lang="en-US" dirty="0"/>
          </a:p>
        </p:txBody>
      </p:sp>
      <p:sp>
        <p:nvSpPr>
          <p:cNvPr id="3" name="Content Placeholder 2"/>
          <p:cNvSpPr>
            <a:spLocks noGrp="1"/>
          </p:cNvSpPr>
          <p:nvPr>
            <p:ph idx="1"/>
          </p:nvPr>
        </p:nvSpPr>
        <p:spPr>
          <a:xfrm>
            <a:off x="1048870" y="2429434"/>
            <a:ext cx="9421905" cy="2411507"/>
          </a:xfrm>
        </p:spPr>
        <p:txBody>
          <a:bodyPr>
            <a:normAutofit lnSpcReduction="10000"/>
          </a:bodyPr>
          <a:lstStyle/>
          <a:p>
            <a:pPr marL="0" indent="0">
              <a:buNone/>
            </a:pPr>
            <a:r>
              <a:rPr lang="en-US" b="1" dirty="0" smtClean="0">
                <a:latin typeface="Constantia" panose="02030602050306030303" pitchFamily="18" charset="0"/>
              </a:rPr>
              <a:t> </a:t>
            </a:r>
          </a:p>
          <a:p>
            <a:pPr marL="0" indent="0">
              <a:buNone/>
            </a:pPr>
            <a:endParaRPr lang="en-US" b="1" dirty="0">
              <a:latin typeface="Constantia" panose="02030602050306030303" pitchFamily="18" charset="0"/>
            </a:endParaRPr>
          </a:p>
          <a:p>
            <a:pPr marL="0" indent="0">
              <a:buNone/>
            </a:pPr>
            <a:r>
              <a:rPr lang="en-US" b="1" dirty="0" smtClean="0">
                <a:latin typeface="Constantia" panose="02030602050306030303" pitchFamily="18" charset="0"/>
              </a:rPr>
              <a:t>“Discovery of Americas had several positive and disruptive impacts on the world civilization with regards to </a:t>
            </a:r>
            <a:r>
              <a:rPr lang="en-US" b="1" dirty="0" err="1" smtClean="0">
                <a:latin typeface="Constantia" panose="02030602050306030303" pitchFamily="18" charset="0"/>
              </a:rPr>
              <a:t>ecomomy</a:t>
            </a:r>
            <a:r>
              <a:rPr lang="en-US" b="1" dirty="0" smtClean="0">
                <a:latin typeface="Constantia" panose="02030602050306030303" pitchFamily="18" charset="0"/>
              </a:rPr>
              <a:t>, migration, population, religion and society."</a:t>
            </a:r>
            <a:endParaRPr lang="en-US" dirty="0"/>
          </a:p>
        </p:txBody>
      </p:sp>
      <p:sp>
        <p:nvSpPr>
          <p:cNvPr id="4" name="Oval Callout 3"/>
          <p:cNvSpPr/>
          <p:nvPr/>
        </p:nvSpPr>
        <p:spPr>
          <a:xfrm>
            <a:off x="65902" y="1615218"/>
            <a:ext cx="3649362" cy="889686"/>
          </a:xfrm>
          <a:prstGeom prst="wedgeEllipseCallout">
            <a:avLst>
              <a:gd name="adj1" fmla="val 25074"/>
              <a:gd name="adj2" fmla="val 1453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Constantia" panose="02030602050306030303" pitchFamily="18" charset="0"/>
              </a:rPr>
              <a:t>It is not sufficient to merely state in your thesis</a:t>
            </a:r>
            <a:endParaRPr lang="en-US" dirty="0">
              <a:solidFill>
                <a:srgbClr val="FF0000"/>
              </a:solidFill>
            </a:endParaRPr>
          </a:p>
        </p:txBody>
      </p:sp>
      <p:sp>
        <p:nvSpPr>
          <p:cNvPr id="6" name="Oval Callout 5"/>
          <p:cNvSpPr/>
          <p:nvPr/>
        </p:nvSpPr>
        <p:spPr>
          <a:xfrm>
            <a:off x="6096000" y="4970452"/>
            <a:ext cx="3962399" cy="1692769"/>
          </a:xfrm>
          <a:prstGeom prst="wedgeEllipseCallout">
            <a:avLst>
              <a:gd name="adj1" fmla="val -50919"/>
              <a:gd name="adj2" fmla="val -682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Constantia" panose="02030602050306030303" pitchFamily="18" charset="0"/>
              </a:rPr>
              <a:t>You have not given specific, explicit answer to the question and will lose points</a:t>
            </a:r>
            <a:endParaRPr lang="en-US" dirty="0"/>
          </a:p>
        </p:txBody>
      </p:sp>
      <p:sp>
        <p:nvSpPr>
          <p:cNvPr id="7" name="TextBox 6"/>
          <p:cNvSpPr txBox="1"/>
          <p:nvPr/>
        </p:nvSpPr>
        <p:spPr>
          <a:xfrm>
            <a:off x="230659" y="164757"/>
            <a:ext cx="11549449" cy="369332"/>
          </a:xfrm>
          <a:prstGeom prst="rect">
            <a:avLst/>
          </a:prstGeom>
          <a:noFill/>
        </p:spPr>
        <p:txBody>
          <a:bodyPr wrap="square" rtlCol="0">
            <a:spAutoFit/>
          </a:bodyPr>
          <a:lstStyle/>
          <a:p>
            <a:pPr fontAlgn="ctr"/>
            <a:r>
              <a:rPr lang="en-US" b="1"/>
              <a:t>Step 2: Compose a Thesis that Responds to the Question and Gives You Something Specific to Support and Illustrate</a:t>
            </a:r>
          </a:p>
        </p:txBody>
      </p:sp>
    </p:spTree>
    <p:extLst>
      <p:ext uri="{BB962C8B-B14F-4D97-AF65-F5344CB8AC3E}">
        <p14:creationId xmlns:p14="http://schemas.microsoft.com/office/powerpoint/2010/main" val="40772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877894"/>
            <a:ext cx="12191999" cy="444843"/>
          </a:xfrm>
        </p:spPr>
        <p:txBody>
          <a:bodyPr>
            <a:normAutofit fontScale="90000"/>
          </a:bodyPr>
          <a:lstStyle/>
          <a:p>
            <a:r>
              <a:rPr lang="en-US" sz="1800" dirty="0" smtClean="0">
                <a:solidFill>
                  <a:srgbClr val="008E40"/>
                </a:solidFill>
              </a:rPr>
              <a:t/>
            </a:r>
            <a:br>
              <a:rPr lang="en-US" sz="1800" dirty="0" smtClean="0">
                <a:solidFill>
                  <a:srgbClr val="008E40"/>
                </a:solidFill>
              </a:rPr>
            </a:br>
            <a:r>
              <a:rPr lang="en-US" sz="1800" dirty="0" smtClean="0">
                <a:solidFill>
                  <a:srgbClr val="008E40"/>
                </a:solidFill>
              </a:rPr>
              <a:t>A better thesis with supporting argument would be </a:t>
            </a:r>
            <a:r>
              <a:rPr lang="en-US" sz="1800" dirty="0" smtClean="0"/>
              <a:t>…</a:t>
            </a:r>
            <a:endParaRPr lang="en-US" sz="1800" dirty="0"/>
          </a:p>
        </p:txBody>
      </p:sp>
      <p:sp>
        <p:nvSpPr>
          <p:cNvPr id="3" name="Content Placeholder 2"/>
          <p:cNvSpPr>
            <a:spLocks noGrp="1"/>
          </p:cNvSpPr>
          <p:nvPr>
            <p:ph idx="1"/>
          </p:nvPr>
        </p:nvSpPr>
        <p:spPr>
          <a:xfrm>
            <a:off x="0" y="2443462"/>
            <a:ext cx="12191999" cy="4414538"/>
          </a:xfrm>
        </p:spPr>
        <p:txBody>
          <a:bodyPr>
            <a:normAutofit fontScale="85000" lnSpcReduction="20000"/>
          </a:bodyPr>
          <a:lstStyle/>
          <a:p>
            <a:r>
              <a:rPr lang="en-US" b="1" i="1" dirty="0" smtClean="0">
                <a:latin typeface="Bookman Old Style" panose="02050604050505020204" pitchFamily="18" charset="0"/>
              </a:rPr>
              <a:t>"Despite the fact that the discovery of the Americas by the Europeans was beneficial to the world in respect to the growth of population in Eurasia, rise of the strong middle /business class in the old world, and spread of Christianity in the New world, it had several negative impacts which affected the world in which we live in especially with regards to slave trade which led to everlasting racial  and economic  divide across the globe as well as the spread of epidemics which led to depopulation in the New world.”</a:t>
            </a:r>
          </a:p>
          <a:p>
            <a:r>
              <a:rPr lang="en-US" dirty="0" smtClean="0"/>
              <a:t>This (complex) thesis gives a specific, explicit answer to the prompt and provides three topic sentences which help support the thesis:</a:t>
            </a:r>
          </a:p>
          <a:p>
            <a:r>
              <a:rPr lang="en-US" dirty="0" smtClean="0"/>
              <a:t>Topic Sentence 1 – Positive and negative impact of Columbian Exchange</a:t>
            </a:r>
          </a:p>
          <a:p>
            <a:r>
              <a:rPr lang="en-US" dirty="0" smtClean="0"/>
              <a:t>Topic Sentence  2 – increase in economic, religious, population growth</a:t>
            </a:r>
          </a:p>
          <a:p>
            <a:r>
              <a:rPr lang="en-US" dirty="0" smtClean="0"/>
              <a:t>Topic sentence 3 – weakening of society (slavery, racial divide), epidemics, depopulation (leading to the rise of slavery )</a:t>
            </a:r>
            <a:endParaRPr lang="en-US" b="1" i="1" dirty="0" smtClean="0">
              <a:latin typeface="Bookman Old Style" panose="02050604050505020204" pitchFamily="18" charset="0"/>
            </a:endParaRPr>
          </a:p>
          <a:p>
            <a:endParaRPr lang="en-US" dirty="0"/>
          </a:p>
        </p:txBody>
      </p:sp>
      <p:sp>
        <p:nvSpPr>
          <p:cNvPr id="4" name="TextBox 3"/>
          <p:cNvSpPr txBox="1"/>
          <p:nvPr/>
        </p:nvSpPr>
        <p:spPr>
          <a:xfrm>
            <a:off x="288325" y="345989"/>
            <a:ext cx="11747157" cy="1754326"/>
          </a:xfrm>
          <a:prstGeom prst="rect">
            <a:avLst/>
          </a:prstGeom>
          <a:noFill/>
        </p:spPr>
        <p:txBody>
          <a:bodyPr wrap="square" rtlCol="0">
            <a:spAutoFit/>
          </a:bodyPr>
          <a:lstStyle/>
          <a:p>
            <a:pPr fontAlgn="base"/>
            <a:r>
              <a:rPr lang="en-US" b="1" dirty="0" smtClean="0">
                <a:latin typeface="Constantia" panose="02030602050306030303" pitchFamily="18" charset="0"/>
              </a:rPr>
              <a:t>Assess the impact of the discovery of the Americas on world civilization. Determine to what extent these contacts were beneficial or disruptive.</a:t>
            </a:r>
          </a:p>
          <a:p>
            <a:pPr algn="ctr" fontAlgn="base"/>
            <a:r>
              <a:rPr lang="en-US" b="1" dirty="0" smtClean="0">
                <a:latin typeface="Constantia" panose="02030602050306030303" pitchFamily="18" charset="0"/>
              </a:rPr>
              <a:t>(Similar Question)</a:t>
            </a:r>
          </a:p>
          <a:p>
            <a:pPr fontAlgn="base"/>
            <a:r>
              <a:rPr lang="en-US" b="1" dirty="0" smtClean="0">
                <a:latin typeface="Constantia" panose="02030602050306030303" pitchFamily="18" charset="0"/>
              </a:rPr>
              <a:t>Based on the following documents, discuss the positive and negative impact on the world of the discovery and conquest of the Americas by Europeans. What type of additional documentation would access the impact of the Americas on world History?</a:t>
            </a:r>
            <a:endParaRPr lang="en-US" b="1" dirty="0" smtClean="0">
              <a:latin typeface="Constantia" panose="02030602050306030303" pitchFamily="18" charset="0"/>
            </a:endParaRPr>
          </a:p>
        </p:txBody>
      </p:sp>
    </p:spTree>
    <p:extLst>
      <p:ext uri="{BB962C8B-B14F-4D97-AF65-F5344CB8AC3E}">
        <p14:creationId xmlns:p14="http://schemas.microsoft.com/office/powerpoint/2010/main" val="1229637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b2b61b73f259bf84e5cda1ebde64b28bd6bb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3039</Words>
  <Application>Microsoft Office PowerPoint</Application>
  <PresentationFormat>Widescreen</PresentationFormat>
  <Paragraphs>210</Paragraphs>
  <Slides>50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Bookman Old Style</vt:lpstr>
      <vt:lpstr>Calibri</vt:lpstr>
      <vt:lpstr>Calibri Light</vt:lpstr>
      <vt:lpstr>Constantia</vt:lpstr>
      <vt:lpstr>open_sansregular</vt:lpstr>
      <vt:lpstr>Times New Roman</vt:lpstr>
      <vt:lpstr>Wingdings</vt:lpstr>
      <vt:lpstr>Office Theme</vt:lpstr>
      <vt:lpstr>Essay Writing Workshop</vt:lpstr>
      <vt:lpstr>Both LEQ and DBQ </vt:lpstr>
      <vt:lpstr>Lesson 1 of 7: Introduction</vt:lpstr>
      <vt:lpstr>Lesson 2 of 7: The High-Quality History Essay </vt:lpstr>
      <vt:lpstr>PowerPoint Presentation</vt:lpstr>
      <vt:lpstr>Lesson 3 of 7 : Five Steps for Creating an Outline for Your Essay </vt:lpstr>
      <vt:lpstr>Step 1: Find the Action Words in the Question and Determine What the Question Wants You to Do </vt:lpstr>
      <vt:lpstr>Typically, a naïve writer…</vt:lpstr>
      <vt:lpstr> A better thesis with supporting argument would be …</vt:lpstr>
      <vt:lpstr>Lets look at another sample question </vt:lpstr>
      <vt:lpstr>Step 3: Compose Your Topic Sentences and Make Sure That They Add Up Logically to Support Your Thesis</vt:lpstr>
      <vt:lpstr>Step 4: Support and Illustrate Your Topic Sentences with Specific Examples </vt:lpstr>
      <vt:lpstr>Step 5: If You Have Time, Compose a One-Paragraph Conclusion that Restates Your Thesis</vt:lpstr>
      <vt:lpstr>DBQ </vt:lpstr>
      <vt:lpstr>How to Write for the AP</vt:lpstr>
      <vt:lpstr>Answering the DBQ</vt:lpstr>
      <vt:lpstr>PowerPoint Presentation</vt:lpstr>
      <vt:lpstr>A DBQ Essay Should Include:</vt:lpstr>
      <vt:lpstr>A DBQ Essay Should Include:</vt:lpstr>
      <vt:lpstr>PowerPoint Presentation</vt:lpstr>
      <vt:lpstr>Preparing to Write the Essay</vt:lpstr>
      <vt:lpstr>Preparing to Write the Essay</vt:lpstr>
      <vt:lpstr>Incorporating the Documents In Your Essay</vt:lpstr>
      <vt:lpstr>PowerPoint Presentation</vt:lpstr>
      <vt:lpstr>Additional Writing Tips</vt:lpstr>
      <vt:lpstr>POV Writing Strategies</vt:lpstr>
      <vt:lpstr>Questions to Ask Yourself</vt:lpstr>
      <vt:lpstr>Five Ways to Use POV</vt:lpstr>
      <vt:lpstr>Examples of Acceptable POV</vt:lpstr>
      <vt:lpstr>Five Ways to Use POV</vt:lpstr>
      <vt:lpstr>Five Ways to Use POV</vt:lpstr>
      <vt:lpstr>Five Ways to Use POV</vt:lpstr>
      <vt:lpstr>Five Ways to Use POV</vt:lpstr>
      <vt:lpstr>2 Parts to a POV Statement</vt:lpstr>
      <vt:lpstr>2 Parts to a POV Statement</vt:lpstr>
      <vt:lpstr>Constructing a POV Statement (Examples)</vt:lpstr>
      <vt:lpstr>Constructing a POV Statement (Examples)</vt:lpstr>
      <vt:lpstr>PowerPoint Presentation</vt:lpstr>
      <vt:lpstr>PowerPoint Presentation</vt:lpstr>
      <vt:lpstr>PowerPoint Presentation</vt:lpstr>
      <vt:lpstr>PowerPoint Presentation</vt:lpstr>
      <vt:lpstr>Lets Do</vt:lpstr>
      <vt:lpstr>Step 1A Read and Understand the action word of the question? </vt:lpstr>
      <vt:lpstr>Bucketing the documents</vt:lpstr>
      <vt:lpstr>Step 2. Compose a thesis that explains how these documents are linked in the way you have chosen. Step 3. Compose your topic sentences and make sure that they add up logically to your thesis.  Step 4.Support and illustrate your thesis with specific examples that contextualize the documents.</vt:lpstr>
      <vt:lpstr>Thesis</vt:lpstr>
      <vt:lpstr>Bucket 1 </vt:lpstr>
      <vt:lpstr>Bucket 2</vt:lpstr>
      <vt:lpstr>Bucket 3</vt:lpstr>
      <vt:lpstr>Bucket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Document-Based Question</dc:title>
  <dc:creator>Noor Khan</dc:creator>
  <cp:lastModifiedBy>Noor Khan</cp:lastModifiedBy>
  <cp:revision>19</cp:revision>
  <dcterms:created xsi:type="dcterms:W3CDTF">2016-11-02T06:27:01Z</dcterms:created>
  <dcterms:modified xsi:type="dcterms:W3CDTF">2016-11-02T10:05:57Z</dcterms:modified>
</cp:coreProperties>
</file>