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262" autoAdjust="0"/>
  </p:normalViewPr>
  <p:slideViewPr>
    <p:cSldViewPr snapToGrid="0">
      <p:cViewPr varScale="1">
        <p:scale>
          <a:sx n="103" d="100"/>
          <a:sy n="103" d="100"/>
        </p:scale>
        <p:origin x="8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9/19/2013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9/19/2013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9/19/2013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9/19/2013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9/19/2013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9/19/2013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DEVELOPMENT OF COMMUNICATION AND TRADENETWORKS</a:t>
            </a:r>
            <a:endParaRPr lang="en-US" dirty="0"/>
          </a:p>
        </p:txBody>
      </p:sp>
      <p:sp>
        <p:nvSpPr>
          <p:cNvPr id="3" name="Subtitle 2"/>
          <p:cNvSpPr>
            <a:spLocks noGrp="1"/>
          </p:cNvSpPr>
          <p:nvPr>
            <p:ph type="subTitle" idx="1"/>
          </p:nvPr>
        </p:nvSpPr>
        <p:spPr/>
        <p:txBody>
          <a:bodyPr/>
          <a:lstStyle/>
          <a:p>
            <a:r>
              <a:rPr lang="en-US" dirty="0" smtClean="0"/>
              <a:t>600 BCE-600 CE</a:t>
            </a:r>
            <a:endParaRPr lang="en-US" dirty="0"/>
          </a:p>
        </p:txBody>
      </p:sp>
    </p:spTree>
    <p:extLst>
      <p:ext uri="{BB962C8B-B14F-4D97-AF65-F5344CB8AC3E}">
        <p14:creationId xmlns:p14="http://schemas.microsoft.com/office/powerpoint/2010/main" val="3360505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branches of silk road</a:t>
            </a:r>
            <a:endParaRPr lang="en-US" dirty="0"/>
          </a:p>
        </p:txBody>
      </p:sp>
      <p:pic>
        <p:nvPicPr>
          <p:cNvPr id="4" name="Content Placeholder 3"/>
          <p:cNvPicPr>
            <a:picLocks noGrp="1" noChangeAspect="1"/>
          </p:cNvPicPr>
          <p:nvPr>
            <p:ph sz="quarter" idx="13"/>
          </p:nvPr>
        </p:nvPicPr>
        <p:blipFill>
          <a:blip r:embed="rId2"/>
          <a:stretch>
            <a:fillRect/>
          </a:stretch>
        </p:blipFill>
        <p:spPr>
          <a:xfrm>
            <a:off x="451228" y="3385821"/>
            <a:ext cx="4310246" cy="2786113"/>
          </a:xfrm>
          <a:prstGeom prst="rect">
            <a:avLst/>
          </a:prstGeom>
        </p:spPr>
      </p:pic>
      <p:sp>
        <p:nvSpPr>
          <p:cNvPr id="5" name="TextBox 4"/>
          <p:cNvSpPr txBox="1"/>
          <p:nvPr/>
        </p:nvSpPr>
        <p:spPr>
          <a:xfrm>
            <a:off x="5589037" y="2323322"/>
            <a:ext cx="5486400" cy="646331"/>
          </a:xfrm>
          <a:prstGeom prst="rect">
            <a:avLst/>
          </a:prstGeom>
          <a:noFill/>
        </p:spPr>
        <p:txBody>
          <a:bodyPr wrap="square" rtlCol="0">
            <a:spAutoFit/>
          </a:bodyPr>
          <a:lstStyle/>
          <a:p>
            <a:r>
              <a:rPr lang="en-US" dirty="0" smtClean="0"/>
              <a:t>Tea and horse caravan roads extended from southern china to South Asia –not popular but vital roads</a:t>
            </a:r>
            <a:endParaRPr lang="en-US" dirty="0"/>
          </a:p>
        </p:txBody>
      </p:sp>
      <p:sp>
        <p:nvSpPr>
          <p:cNvPr id="6" name="5-Point Star 5"/>
          <p:cNvSpPr/>
          <p:nvPr/>
        </p:nvSpPr>
        <p:spPr>
          <a:xfrm>
            <a:off x="2970245" y="5402425"/>
            <a:ext cx="304800" cy="3732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120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tip</a:t>
            </a:r>
            <a:endParaRPr lang="en-US" dirty="0"/>
          </a:p>
        </p:txBody>
      </p:sp>
      <p:sp>
        <p:nvSpPr>
          <p:cNvPr id="3" name="Content Placeholder 2"/>
          <p:cNvSpPr>
            <a:spLocks noGrp="1"/>
          </p:cNvSpPr>
          <p:nvPr>
            <p:ph sz="quarter" idx="13"/>
          </p:nvPr>
        </p:nvSpPr>
        <p:spPr/>
        <p:txBody>
          <a:bodyPr/>
          <a:lstStyle/>
          <a:p>
            <a:r>
              <a:rPr lang="en-US" dirty="0" smtClean="0"/>
              <a:t>The effects of trade and the items traded along the silk roads are important topics of </a:t>
            </a:r>
            <a:r>
              <a:rPr lang="en-US" dirty="0" err="1" smtClean="0"/>
              <a:t>ap</a:t>
            </a:r>
            <a:r>
              <a:rPr lang="en-US" dirty="0" smtClean="0"/>
              <a:t> history  exam</a:t>
            </a:r>
            <a:endParaRPr lang="en-US" dirty="0"/>
          </a:p>
        </p:txBody>
      </p:sp>
    </p:spTree>
    <p:extLst>
      <p:ext uri="{BB962C8B-B14F-4D97-AF65-F5344CB8AC3E}">
        <p14:creationId xmlns:p14="http://schemas.microsoft.com/office/powerpoint/2010/main" val="2307709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Sahara caravan routes</a:t>
            </a:r>
            <a:endParaRPr lang="en-US" dirty="0"/>
          </a:p>
        </p:txBody>
      </p:sp>
      <p:sp>
        <p:nvSpPr>
          <p:cNvPr id="3" name="Content Placeholder 2"/>
          <p:cNvSpPr>
            <a:spLocks noGrp="1"/>
          </p:cNvSpPr>
          <p:nvPr>
            <p:ph sz="quarter" idx="13"/>
          </p:nvPr>
        </p:nvSpPr>
        <p:spPr>
          <a:xfrm>
            <a:off x="913774" y="2367092"/>
            <a:ext cx="4847879" cy="3424107"/>
          </a:xfrm>
        </p:spPr>
        <p:txBody>
          <a:bodyPr/>
          <a:lstStyle/>
          <a:p>
            <a:pPr marL="457200" indent="-457200">
              <a:buFont typeface="+mj-lt"/>
              <a:buAutoNum type="arabicPeriod"/>
            </a:pPr>
            <a:r>
              <a:rPr lang="en-US" dirty="0" smtClean="0"/>
              <a:t>Commerce across north Africa</a:t>
            </a:r>
          </a:p>
          <a:p>
            <a:pPr marL="514350" indent="-514350">
              <a:buFont typeface="+mj-lt"/>
              <a:buAutoNum type="romanLcPeriod"/>
            </a:pPr>
            <a:r>
              <a:rPr lang="en-US" dirty="0" smtClean="0"/>
              <a:t>Along Mediterranean, cities and ports rich in vegetation and resources</a:t>
            </a:r>
            <a:endParaRPr lang="en-US" dirty="0"/>
          </a:p>
        </p:txBody>
      </p:sp>
      <p:pic>
        <p:nvPicPr>
          <p:cNvPr id="4" name="Picture 3"/>
          <p:cNvPicPr>
            <a:picLocks noChangeAspect="1"/>
          </p:cNvPicPr>
          <p:nvPr/>
        </p:nvPicPr>
        <p:blipFill>
          <a:blip r:embed="rId2"/>
          <a:stretch>
            <a:fillRect/>
          </a:stretch>
        </p:blipFill>
        <p:spPr>
          <a:xfrm>
            <a:off x="5944226" y="2367092"/>
            <a:ext cx="5334000" cy="4000500"/>
          </a:xfrm>
          <a:prstGeom prst="rect">
            <a:avLst/>
          </a:prstGeom>
        </p:spPr>
      </p:pic>
      <p:pic>
        <p:nvPicPr>
          <p:cNvPr id="6" name="Picture 5"/>
          <p:cNvPicPr>
            <a:picLocks noChangeAspect="1"/>
          </p:cNvPicPr>
          <p:nvPr/>
        </p:nvPicPr>
        <p:blipFill>
          <a:blip r:embed="rId3"/>
          <a:stretch>
            <a:fillRect/>
          </a:stretch>
        </p:blipFill>
        <p:spPr>
          <a:xfrm>
            <a:off x="5415034" y="1518265"/>
            <a:ext cx="1586787" cy="848827"/>
          </a:xfrm>
          <a:prstGeom prst="rect">
            <a:avLst/>
          </a:prstGeom>
        </p:spPr>
      </p:pic>
      <p:pic>
        <p:nvPicPr>
          <p:cNvPr id="7" name="Picture 6"/>
          <p:cNvPicPr>
            <a:picLocks noChangeAspect="1"/>
          </p:cNvPicPr>
          <p:nvPr/>
        </p:nvPicPr>
        <p:blipFill>
          <a:blip r:embed="rId4"/>
          <a:stretch>
            <a:fillRect/>
          </a:stretch>
        </p:blipFill>
        <p:spPr>
          <a:xfrm>
            <a:off x="7031875" y="1530947"/>
            <a:ext cx="1285059" cy="798089"/>
          </a:xfrm>
          <a:prstGeom prst="rect">
            <a:avLst/>
          </a:prstGeom>
        </p:spPr>
      </p:pic>
      <p:pic>
        <p:nvPicPr>
          <p:cNvPr id="8" name="Picture 7"/>
          <p:cNvPicPr>
            <a:picLocks noChangeAspect="1"/>
          </p:cNvPicPr>
          <p:nvPr/>
        </p:nvPicPr>
        <p:blipFill>
          <a:blip r:embed="rId5"/>
          <a:stretch>
            <a:fillRect/>
          </a:stretch>
        </p:blipFill>
        <p:spPr>
          <a:xfrm>
            <a:off x="8343821" y="1543633"/>
            <a:ext cx="823459" cy="823459"/>
          </a:xfrm>
          <a:prstGeom prst="rect">
            <a:avLst/>
          </a:prstGeom>
        </p:spPr>
      </p:pic>
      <p:pic>
        <p:nvPicPr>
          <p:cNvPr id="9" name="Picture 8"/>
          <p:cNvPicPr>
            <a:picLocks noChangeAspect="1"/>
          </p:cNvPicPr>
          <p:nvPr/>
        </p:nvPicPr>
        <p:blipFill>
          <a:blip r:embed="rId6"/>
          <a:stretch>
            <a:fillRect/>
          </a:stretch>
        </p:blipFill>
        <p:spPr>
          <a:xfrm>
            <a:off x="9194167" y="1530947"/>
            <a:ext cx="1285223" cy="841405"/>
          </a:xfrm>
          <a:prstGeom prst="rect">
            <a:avLst/>
          </a:prstGeom>
        </p:spPr>
      </p:pic>
      <p:pic>
        <p:nvPicPr>
          <p:cNvPr id="10" name="Picture 9"/>
          <p:cNvPicPr>
            <a:picLocks noChangeAspect="1"/>
          </p:cNvPicPr>
          <p:nvPr/>
        </p:nvPicPr>
        <p:blipFill>
          <a:blip r:embed="rId7"/>
          <a:stretch>
            <a:fillRect/>
          </a:stretch>
        </p:blipFill>
        <p:spPr>
          <a:xfrm>
            <a:off x="10452135" y="1552806"/>
            <a:ext cx="1132204" cy="863471"/>
          </a:xfrm>
          <a:prstGeom prst="rect">
            <a:avLst/>
          </a:prstGeom>
        </p:spPr>
      </p:pic>
      <p:pic>
        <p:nvPicPr>
          <p:cNvPr id="11" name="Picture 10"/>
          <p:cNvPicPr>
            <a:picLocks noChangeAspect="1"/>
          </p:cNvPicPr>
          <p:nvPr/>
        </p:nvPicPr>
        <p:blipFill>
          <a:blip r:embed="rId8"/>
          <a:stretch>
            <a:fillRect/>
          </a:stretch>
        </p:blipFill>
        <p:spPr>
          <a:xfrm>
            <a:off x="9748992" y="513291"/>
            <a:ext cx="1387806" cy="1039515"/>
          </a:xfrm>
          <a:prstGeom prst="rect">
            <a:avLst/>
          </a:prstGeom>
        </p:spPr>
      </p:pic>
      <p:pic>
        <p:nvPicPr>
          <p:cNvPr id="12" name="Picture 11"/>
          <p:cNvPicPr>
            <a:picLocks noChangeAspect="1"/>
          </p:cNvPicPr>
          <p:nvPr/>
        </p:nvPicPr>
        <p:blipFill>
          <a:blip r:embed="rId9"/>
          <a:stretch>
            <a:fillRect/>
          </a:stretch>
        </p:blipFill>
        <p:spPr>
          <a:xfrm>
            <a:off x="2495550" y="4340402"/>
            <a:ext cx="1341695" cy="884741"/>
          </a:xfrm>
          <a:prstGeom prst="rect">
            <a:avLst/>
          </a:prstGeom>
        </p:spPr>
      </p:pic>
      <p:pic>
        <p:nvPicPr>
          <p:cNvPr id="13" name="Picture 12"/>
          <p:cNvPicPr>
            <a:picLocks noChangeAspect="1"/>
          </p:cNvPicPr>
          <p:nvPr/>
        </p:nvPicPr>
        <p:blipFill>
          <a:blip r:embed="rId10"/>
          <a:stretch>
            <a:fillRect/>
          </a:stretch>
        </p:blipFill>
        <p:spPr>
          <a:xfrm>
            <a:off x="3877846" y="4340402"/>
            <a:ext cx="1018106" cy="766528"/>
          </a:xfrm>
          <a:prstGeom prst="rect">
            <a:avLst/>
          </a:prstGeom>
        </p:spPr>
      </p:pic>
      <p:pic>
        <p:nvPicPr>
          <p:cNvPr id="14" name="Picture 13"/>
          <p:cNvPicPr>
            <a:picLocks noChangeAspect="1"/>
          </p:cNvPicPr>
          <p:nvPr/>
        </p:nvPicPr>
        <p:blipFill>
          <a:blip r:embed="rId11"/>
          <a:stretch>
            <a:fillRect/>
          </a:stretch>
        </p:blipFill>
        <p:spPr>
          <a:xfrm>
            <a:off x="4936553" y="4340402"/>
            <a:ext cx="1067329" cy="714140"/>
          </a:xfrm>
          <a:prstGeom prst="rect">
            <a:avLst/>
          </a:prstGeom>
        </p:spPr>
      </p:pic>
      <p:pic>
        <p:nvPicPr>
          <p:cNvPr id="15" name="Picture 14"/>
          <p:cNvPicPr>
            <a:picLocks noChangeAspect="1"/>
          </p:cNvPicPr>
          <p:nvPr/>
        </p:nvPicPr>
        <p:blipFill>
          <a:blip r:embed="rId12"/>
          <a:stretch>
            <a:fillRect/>
          </a:stretch>
        </p:blipFill>
        <p:spPr>
          <a:xfrm>
            <a:off x="2582690" y="5188806"/>
            <a:ext cx="1215341" cy="754791"/>
          </a:xfrm>
          <a:prstGeom prst="rect">
            <a:avLst/>
          </a:prstGeom>
        </p:spPr>
      </p:pic>
      <p:pic>
        <p:nvPicPr>
          <p:cNvPr id="16" name="Picture 15"/>
          <p:cNvPicPr>
            <a:picLocks noChangeAspect="1"/>
          </p:cNvPicPr>
          <p:nvPr/>
        </p:nvPicPr>
        <p:blipFill>
          <a:blip r:embed="rId13"/>
          <a:stretch>
            <a:fillRect/>
          </a:stretch>
        </p:blipFill>
        <p:spPr>
          <a:xfrm>
            <a:off x="4019818" y="5225143"/>
            <a:ext cx="1066800" cy="1066800"/>
          </a:xfrm>
          <a:prstGeom prst="rect">
            <a:avLst/>
          </a:prstGeom>
        </p:spPr>
      </p:pic>
      <p:cxnSp>
        <p:nvCxnSpPr>
          <p:cNvPr id="18" name="Straight Arrow Connector 17"/>
          <p:cNvCxnSpPr/>
          <p:nvPr/>
        </p:nvCxnSpPr>
        <p:spPr>
          <a:xfrm flipV="1">
            <a:off x="5206482" y="3442996"/>
            <a:ext cx="5085183" cy="1959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173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Introduction of camels</a:t>
            </a:r>
            <a:endParaRPr lang="en-US" dirty="0"/>
          </a:p>
        </p:txBody>
      </p:sp>
      <p:pic>
        <p:nvPicPr>
          <p:cNvPr id="4" name="Content Placeholder 3"/>
          <p:cNvPicPr>
            <a:picLocks noGrp="1" noChangeAspect="1"/>
          </p:cNvPicPr>
          <p:nvPr>
            <p:ph sz="quarter" idx="13"/>
          </p:nvPr>
        </p:nvPicPr>
        <p:blipFill>
          <a:blip r:embed="rId2"/>
          <a:stretch>
            <a:fillRect/>
          </a:stretch>
        </p:blipFill>
        <p:spPr>
          <a:xfrm>
            <a:off x="6787509" y="2293144"/>
            <a:ext cx="4998999" cy="3314554"/>
          </a:xfrm>
          <a:prstGeom prst="rect">
            <a:avLst/>
          </a:prstGeom>
        </p:spPr>
      </p:pic>
      <p:sp>
        <p:nvSpPr>
          <p:cNvPr id="5" name="TextBox 4"/>
          <p:cNvSpPr txBox="1"/>
          <p:nvPr/>
        </p:nvSpPr>
        <p:spPr>
          <a:xfrm>
            <a:off x="223935" y="1978090"/>
            <a:ext cx="6176865" cy="1200329"/>
          </a:xfrm>
          <a:prstGeom prst="rect">
            <a:avLst/>
          </a:prstGeom>
          <a:noFill/>
        </p:spPr>
        <p:txBody>
          <a:bodyPr wrap="square" rtlCol="0">
            <a:spAutoFit/>
          </a:bodyPr>
          <a:lstStyle/>
          <a:p>
            <a:r>
              <a:rPr lang="en-US" dirty="0" smtClean="0"/>
              <a:t>In n Africa around the turn of the calendar from BCE to CE, the camel was introduced as a means of transporting goods. This led to major increase in the amount of trade that occurred between west Africa and Southwest </a:t>
            </a:r>
            <a:r>
              <a:rPr lang="en-US" dirty="0"/>
              <a:t>A</a:t>
            </a:r>
            <a:r>
              <a:rPr lang="en-US" dirty="0" smtClean="0"/>
              <a:t>sia </a:t>
            </a:r>
            <a:endParaRPr lang="en-US" dirty="0"/>
          </a:p>
        </p:txBody>
      </p:sp>
      <p:pic>
        <p:nvPicPr>
          <p:cNvPr id="6" name="Picture 5"/>
          <p:cNvPicPr>
            <a:picLocks noChangeAspect="1"/>
          </p:cNvPicPr>
          <p:nvPr/>
        </p:nvPicPr>
        <p:blipFill>
          <a:blip r:embed="rId3"/>
          <a:stretch>
            <a:fillRect/>
          </a:stretch>
        </p:blipFill>
        <p:spPr>
          <a:xfrm>
            <a:off x="1537022" y="3462299"/>
            <a:ext cx="4373312" cy="3283733"/>
          </a:xfrm>
          <a:prstGeom prst="rect">
            <a:avLst/>
          </a:prstGeom>
        </p:spPr>
      </p:pic>
      <p:sp>
        <p:nvSpPr>
          <p:cNvPr id="7" name="4-Point Star 6"/>
          <p:cNvSpPr/>
          <p:nvPr/>
        </p:nvSpPr>
        <p:spPr>
          <a:xfrm>
            <a:off x="2276669" y="5215812"/>
            <a:ext cx="363894" cy="391886"/>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5593094" y="4537992"/>
            <a:ext cx="233265" cy="32325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640563" y="4693298"/>
            <a:ext cx="2845837" cy="52251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232849" y="5812971"/>
            <a:ext cx="5635690" cy="923330"/>
          </a:xfrm>
          <a:prstGeom prst="rect">
            <a:avLst/>
          </a:prstGeom>
          <a:noFill/>
        </p:spPr>
        <p:txBody>
          <a:bodyPr wrap="square" rtlCol="0">
            <a:spAutoFit/>
          </a:bodyPr>
          <a:lstStyle/>
          <a:p>
            <a:r>
              <a:rPr lang="en-US" dirty="0" smtClean="0"/>
              <a:t>In the next period CE 600 –CE 1450, Islam was spread into Trans-Saharan region along trade routes just as Buddhism spread into East </a:t>
            </a:r>
            <a:r>
              <a:rPr lang="en-US" dirty="0"/>
              <a:t>A</a:t>
            </a:r>
            <a:r>
              <a:rPr lang="en-US" dirty="0" smtClean="0"/>
              <a:t>sia</a:t>
            </a:r>
            <a:endParaRPr lang="en-US" dirty="0"/>
          </a:p>
        </p:txBody>
      </p:sp>
    </p:spTree>
    <p:extLst>
      <p:ext uri="{BB962C8B-B14F-4D97-AF65-F5344CB8AC3E}">
        <p14:creationId xmlns:p14="http://schemas.microsoft.com/office/powerpoint/2010/main" val="134883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south Eurasia roads</a:t>
            </a:r>
            <a:endParaRPr lang="en-US" dirty="0"/>
          </a:p>
        </p:txBody>
      </p:sp>
      <p:pic>
        <p:nvPicPr>
          <p:cNvPr id="4" name="Content Placeholder 3"/>
          <p:cNvPicPr>
            <a:picLocks noGrp="1" noChangeAspect="1"/>
          </p:cNvPicPr>
          <p:nvPr>
            <p:ph sz="quarter" idx="13"/>
          </p:nvPr>
        </p:nvPicPr>
        <p:blipFill>
          <a:blip r:embed="rId2"/>
          <a:stretch>
            <a:fillRect/>
          </a:stretch>
        </p:blipFill>
        <p:spPr>
          <a:xfrm>
            <a:off x="4823927" y="1950099"/>
            <a:ext cx="8367133" cy="6476162"/>
          </a:xfrm>
          <a:prstGeom prst="rect">
            <a:avLst/>
          </a:prstGeom>
        </p:spPr>
      </p:pic>
      <p:sp>
        <p:nvSpPr>
          <p:cNvPr id="5" name="Oval 4"/>
          <p:cNvSpPr/>
          <p:nvPr/>
        </p:nvSpPr>
        <p:spPr>
          <a:xfrm>
            <a:off x="4786608" y="2332588"/>
            <a:ext cx="2733868" cy="181013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 name="Straight Arrow Connector 6"/>
          <p:cNvCxnSpPr/>
          <p:nvPr/>
        </p:nvCxnSpPr>
        <p:spPr>
          <a:xfrm flipV="1">
            <a:off x="7408506" y="2579608"/>
            <a:ext cx="97972" cy="742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010541" y="2948024"/>
            <a:ext cx="2220683" cy="57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5010541" y="2793292"/>
            <a:ext cx="452533" cy="42953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p:cNvSpPr txBox="1"/>
          <p:nvPr/>
        </p:nvSpPr>
        <p:spPr>
          <a:xfrm>
            <a:off x="494522" y="1903445"/>
            <a:ext cx="2976466" cy="3416320"/>
          </a:xfrm>
          <a:prstGeom prst="rect">
            <a:avLst/>
          </a:prstGeom>
          <a:noFill/>
        </p:spPr>
        <p:txBody>
          <a:bodyPr wrap="square" rtlCol="0">
            <a:spAutoFit/>
          </a:bodyPr>
          <a:lstStyle/>
          <a:p>
            <a:r>
              <a:rPr lang="en-US" dirty="0" smtClean="0"/>
              <a:t>Merchants carried merchandise such as cotton, spices, and rice from south Asia; spices from south east Asia ; horses and textile (cloth) to and from central Asia.</a:t>
            </a:r>
          </a:p>
          <a:p>
            <a:r>
              <a:rPr lang="en-US" dirty="0" smtClean="0"/>
              <a:t>These routes connected Baltic sea, Russia and the black sea trade connections</a:t>
            </a:r>
          </a:p>
          <a:p>
            <a:endParaRPr lang="en-US" dirty="0"/>
          </a:p>
          <a:p>
            <a:r>
              <a:rPr lang="en-US" dirty="0" smtClean="0"/>
              <a:t>Constantinople was the center of trade</a:t>
            </a:r>
            <a:endParaRPr lang="en-US" dirty="0"/>
          </a:p>
        </p:txBody>
      </p:sp>
    </p:spTree>
    <p:extLst>
      <p:ext uri="{BB962C8B-B14F-4D97-AF65-F5344CB8AC3E}">
        <p14:creationId xmlns:p14="http://schemas.microsoft.com/office/powerpoint/2010/main" val="3839011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The sea networks</a:t>
            </a:r>
            <a:endParaRPr lang="en-US" dirty="0"/>
          </a:p>
        </p:txBody>
      </p:sp>
      <p:pic>
        <p:nvPicPr>
          <p:cNvPr id="4" name="Content Placeholder 3"/>
          <p:cNvPicPr>
            <a:picLocks noGrp="1" noChangeAspect="1"/>
          </p:cNvPicPr>
          <p:nvPr>
            <p:ph sz="quarter" idx="13"/>
          </p:nvPr>
        </p:nvPicPr>
        <p:blipFill>
          <a:blip r:embed="rId2"/>
          <a:stretch>
            <a:fillRect/>
          </a:stretch>
        </p:blipFill>
        <p:spPr>
          <a:xfrm>
            <a:off x="3170937" y="2404285"/>
            <a:ext cx="7027422" cy="4113340"/>
          </a:xfrm>
          <a:prstGeom prst="rect">
            <a:avLst/>
          </a:prstGeom>
        </p:spPr>
      </p:pic>
    </p:spTree>
    <p:extLst>
      <p:ext uri="{BB962C8B-B14F-4D97-AF65-F5344CB8AC3E}">
        <p14:creationId xmlns:p14="http://schemas.microsoft.com/office/powerpoint/2010/main" val="454942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The Indian ocean trading network</a:t>
            </a:r>
            <a:endParaRPr lang="en-US" dirty="0"/>
          </a:p>
        </p:txBody>
      </p:sp>
      <p:pic>
        <p:nvPicPr>
          <p:cNvPr id="4" name="Content Placeholder 3"/>
          <p:cNvPicPr>
            <a:picLocks noGrp="1" noChangeAspect="1"/>
          </p:cNvPicPr>
          <p:nvPr>
            <p:ph sz="quarter" idx="13"/>
          </p:nvPr>
        </p:nvPicPr>
        <p:blipFill>
          <a:blip r:embed="rId2"/>
          <a:stretch>
            <a:fillRect/>
          </a:stretch>
        </p:blipFill>
        <p:spPr>
          <a:xfrm>
            <a:off x="2853909" y="1698171"/>
            <a:ext cx="6832524" cy="4341747"/>
          </a:xfrm>
          <a:prstGeom prst="rect">
            <a:avLst/>
          </a:prstGeom>
        </p:spPr>
      </p:pic>
      <p:sp>
        <p:nvSpPr>
          <p:cNvPr id="5" name="TextBox 4"/>
          <p:cNvSpPr txBox="1"/>
          <p:nvPr/>
        </p:nvSpPr>
        <p:spPr>
          <a:xfrm>
            <a:off x="317241" y="1698171"/>
            <a:ext cx="2295330" cy="5078313"/>
          </a:xfrm>
          <a:prstGeom prst="rect">
            <a:avLst/>
          </a:prstGeom>
          <a:noFill/>
        </p:spPr>
        <p:txBody>
          <a:bodyPr wrap="square" rtlCol="0">
            <a:spAutoFit/>
          </a:bodyPr>
          <a:lstStyle/>
          <a:p>
            <a:pPr marL="342900" indent="-342900">
              <a:buAutoNum type="arabicPeriod"/>
            </a:pPr>
            <a:r>
              <a:rPr lang="en-US" dirty="0" smtClean="0"/>
              <a:t>The Indian ocean trade network was the largest until the Europeans began crossing the Atlantic in the 1400s.</a:t>
            </a:r>
          </a:p>
          <a:p>
            <a:pPr marL="400050" indent="-400050">
              <a:buFont typeface="+mj-lt"/>
              <a:buAutoNum type="romanLcPeriod"/>
            </a:pPr>
            <a:r>
              <a:rPr lang="en-US" dirty="0" smtClean="0"/>
              <a:t>Connected Southeast Asia and China to Africa, the Middle East, and South Asia</a:t>
            </a:r>
          </a:p>
          <a:p>
            <a:pPr marL="400050" indent="-400050">
              <a:buFont typeface="+mj-lt"/>
              <a:buAutoNum type="romanLcPeriod"/>
            </a:pPr>
            <a:r>
              <a:rPr lang="en-US" dirty="0" smtClean="0"/>
              <a:t>Buddhism-S Asia to East and South east Asia</a:t>
            </a:r>
          </a:p>
          <a:p>
            <a:pPr marL="400050" indent="-400050">
              <a:buFont typeface="+mj-lt"/>
              <a:buAutoNum type="romanLcPeriod"/>
            </a:pPr>
            <a:r>
              <a:rPr lang="en-US" dirty="0" smtClean="0"/>
              <a:t>Trade items (refer previous slide)</a:t>
            </a:r>
            <a:endParaRPr lang="en-US" dirty="0"/>
          </a:p>
        </p:txBody>
      </p:sp>
      <p:sp>
        <p:nvSpPr>
          <p:cNvPr id="6" name="TextBox 5"/>
          <p:cNvSpPr txBox="1"/>
          <p:nvPr/>
        </p:nvSpPr>
        <p:spPr>
          <a:xfrm>
            <a:off x="9927771" y="1698171"/>
            <a:ext cx="2034074" cy="2862322"/>
          </a:xfrm>
          <a:prstGeom prst="rect">
            <a:avLst/>
          </a:prstGeom>
          <a:noFill/>
        </p:spPr>
        <p:txBody>
          <a:bodyPr wrap="square" rtlCol="0">
            <a:spAutoFit/>
          </a:bodyPr>
          <a:lstStyle/>
          <a:p>
            <a:r>
              <a:rPr lang="en-US" dirty="0" smtClean="0"/>
              <a:t>2. Trade depended on monsoon currents (winds)</a:t>
            </a:r>
          </a:p>
          <a:p>
            <a:endParaRPr lang="en-US" dirty="0"/>
          </a:p>
          <a:p>
            <a:r>
              <a:rPr lang="en-US" dirty="0" smtClean="0"/>
              <a:t>Small nut seaworthy ships used by Arab merchants called the dhows, used triangular lateen sail to follow winds</a:t>
            </a:r>
            <a:endParaRPr lang="en-US" dirty="0"/>
          </a:p>
        </p:txBody>
      </p:sp>
      <p:pic>
        <p:nvPicPr>
          <p:cNvPr id="9" name="Picture 8"/>
          <p:cNvPicPr>
            <a:picLocks noChangeAspect="1"/>
          </p:cNvPicPr>
          <p:nvPr/>
        </p:nvPicPr>
        <p:blipFill>
          <a:blip r:embed="rId3"/>
          <a:stretch>
            <a:fillRect/>
          </a:stretch>
        </p:blipFill>
        <p:spPr>
          <a:xfrm>
            <a:off x="10003352" y="4580402"/>
            <a:ext cx="2133288" cy="2277598"/>
          </a:xfrm>
          <a:prstGeom prst="rect">
            <a:avLst/>
          </a:prstGeom>
        </p:spPr>
      </p:pic>
    </p:spTree>
    <p:extLst>
      <p:ext uri="{BB962C8B-B14F-4D97-AF65-F5344CB8AC3E}">
        <p14:creationId xmlns:p14="http://schemas.microsoft.com/office/powerpoint/2010/main" val="76644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tip</a:t>
            </a:r>
            <a:endParaRPr lang="en-US" dirty="0"/>
          </a:p>
        </p:txBody>
      </p:sp>
      <p:sp>
        <p:nvSpPr>
          <p:cNvPr id="3" name="Content Placeholder 2"/>
          <p:cNvSpPr>
            <a:spLocks noGrp="1"/>
          </p:cNvSpPr>
          <p:nvPr>
            <p:ph sz="quarter" idx="13"/>
          </p:nvPr>
        </p:nvSpPr>
        <p:spPr/>
        <p:txBody>
          <a:bodyPr/>
          <a:lstStyle/>
          <a:p>
            <a:r>
              <a:rPr lang="en-US" dirty="0" smtClean="0"/>
              <a:t>In the past, </a:t>
            </a:r>
            <a:r>
              <a:rPr lang="en-US" dirty="0" err="1" smtClean="0"/>
              <a:t>ap</a:t>
            </a:r>
            <a:r>
              <a:rPr lang="en-US" dirty="0" smtClean="0"/>
              <a:t> world history exam s, questions on the effects of trade and the items traded across the Indian ocean have frequently been included</a:t>
            </a:r>
            <a:endParaRPr lang="en-US" dirty="0"/>
          </a:p>
        </p:txBody>
      </p:sp>
    </p:spTree>
    <p:extLst>
      <p:ext uri="{BB962C8B-B14F-4D97-AF65-F5344CB8AC3E}">
        <p14:creationId xmlns:p14="http://schemas.microsoft.com/office/powerpoint/2010/main" val="1911061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089" y="74003"/>
            <a:ext cx="10364451" cy="1596177"/>
          </a:xfrm>
        </p:spPr>
        <p:txBody>
          <a:bodyPr/>
          <a:lstStyle/>
          <a:p>
            <a:r>
              <a:rPr lang="en-US" dirty="0" smtClean="0"/>
              <a:t>b,. Mediterranean and black sea trading</a:t>
            </a:r>
            <a:endParaRPr lang="en-US" dirty="0"/>
          </a:p>
        </p:txBody>
      </p:sp>
      <p:pic>
        <p:nvPicPr>
          <p:cNvPr id="4" name="Content Placeholder 3"/>
          <p:cNvPicPr>
            <a:picLocks noGrp="1" noChangeAspect="1"/>
          </p:cNvPicPr>
          <p:nvPr>
            <p:ph sz="quarter" idx="13"/>
          </p:nvPr>
        </p:nvPicPr>
        <p:blipFill>
          <a:blip r:embed="rId2"/>
          <a:stretch>
            <a:fillRect/>
          </a:stretch>
        </p:blipFill>
        <p:spPr>
          <a:xfrm>
            <a:off x="3955852" y="2366963"/>
            <a:ext cx="4280296" cy="3424237"/>
          </a:xfrm>
          <a:prstGeom prst="rect">
            <a:avLst/>
          </a:prstGeom>
        </p:spPr>
      </p:pic>
      <p:sp>
        <p:nvSpPr>
          <p:cNvPr id="5" name="TextBox 4"/>
          <p:cNvSpPr txBox="1"/>
          <p:nvPr/>
        </p:nvSpPr>
        <p:spPr>
          <a:xfrm>
            <a:off x="298580" y="1670180"/>
            <a:ext cx="3433665" cy="3693319"/>
          </a:xfrm>
          <a:prstGeom prst="rect">
            <a:avLst/>
          </a:prstGeom>
          <a:noFill/>
        </p:spPr>
        <p:txBody>
          <a:bodyPr wrap="square" rtlCol="0">
            <a:spAutoFit/>
          </a:bodyPr>
          <a:lstStyle/>
          <a:p>
            <a:pPr marL="342900" indent="-342900">
              <a:buAutoNum type="arabicPeriod"/>
            </a:pPr>
            <a:r>
              <a:rPr lang="en-US" dirty="0" smtClean="0"/>
              <a:t>Mediterranean sea network begins with the Egyptians and Phoenicians and continued by Greeks, romans Byzantines</a:t>
            </a:r>
          </a:p>
          <a:p>
            <a:pPr marL="400050" indent="-400050">
              <a:buFont typeface="+mj-lt"/>
              <a:buAutoNum type="romanLcPeriod"/>
            </a:pPr>
            <a:r>
              <a:rPr lang="en-US" dirty="0" smtClean="0"/>
              <a:t>Trade goods (see previous slide)</a:t>
            </a:r>
          </a:p>
          <a:p>
            <a:pPr marL="400050" indent="-400050">
              <a:buFont typeface="+mj-lt"/>
              <a:buAutoNum type="romanLcPeriod"/>
            </a:pPr>
            <a:r>
              <a:rPr lang="en-US" dirty="0" smtClean="0"/>
              <a:t>Out of Africa ( trade goods??)</a:t>
            </a:r>
          </a:p>
          <a:p>
            <a:pPr marL="400050" indent="-400050">
              <a:buFont typeface="+mj-lt"/>
              <a:buAutoNum type="romanLcPeriod"/>
            </a:pPr>
            <a:r>
              <a:rPr lang="en-US" dirty="0" smtClean="0"/>
              <a:t>Christianity spread to eastern and western Europe and Africa by merchants and missionaries, but especially by boats that carried  cargo and people across </a:t>
            </a:r>
            <a:r>
              <a:rPr lang="en-US" dirty="0" err="1" smtClean="0"/>
              <a:t>Mediterrannean</a:t>
            </a:r>
            <a:r>
              <a:rPr lang="en-US" dirty="0" smtClean="0"/>
              <a:t>.</a:t>
            </a:r>
            <a:endParaRPr lang="en-US" dirty="0"/>
          </a:p>
        </p:txBody>
      </p:sp>
      <p:sp>
        <p:nvSpPr>
          <p:cNvPr id="7" name="TextBox 6"/>
          <p:cNvSpPr txBox="1"/>
          <p:nvPr/>
        </p:nvSpPr>
        <p:spPr>
          <a:xfrm>
            <a:off x="8518849" y="1436914"/>
            <a:ext cx="3293706" cy="3970318"/>
          </a:xfrm>
          <a:prstGeom prst="rect">
            <a:avLst/>
          </a:prstGeom>
          <a:noFill/>
        </p:spPr>
        <p:txBody>
          <a:bodyPr wrap="square" rtlCol="0">
            <a:spAutoFit/>
          </a:bodyPr>
          <a:lstStyle/>
          <a:p>
            <a:r>
              <a:rPr lang="en-US" dirty="0" smtClean="0"/>
              <a:t>2. The black sea, with Asia on its eastern shore and Europe on the western shore, was another imp. Trading area before, during, and after classical era. </a:t>
            </a:r>
          </a:p>
          <a:p>
            <a:pPr marL="400050" indent="-400050">
              <a:buFont typeface="+mj-lt"/>
              <a:buAutoNum type="romanLcPeriod"/>
            </a:pPr>
            <a:r>
              <a:rPr lang="en-US" dirty="0" smtClean="0"/>
              <a:t>Constantinople as center</a:t>
            </a:r>
          </a:p>
          <a:p>
            <a:pPr marL="400050" indent="-400050">
              <a:buFont typeface="+mj-lt"/>
              <a:buAutoNum type="romanLcPeriod"/>
            </a:pPr>
            <a:r>
              <a:rPr lang="en-US" dirty="0" smtClean="0"/>
              <a:t>Goods carried from </a:t>
            </a:r>
            <a:r>
              <a:rPr lang="en-US" dirty="0" err="1" smtClean="0"/>
              <a:t>blac</a:t>
            </a:r>
            <a:r>
              <a:rPr lang="en-US" dirty="0" smtClean="0"/>
              <a:t> sea area to silk roads, the Mediterranean and Russia </a:t>
            </a:r>
          </a:p>
          <a:p>
            <a:pPr marL="400050" indent="-400050">
              <a:buFont typeface="+mj-lt"/>
              <a:buAutoNum type="romanLcPeriod"/>
            </a:pPr>
            <a:r>
              <a:rPr lang="en-US" dirty="0" smtClean="0"/>
              <a:t>In the next period you will </a:t>
            </a:r>
            <a:r>
              <a:rPr lang="en-US" dirty="0" err="1" smtClean="0"/>
              <a:t>learmn</a:t>
            </a:r>
            <a:r>
              <a:rPr lang="en-US" dirty="0" smtClean="0"/>
              <a:t> merchants unwittingly carried bubonic plague into western Europe.</a:t>
            </a:r>
          </a:p>
          <a:p>
            <a:pPr marL="400050" indent="-400050">
              <a:buFont typeface="+mj-lt"/>
              <a:buAutoNum type="romanLcPeriod"/>
            </a:pPr>
            <a:endParaRPr lang="en-US" dirty="0"/>
          </a:p>
        </p:txBody>
      </p:sp>
    </p:spTree>
    <p:extLst>
      <p:ext uri="{BB962C8B-B14F-4D97-AF65-F5344CB8AC3E}">
        <p14:creationId xmlns:p14="http://schemas.microsoft.com/office/powerpoint/2010/main" val="365852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iii. Exchanging goods in the Americas</a:t>
            </a:r>
            <a:endParaRPr lang="en-US" dirty="0"/>
          </a:p>
        </p:txBody>
      </p:sp>
      <p:pic>
        <p:nvPicPr>
          <p:cNvPr id="4" name="Content Placeholder 3"/>
          <p:cNvPicPr>
            <a:picLocks noGrp="1" noChangeAspect="1"/>
          </p:cNvPicPr>
          <p:nvPr>
            <p:ph sz="quarter" idx="13"/>
          </p:nvPr>
        </p:nvPicPr>
        <p:blipFill>
          <a:blip r:embed="rId2"/>
          <a:stretch>
            <a:fillRect/>
          </a:stretch>
        </p:blipFill>
        <p:spPr>
          <a:xfrm>
            <a:off x="4191000" y="2659856"/>
            <a:ext cx="3810000" cy="2838450"/>
          </a:xfrm>
          <a:prstGeom prst="rect">
            <a:avLst/>
          </a:prstGeom>
        </p:spPr>
      </p:pic>
      <p:sp>
        <p:nvSpPr>
          <p:cNvPr id="5" name="TextBox 4"/>
          <p:cNvSpPr txBox="1"/>
          <p:nvPr/>
        </p:nvSpPr>
        <p:spPr>
          <a:xfrm>
            <a:off x="0" y="2015412"/>
            <a:ext cx="3956180" cy="3693319"/>
          </a:xfrm>
          <a:prstGeom prst="rect">
            <a:avLst/>
          </a:prstGeom>
          <a:noFill/>
        </p:spPr>
        <p:txBody>
          <a:bodyPr wrap="square" rtlCol="0">
            <a:spAutoFit/>
          </a:bodyPr>
          <a:lstStyle/>
          <a:p>
            <a:r>
              <a:rPr lang="en-US" dirty="0" smtClean="0"/>
              <a:t>Contrasting facts</a:t>
            </a:r>
          </a:p>
          <a:p>
            <a:pPr marL="400050" indent="-400050">
              <a:buFont typeface="+mj-lt"/>
              <a:buAutoNum type="romanLcPeriod"/>
            </a:pPr>
            <a:r>
              <a:rPr lang="en-US" dirty="0" smtClean="0"/>
              <a:t>Far fewer people in the Americas</a:t>
            </a:r>
          </a:p>
          <a:p>
            <a:pPr marL="400050" indent="-400050">
              <a:buFont typeface="+mj-lt"/>
              <a:buAutoNum type="romanLcPeriod"/>
            </a:pPr>
            <a:r>
              <a:rPr lang="en-US" dirty="0" smtClean="0"/>
              <a:t>Fewer types of large domesticated animals- wheel was never developed for transportation until the 15</a:t>
            </a:r>
            <a:r>
              <a:rPr lang="en-US" baseline="30000" dirty="0" smtClean="0"/>
              <a:t>th</a:t>
            </a:r>
            <a:r>
              <a:rPr lang="en-US" dirty="0" smtClean="0"/>
              <a:t> CE</a:t>
            </a:r>
          </a:p>
          <a:p>
            <a:pPr marL="400050" indent="-400050">
              <a:buFont typeface="+mj-lt"/>
              <a:buAutoNum type="romanLcPeriod"/>
            </a:pPr>
            <a:r>
              <a:rPr lang="en-US" dirty="0" smtClean="0"/>
              <a:t>Llama and alpacas as pack animals for Andes mountains; other parts of America, dogs pulled sledges.</a:t>
            </a:r>
          </a:p>
          <a:p>
            <a:pPr marL="400050" indent="-400050">
              <a:buFont typeface="+mj-lt"/>
              <a:buAutoNum type="romanLcPeriod"/>
            </a:pPr>
            <a:r>
              <a:rPr lang="en-US" dirty="0" smtClean="0"/>
              <a:t>The narrow and jungle covered terrain of the Isthmus of panama made trade from South America into Central and north America difficult</a:t>
            </a:r>
          </a:p>
          <a:p>
            <a:pPr marL="400050" indent="-400050">
              <a:buFont typeface="+mj-lt"/>
              <a:buAutoNum type="romanLcPeriod"/>
            </a:pPr>
            <a:endParaRPr lang="en-US" dirty="0"/>
          </a:p>
        </p:txBody>
      </p:sp>
      <p:sp>
        <p:nvSpPr>
          <p:cNvPr id="6" name="TextBox 5"/>
          <p:cNvSpPr txBox="1"/>
          <p:nvPr/>
        </p:nvSpPr>
        <p:spPr>
          <a:xfrm>
            <a:off x="8423058" y="2015412"/>
            <a:ext cx="2855168" cy="4524315"/>
          </a:xfrm>
          <a:prstGeom prst="rect">
            <a:avLst/>
          </a:prstGeom>
          <a:noFill/>
        </p:spPr>
        <p:txBody>
          <a:bodyPr wrap="square" rtlCol="0">
            <a:spAutoFit/>
          </a:bodyPr>
          <a:lstStyle/>
          <a:p>
            <a:r>
              <a:rPr lang="en-US" dirty="0" smtClean="0"/>
              <a:t>Good exchanges were probably made in relay fashion, from one village and city to another, and not by merchants on long-distance trade missions.</a:t>
            </a:r>
          </a:p>
          <a:p>
            <a:r>
              <a:rPr lang="en-US" dirty="0" smtClean="0"/>
              <a:t>American corn (maize0 was first developed and then spread to regions north and south along trade connections</a:t>
            </a:r>
          </a:p>
          <a:p>
            <a:r>
              <a:rPr lang="en-US" dirty="0" smtClean="0"/>
              <a:t>The areas in the Americas with the most trade activity were among the Maya and Teotihuacan </a:t>
            </a:r>
            <a:r>
              <a:rPr lang="en-US" smtClean="0"/>
              <a:t>in Mesoamerica </a:t>
            </a:r>
            <a:r>
              <a:rPr lang="en-US" dirty="0" smtClean="0"/>
              <a:t>and within the </a:t>
            </a:r>
            <a:r>
              <a:rPr lang="en-US" dirty="0" err="1" smtClean="0"/>
              <a:t>Moche</a:t>
            </a:r>
            <a:r>
              <a:rPr lang="en-US" dirty="0" smtClean="0"/>
              <a:t> civilization of the Andes </a:t>
            </a:r>
            <a:endParaRPr lang="en-US" dirty="0"/>
          </a:p>
        </p:txBody>
      </p:sp>
    </p:spTree>
    <p:extLst>
      <p:ext uri="{BB962C8B-B14F-4D97-AF65-F5344CB8AC3E}">
        <p14:creationId xmlns:p14="http://schemas.microsoft.com/office/powerpoint/2010/main" val="2968366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TIP</a:t>
            </a:r>
            <a:endParaRPr lang="en-US" dirty="0"/>
          </a:p>
        </p:txBody>
      </p:sp>
      <p:sp>
        <p:nvSpPr>
          <p:cNvPr id="3" name="Content Placeholder 2"/>
          <p:cNvSpPr>
            <a:spLocks noGrp="1"/>
          </p:cNvSpPr>
          <p:nvPr>
            <p:ph sz="quarter" idx="13"/>
          </p:nvPr>
        </p:nvSpPr>
        <p:spPr/>
        <p:txBody>
          <a:bodyPr/>
          <a:lstStyle/>
          <a:p>
            <a:r>
              <a:rPr lang="en-US" dirty="0" smtClean="0"/>
              <a:t>TRADE IS ONE OF THE MOST RECURRING THEMES IN AP WORLD HISTORY. YOU WILL DEFINITELY SEE QUESTIONS AND POSSIBLY ESSAYS THAT ASK ABOUT TRADE</a:t>
            </a:r>
            <a:endParaRPr lang="en-US" dirty="0"/>
          </a:p>
        </p:txBody>
      </p:sp>
    </p:spTree>
    <p:extLst>
      <p:ext uri="{BB962C8B-B14F-4D97-AF65-F5344CB8AC3E}">
        <p14:creationId xmlns:p14="http://schemas.microsoft.com/office/powerpoint/2010/main" val="3813862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THE LAND NETWORKS OF AFRICA, EUROPE, AND ASIA</a:t>
            </a:r>
            <a:endParaRPr lang="en-US" dirty="0"/>
          </a:p>
        </p:txBody>
      </p:sp>
      <p:sp>
        <p:nvSpPr>
          <p:cNvPr id="7" name="Content Placeholder 6"/>
          <p:cNvSpPr>
            <a:spLocks noGrp="1"/>
          </p:cNvSpPr>
          <p:nvPr>
            <p:ph sz="quarter" idx="13"/>
          </p:nvPr>
        </p:nvSpPr>
        <p:spPr/>
        <p:txBody>
          <a:bodyPr>
            <a:normAutofit/>
          </a:bodyPr>
          <a:lstStyle/>
          <a:p>
            <a:pPr marL="457200" indent="-457200">
              <a:buFont typeface="+mj-lt"/>
              <a:buAutoNum type="alphaUcPeriod"/>
            </a:pPr>
            <a:r>
              <a:rPr lang="en-US" dirty="0" smtClean="0"/>
              <a:t>GEOGRAPHY</a:t>
            </a:r>
          </a:p>
          <a:p>
            <a:pPr marL="0" indent="0">
              <a:buNone/>
            </a:pPr>
            <a:r>
              <a:rPr lang="en-US" dirty="0" smtClean="0"/>
              <a:t>Geography determined what was exchanged, where it was exchanged, and by whom it was exchanged</a:t>
            </a:r>
          </a:p>
        </p:txBody>
      </p:sp>
    </p:spTree>
    <p:extLst>
      <p:ext uri="{BB962C8B-B14F-4D97-AF65-F5344CB8AC3E}">
        <p14:creationId xmlns:p14="http://schemas.microsoft.com/office/powerpoint/2010/main" val="776501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 CLIMATE </a:t>
            </a:r>
            <a:r>
              <a:rPr lang="en-US" dirty="0"/>
              <a:t>AND TOPOGRAPHY</a:t>
            </a:r>
            <a:br>
              <a:rPr lang="en-US" dirty="0"/>
            </a:br>
            <a:endParaRPr lang="en-US" dirty="0"/>
          </a:p>
        </p:txBody>
      </p:sp>
      <p:sp>
        <p:nvSpPr>
          <p:cNvPr id="5" name="Content Placeholder 4"/>
          <p:cNvSpPr>
            <a:spLocks noGrp="1"/>
          </p:cNvSpPr>
          <p:nvPr>
            <p:ph sz="quarter" idx="13"/>
          </p:nvPr>
        </p:nvSpPr>
        <p:spPr/>
        <p:txBody>
          <a:bodyPr/>
          <a:lstStyle/>
          <a:p>
            <a:pPr marL="514350" indent="-514350">
              <a:buFont typeface="+mj-lt"/>
              <a:buAutoNum type="romanLcPeriod"/>
            </a:pPr>
            <a:r>
              <a:rPr lang="en-US" dirty="0" smtClean="0"/>
              <a:t>CLIMATE </a:t>
            </a:r>
            <a:r>
              <a:rPr lang="en-US" dirty="0"/>
              <a:t>AND TOPOGRAPHY DETERMINE WHERE VALUABLE MINERALS ARE FOUN, TYPES OF PLANTS THAT CAN BE GROWN, AND WHERE SEAPORTS, MOUNTAIN PASSES, AND OASESEXIST SO THAT RAW MATERIALS MAY BE PROCESSED AND SOLD.</a:t>
            </a:r>
          </a:p>
          <a:p>
            <a:pPr marL="514350" indent="-514350">
              <a:buFont typeface="+mj-lt"/>
              <a:buAutoNum type="romanLcPeriod"/>
            </a:pPr>
            <a:r>
              <a:rPr lang="en-US" dirty="0"/>
              <a:t>MERCHANTS NEEDED TO TRANSPORT THESE GOODS WITH Relative safety across regions</a:t>
            </a:r>
          </a:p>
          <a:p>
            <a:endParaRPr lang="en-US" dirty="0"/>
          </a:p>
        </p:txBody>
      </p:sp>
    </p:spTree>
    <p:extLst>
      <p:ext uri="{BB962C8B-B14F-4D97-AF65-F5344CB8AC3E}">
        <p14:creationId xmlns:p14="http://schemas.microsoft.com/office/powerpoint/2010/main" val="3408488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 Trade happens because people want goods</a:t>
            </a:r>
            <a:endParaRPr lang="en-US" dirty="0"/>
          </a:p>
        </p:txBody>
      </p:sp>
      <p:sp>
        <p:nvSpPr>
          <p:cNvPr id="5" name="Content Placeholder 4"/>
          <p:cNvSpPr>
            <a:spLocks noGrp="1"/>
          </p:cNvSpPr>
          <p:nvPr>
            <p:ph sz="quarter" idx="13"/>
          </p:nvPr>
        </p:nvSpPr>
        <p:spPr>
          <a:xfrm>
            <a:off x="914400" y="1815157"/>
            <a:ext cx="10363826" cy="4025470"/>
          </a:xfrm>
        </p:spPr>
        <p:txBody>
          <a:bodyPr>
            <a:normAutofit lnSpcReduction="10000"/>
          </a:bodyPr>
          <a:lstStyle/>
          <a:p>
            <a:pPr marL="514350" indent="-514350">
              <a:buFont typeface="+mj-lt"/>
              <a:buAutoNum type="romanLcPeriod"/>
            </a:pPr>
            <a:r>
              <a:rPr lang="en-US" dirty="0" smtClean="0"/>
              <a:t>For example salt has always been an important trade good, used not so much to flavor food at it is used today, but to preserve food in the millennia before refrigeration. People travelled great lengths to get it– some travelled from Southwest Asia or Central Africa across the </a:t>
            </a:r>
            <a:r>
              <a:rPr lang="en-US" dirty="0" err="1" smtClean="0"/>
              <a:t>sahara</a:t>
            </a:r>
            <a:r>
              <a:rPr lang="en-US" dirty="0" smtClean="0"/>
              <a:t> desert to northwest Africa to get it</a:t>
            </a:r>
          </a:p>
          <a:p>
            <a:pPr marL="514350" indent="-514350">
              <a:buFont typeface="+mj-lt"/>
              <a:buAutoNum type="romanLcPeriod"/>
            </a:pPr>
            <a:r>
              <a:rPr lang="en-US" dirty="0" smtClean="0"/>
              <a:t>Merchants were willing to make difficult treks in hopes of receiving a nice payoff for their effort</a:t>
            </a:r>
          </a:p>
          <a:p>
            <a:pPr marL="514350" indent="-514350">
              <a:buFont typeface="+mj-lt"/>
              <a:buAutoNum type="romanLcPeriod"/>
            </a:pPr>
            <a:r>
              <a:rPr lang="en-US" dirty="0" smtClean="0"/>
              <a:t>Visualize the afro-Eurasia trade </a:t>
            </a:r>
            <a:r>
              <a:rPr lang="en-US" dirty="0"/>
              <a:t>Rome to </a:t>
            </a:r>
            <a:r>
              <a:rPr lang="en-US" dirty="0" smtClean="0"/>
              <a:t>china</a:t>
            </a:r>
          </a:p>
          <a:p>
            <a:pPr marL="514350" indent="-514350">
              <a:buFont typeface="+mj-lt"/>
              <a:buAutoNum type="romanLcPeriod"/>
            </a:pPr>
            <a:r>
              <a:rPr lang="en-US" dirty="0" smtClean="0"/>
              <a:t>The silk or tea, or spices, or salt was relayed from town to town until it reached its destination</a:t>
            </a:r>
            <a:endParaRPr lang="en-US" dirty="0"/>
          </a:p>
          <a:p>
            <a:pPr marL="514350" indent="-514350">
              <a:buFont typeface="+mj-lt"/>
              <a:buAutoNum type="romanLcPeriod"/>
            </a:pPr>
            <a:endParaRPr lang="en-US" dirty="0" smtClean="0"/>
          </a:p>
          <a:p>
            <a:pPr marL="0" indent="0">
              <a:buNone/>
            </a:pPr>
            <a:endParaRPr lang="en-US" dirty="0"/>
          </a:p>
        </p:txBody>
      </p:sp>
    </p:spTree>
    <p:extLst>
      <p:ext uri="{BB962C8B-B14F-4D97-AF65-F5344CB8AC3E}">
        <p14:creationId xmlns:p14="http://schemas.microsoft.com/office/powerpoint/2010/main" val="329963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085" y="605597"/>
            <a:ext cx="10364451" cy="1596177"/>
          </a:xfrm>
        </p:spPr>
        <p:txBody>
          <a:bodyPr/>
          <a:lstStyle/>
          <a:p>
            <a:r>
              <a:rPr lang="en-US" dirty="0" smtClean="0"/>
              <a:t>b. The silk roads</a:t>
            </a:r>
            <a:endParaRPr lang="en-US" dirty="0"/>
          </a:p>
        </p:txBody>
      </p:sp>
      <p:pic>
        <p:nvPicPr>
          <p:cNvPr id="4" name="Content Placeholder 3"/>
          <p:cNvPicPr>
            <a:picLocks noGrp="1" noChangeAspect="1"/>
          </p:cNvPicPr>
          <p:nvPr>
            <p:ph sz="quarter" idx="13"/>
          </p:nvPr>
        </p:nvPicPr>
        <p:blipFill>
          <a:blip r:embed="rId2"/>
          <a:stretch>
            <a:fillRect/>
          </a:stretch>
        </p:blipFill>
        <p:spPr>
          <a:xfrm>
            <a:off x="3583458" y="1759133"/>
            <a:ext cx="4308903" cy="2788153"/>
          </a:xfrm>
          <a:prstGeom prst="rect">
            <a:avLst/>
          </a:prstGeom>
        </p:spPr>
      </p:pic>
      <p:pic>
        <p:nvPicPr>
          <p:cNvPr id="5" name="Picture 4"/>
          <p:cNvPicPr>
            <a:picLocks noChangeAspect="1"/>
          </p:cNvPicPr>
          <p:nvPr/>
        </p:nvPicPr>
        <p:blipFill>
          <a:blip r:embed="rId3"/>
          <a:stretch>
            <a:fillRect/>
          </a:stretch>
        </p:blipFill>
        <p:spPr>
          <a:xfrm>
            <a:off x="10214919" y="0"/>
            <a:ext cx="1977081" cy="1075425"/>
          </a:xfrm>
          <a:prstGeom prst="rect">
            <a:avLst/>
          </a:prstGeom>
        </p:spPr>
      </p:pic>
      <p:pic>
        <p:nvPicPr>
          <p:cNvPr id="6" name="Picture 5"/>
          <p:cNvPicPr>
            <a:picLocks noChangeAspect="1"/>
          </p:cNvPicPr>
          <p:nvPr/>
        </p:nvPicPr>
        <p:blipFill>
          <a:blip r:embed="rId4"/>
          <a:stretch>
            <a:fillRect/>
          </a:stretch>
        </p:blipFill>
        <p:spPr>
          <a:xfrm>
            <a:off x="10214919" y="1149891"/>
            <a:ext cx="1996130" cy="1028957"/>
          </a:xfrm>
          <a:prstGeom prst="rect">
            <a:avLst/>
          </a:prstGeom>
        </p:spPr>
      </p:pic>
      <p:pic>
        <p:nvPicPr>
          <p:cNvPr id="7" name="Picture 6"/>
          <p:cNvPicPr>
            <a:picLocks noChangeAspect="1"/>
          </p:cNvPicPr>
          <p:nvPr/>
        </p:nvPicPr>
        <p:blipFill>
          <a:blip r:embed="rId5"/>
          <a:stretch>
            <a:fillRect/>
          </a:stretch>
        </p:blipFill>
        <p:spPr>
          <a:xfrm>
            <a:off x="10214918" y="2253314"/>
            <a:ext cx="1965237" cy="1091732"/>
          </a:xfrm>
          <a:prstGeom prst="rect">
            <a:avLst/>
          </a:prstGeom>
        </p:spPr>
      </p:pic>
      <p:pic>
        <p:nvPicPr>
          <p:cNvPr id="8" name="Picture 7"/>
          <p:cNvPicPr>
            <a:picLocks noChangeAspect="1"/>
          </p:cNvPicPr>
          <p:nvPr/>
        </p:nvPicPr>
        <p:blipFill>
          <a:blip r:embed="rId6"/>
          <a:stretch>
            <a:fillRect/>
          </a:stretch>
        </p:blipFill>
        <p:spPr>
          <a:xfrm>
            <a:off x="10214918" y="3378257"/>
            <a:ext cx="2005655" cy="940489"/>
          </a:xfrm>
          <a:prstGeom prst="rect">
            <a:avLst/>
          </a:prstGeom>
        </p:spPr>
      </p:pic>
      <p:pic>
        <p:nvPicPr>
          <p:cNvPr id="9" name="Picture 8"/>
          <p:cNvPicPr>
            <a:picLocks noChangeAspect="1"/>
          </p:cNvPicPr>
          <p:nvPr/>
        </p:nvPicPr>
        <p:blipFill>
          <a:blip r:embed="rId7"/>
          <a:stretch>
            <a:fillRect/>
          </a:stretch>
        </p:blipFill>
        <p:spPr>
          <a:xfrm>
            <a:off x="10214918" y="4434468"/>
            <a:ext cx="2118412" cy="952052"/>
          </a:xfrm>
          <a:prstGeom prst="rect">
            <a:avLst/>
          </a:prstGeom>
        </p:spPr>
      </p:pic>
      <p:pic>
        <p:nvPicPr>
          <p:cNvPr id="10" name="Picture 9"/>
          <p:cNvPicPr>
            <a:picLocks noChangeAspect="1"/>
          </p:cNvPicPr>
          <p:nvPr/>
        </p:nvPicPr>
        <p:blipFill>
          <a:blip r:embed="rId8"/>
          <a:stretch>
            <a:fillRect/>
          </a:stretch>
        </p:blipFill>
        <p:spPr>
          <a:xfrm>
            <a:off x="10214918" y="5502242"/>
            <a:ext cx="2005655" cy="973130"/>
          </a:xfrm>
          <a:prstGeom prst="rect">
            <a:avLst/>
          </a:prstGeom>
        </p:spPr>
      </p:pic>
      <p:pic>
        <p:nvPicPr>
          <p:cNvPr id="11" name="Picture 10"/>
          <p:cNvPicPr>
            <a:picLocks noChangeAspect="1"/>
          </p:cNvPicPr>
          <p:nvPr/>
        </p:nvPicPr>
        <p:blipFill>
          <a:blip r:embed="rId9"/>
          <a:stretch>
            <a:fillRect/>
          </a:stretch>
        </p:blipFill>
        <p:spPr>
          <a:xfrm>
            <a:off x="8122508" y="19698"/>
            <a:ext cx="2020843" cy="1036028"/>
          </a:xfrm>
          <a:prstGeom prst="rect">
            <a:avLst/>
          </a:prstGeom>
        </p:spPr>
      </p:pic>
      <p:pic>
        <p:nvPicPr>
          <p:cNvPr id="12" name="Picture 11"/>
          <p:cNvPicPr>
            <a:picLocks noChangeAspect="1"/>
          </p:cNvPicPr>
          <p:nvPr/>
        </p:nvPicPr>
        <p:blipFill>
          <a:blip r:embed="rId10"/>
          <a:stretch>
            <a:fillRect/>
          </a:stretch>
        </p:blipFill>
        <p:spPr>
          <a:xfrm>
            <a:off x="8122508" y="1149891"/>
            <a:ext cx="2092410" cy="1028957"/>
          </a:xfrm>
          <a:prstGeom prst="rect">
            <a:avLst/>
          </a:prstGeom>
        </p:spPr>
      </p:pic>
      <p:pic>
        <p:nvPicPr>
          <p:cNvPr id="13" name="Picture 12"/>
          <p:cNvPicPr>
            <a:picLocks noChangeAspect="1"/>
          </p:cNvPicPr>
          <p:nvPr/>
        </p:nvPicPr>
        <p:blipFill>
          <a:blip r:embed="rId11"/>
          <a:stretch>
            <a:fillRect/>
          </a:stretch>
        </p:blipFill>
        <p:spPr>
          <a:xfrm>
            <a:off x="8122508" y="2273013"/>
            <a:ext cx="2092410" cy="1040000"/>
          </a:xfrm>
          <a:prstGeom prst="rect">
            <a:avLst/>
          </a:prstGeom>
        </p:spPr>
      </p:pic>
      <p:pic>
        <p:nvPicPr>
          <p:cNvPr id="14" name="Picture 13"/>
          <p:cNvPicPr>
            <a:picLocks noChangeAspect="1"/>
          </p:cNvPicPr>
          <p:nvPr/>
        </p:nvPicPr>
        <p:blipFill>
          <a:blip r:embed="rId12"/>
          <a:stretch>
            <a:fillRect/>
          </a:stretch>
        </p:blipFill>
        <p:spPr>
          <a:xfrm>
            <a:off x="8041416" y="3371332"/>
            <a:ext cx="2173502" cy="1015394"/>
          </a:xfrm>
          <a:prstGeom prst="rect">
            <a:avLst/>
          </a:prstGeom>
        </p:spPr>
      </p:pic>
      <p:pic>
        <p:nvPicPr>
          <p:cNvPr id="15" name="Picture 14"/>
          <p:cNvPicPr>
            <a:picLocks noChangeAspect="1"/>
          </p:cNvPicPr>
          <p:nvPr/>
        </p:nvPicPr>
        <p:blipFill>
          <a:blip r:embed="rId13"/>
          <a:stretch>
            <a:fillRect/>
          </a:stretch>
        </p:blipFill>
        <p:spPr>
          <a:xfrm>
            <a:off x="8041416" y="4445045"/>
            <a:ext cx="2106828" cy="1073713"/>
          </a:xfrm>
          <a:prstGeom prst="rect">
            <a:avLst/>
          </a:prstGeom>
        </p:spPr>
      </p:pic>
      <p:pic>
        <p:nvPicPr>
          <p:cNvPr id="16" name="Picture 15"/>
          <p:cNvPicPr>
            <a:picLocks noChangeAspect="1"/>
          </p:cNvPicPr>
          <p:nvPr/>
        </p:nvPicPr>
        <p:blipFill>
          <a:blip r:embed="rId14"/>
          <a:stretch>
            <a:fillRect/>
          </a:stretch>
        </p:blipFill>
        <p:spPr>
          <a:xfrm>
            <a:off x="2990335" y="5386520"/>
            <a:ext cx="1764698" cy="1042086"/>
          </a:xfrm>
          <a:prstGeom prst="rect">
            <a:avLst/>
          </a:prstGeom>
        </p:spPr>
      </p:pic>
      <p:pic>
        <p:nvPicPr>
          <p:cNvPr id="17" name="Picture 16"/>
          <p:cNvPicPr>
            <a:picLocks noChangeAspect="1"/>
          </p:cNvPicPr>
          <p:nvPr/>
        </p:nvPicPr>
        <p:blipFill>
          <a:blip r:embed="rId15"/>
          <a:stretch>
            <a:fillRect/>
          </a:stretch>
        </p:blipFill>
        <p:spPr>
          <a:xfrm>
            <a:off x="4706380" y="5988807"/>
            <a:ext cx="1620282" cy="1024217"/>
          </a:xfrm>
          <a:prstGeom prst="rect">
            <a:avLst/>
          </a:prstGeom>
        </p:spPr>
      </p:pic>
      <p:pic>
        <p:nvPicPr>
          <p:cNvPr id="18" name="Picture 17"/>
          <p:cNvPicPr>
            <a:picLocks noChangeAspect="1"/>
          </p:cNvPicPr>
          <p:nvPr/>
        </p:nvPicPr>
        <p:blipFill>
          <a:blip r:embed="rId16"/>
          <a:stretch>
            <a:fillRect/>
          </a:stretch>
        </p:blipFill>
        <p:spPr>
          <a:xfrm>
            <a:off x="4706380" y="4922125"/>
            <a:ext cx="1620282" cy="1066682"/>
          </a:xfrm>
          <a:prstGeom prst="rect">
            <a:avLst/>
          </a:prstGeom>
        </p:spPr>
      </p:pic>
      <p:pic>
        <p:nvPicPr>
          <p:cNvPr id="19" name="Picture 18"/>
          <p:cNvPicPr>
            <a:picLocks noChangeAspect="1"/>
          </p:cNvPicPr>
          <p:nvPr/>
        </p:nvPicPr>
        <p:blipFill>
          <a:blip r:embed="rId17"/>
          <a:stretch>
            <a:fillRect/>
          </a:stretch>
        </p:blipFill>
        <p:spPr>
          <a:xfrm>
            <a:off x="6253550" y="5357172"/>
            <a:ext cx="1648080" cy="1071434"/>
          </a:xfrm>
          <a:prstGeom prst="rect">
            <a:avLst/>
          </a:prstGeom>
        </p:spPr>
      </p:pic>
      <p:cxnSp>
        <p:nvCxnSpPr>
          <p:cNvPr id="21" name="Straight Arrow Connector 20"/>
          <p:cNvCxnSpPr/>
          <p:nvPr/>
        </p:nvCxnSpPr>
        <p:spPr>
          <a:xfrm flipV="1">
            <a:off x="5869329" y="4142179"/>
            <a:ext cx="2162818" cy="1214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50444" y="4231998"/>
            <a:ext cx="2248285" cy="1125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077590" y="2846328"/>
            <a:ext cx="2017240" cy="69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Picture 27"/>
          <p:cNvPicPr>
            <a:picLocks noChangeAspect="1"/>
          </p:cNvPicPr>
          <p:nvPr/>
        </p:nvPicPr>
        <p:blipFill>
          <a:blip r:embed="rId18"/>
          <a:stretch>
            <a:fillRect/>
          </a:stretch>
        </p:blipFill>
        <p:spPr>
          <a:xfrm>
            <a:off x="4489976" y="2698407"/>
            <a:ext cx="404972" cy="303338"/>
          </a:xfrm>
          <a:prstGeom prst="rect">
            <a:avLst/>
          </a:prstGeom>
        </p:spPr>
      </p:pic>
      <p:pic>
        <p:nvPicPr>
          <p:cNvPr id="29" name="Picture 28"/>
          <p:cNvPicPr>
            <a:picLocks noChangeAspect="1"/>
          </p:cNvPicPr>
          <p:nvPr/>
        </p:nvPicPr>
        <p:blipFill>
          <a:blip r:embed="rId19"/>
          <a:stretch>
            <a:fillRect/>
          </a:stretch>
        </p:blipFill>
        <p:spPr>
          <a:xfrm>
            <a:off x="5044003" y="2701773"/>
            <a:ext cx="548436" cy="274218"/>
          </a:xfrm>
          <a:prstGeom prst="rect">
            <a:avLst/>
          </a:prstGeom>
        </p:spPr>
      </p:pic>
      <p:pic>
        <p:nvPicPr>
          <p:cNvPr id="30" name="Picture 29"/>
          <p:cNvPicPr>
            <a:picLocks noChangeAspect="1"/>
          </p:cNvPicPr>
          <p:nvPr/>
        </p:nvPicPr>
        <p:blipFill>
          <a:blip r:embed="rId20"/>
          <a:stretch>
            <a:fillRect/>
          </a:stretch>
        </p:blipFill>
        <p:spPr>
          <a:xfrm>
            <a:off x="4580452" y="2321843"/>
            <a:ext cx="463551" cy="347216"/>
          </a:xfrm>
          <a:prstGeom prst="rect">
            <a:avLst/>
          </a:prstGeom>
        </p:spPr>
      </p:pic>
      <p:pic>
        <p:nvPicPr>
          <p:cNvPr id="31" name="Picture 30"/>
          <p:cNvPicPr>
            <a:picLocks noChangeAspect="1"/>
          </p:cNvPicPr>
          <p:nvPr/>
        </p:nvPicPr>
        <p:blipFill>
          <a:blip r:embed="rId21"/>
          <a:stretch>
            <a:fillRect/>
          </a:stretch>
        </p:blipFill>
        <p:spPr>
          <a:xfrm>
            <a:off x="5124203" y="2282602"/>
            <a:ext cx="620033" cy="318549"/>
          </a:xfrm>
          <a:prstGeom prst="rect">
            <a:avLst/>
          </a:prstGeom>
        </p:spPr>
      </p:pic>
      <p:pic>
        <p:nvPicPr>
          <p:cNvPr id="32" name="Picture 31"/>
          <p:cNvPicPr>
            <a:picLocks noChangeAspect="1"/>
          </p:cNvPicPr>
          <p:nvPr/>
        </p:nvPicPr>
        <p:blipFill>
          <a:blip r:embed="rId22"/>
          <a:stretch>
            <a:fillRect/>
          </a:stretch>
        </p:blipFill>
        <p:spPr>
          <a:xfrm>
            <a:off x="4299763" y="2996953"/>
            <a:ext cx="455270" cy="358098"/>
          </a:xfrm>
          <a:prstGeom prst="rect">
            <a:avLst/>
          </a:prstGeom>
        </p:spPr>
      </p:pic>
      <p:pic>
        <p:nvPicPr>
          <p:cNvPr id="33" name="Picture 32"/>
          <p:cNvPicPr>
            <a:picLocks noChangeAspect="1"/>
          </p:cNvPicPr>
          <p:nvPr/>
        </p:nvPicPr>
        <p:blipFill>
          <a:blip r:embed="rId23"/>
          <a:stretch>
            <a:fillRect/>
          </a:stretch>
        </p:blipFill>
        <p:spPr>
          <a:xfrm>
            <a:off x="-27084" y="44797"/>
            <a:ext cx="2552700" cy="1010929"/>
          </a:xfrm>
          <a:prstGeom prst="rect">
            <a:avLst/>
          </a:prstGeom>
        </p:spPr>
      </p:pic>
      <p:cxnSp>
        <p:nvCxnSpPr>
          <p:cNvPr id="35" name="Straight Arrow Connector 34"/>
          <p:cNvCxnSpPr/>
          <p:nvPr/>
        </p:nvCxnSpPr>
        <p:spPr>
          <a:xfrm flipV="1">
            <a:off x="5798729" y="2651461"/>
            <a:ext cx="2233418" cy="100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44003" y="2846327"/>
            <a:ext cx="693906" cy="856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689764" y="2249888"/>
            <a:ext cx="833390" cy="191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24"/>
          <a:stretch>
            <a:fillRect/>
          </a:stretch>
        </p:blipFill>
        <p:spPr>
          <a:xfrm>
            <a:off x="-60422" y="1055726"/>
            <a:ext cx="2619375" cy="932195"/>
          </a:xfrm>
          <a:prstGeom prst="rect">
            <a:avLst/>
          </a:prstGeom>
        </p:spPr>
      </p:pic>
      <p:pic>
        <p:nvPicPr>
          <p:cNvPr id="41" name="Picture 40"/>
          <p:cNvPicPr>
            <a:picLocks noChangeAspect="1"/>
          </p:cNvPicPr>
          <p:nvPr/>
        </p:nvPicPr>
        <p:blipFill>
          <a:blip r:embed="rId25"/>
          <a:stretch>
            <a:fillRect/>
          </a:stretch>
        </p:blipFill>
        <p:spPr>
          <a:xfrm>
            <a:off x="-45318" y="1985010"/>
            <a:ext cx="2576969" cy="1011943"/>
          </a:xfrm>
          <a:prstGeom prst="rect">
            <a:avLst/>
          </a:prstGeom>
        </p:spPr>
      </p:pic>
      <p:pic>
        <p:nvPicPr>
          <p:cNvPr id="42" name="Picture 41"/>
          <p:cNvPicPr>
            <a:picLocks noChangeAspect="1"/>
          </p:cNvPicPr>
          <p:nvPr/>
        </p:nvPicPr>
        <p:blipFill>
          <a:blip r:embed="rId26"/>
          <a:stretch>
            <a:fillRect/>
          </a:stretch>
        </p:blipFill>
        <p:spPr>
          <a:xfrm>
            <a:off x="-45318" y="3016952"/>
            <a:ext cx="2476500" cy="939867"/>
          </a:xfrm>
          <a:prstGeom prst="rect">
            <a:avLst/>
          </a:prstGeom>
        </p:spPr>
      </p:pic>
      <p:pic>
        <p:nvPicPr>
          <p:cNvPr id="43" name="Picture 42"/>
          <p:cNvPicPr>
            <a:picLocks noChangeAspect="1"/>
          </p:cNvPicPr>
          <p:nvPr/>
        </p:nvPicPr>
        <p:blipFill>
          <a:blip r:embed="rId27"/>
          <a:stretch>
            <a:fillRect/>
          </a:stretch>
        </p:blipFill>
        <p:spPr>
          <a:xfrm>
            <a:off x="-27084" y="3963349"/>
            <a:ext cx="2436729" cy="987976"/>
          </a:xfrm>
          <a:prstGeom prst="rect">
            <a:avLst/>
          </a:prstGeom>
        </p:spPr>
      </p:pic>
      <p:pic>
        <p:nvPicPr>
          <p:cNvPr id="44" name="Picture 43"/>
          <p:cNvPicPr>
            <a:picLocks noChangeAspect="1"/>
          </p:cNvPicPr>
          <p:nvPr/>
        </p:nvPicPr>
        <p:blipFill>
          <a:blip r:embed="rId28"/>
          <a:stretch>
            <a:fillRect/>
          </a:stretch>
        </p:blipFill>
        <p:spPr>
          <a:xfrm>
            <a:off x="-51666" y="4910494"/>
            <a:ext cx="2436729" cy="791701"/>
          </a:xfrm>
          <a:prstGeom prst="rect">
            <a:avLst/>
          </a:prstGeom>
        </p:spPr>
      </p:pic>
      <p:pic>
        <p:nvPicPr>
          <p:cNvPr id="45" name="Picture 44"/>
          <p:cNvPicPr>
            <a:picLocks noChangeAspect="1"/>
          </p:cNvPicPr>
          <p:nvPr/>
        </p:nvPicPr>
        <p:blipFill>
          <a:blip r:embed="rId29"/>
          <a:stretch>
            <a:fillRect/>
          </a:stretch>
        </p:blipFill>
        <p:spPr>
          <a:xfrm>
            <a:off x="43327" y="5708824"/>
            <a:ext cx="2366317" cy="969348"/>
          </a:xfrm>
          <a:prstGeom prst="rect">
            <a:avLst/>
          </a:prstGeom>
        </p:spPr>
      </p:pic>
      <p:cxnSp>
        <p:nvCxnSpPr>
          <p:cNvPr id="47" name="Straight Arrow Connector 46"/>
          <p:cNvCxnSpPr/>
          <p:nvPr/>
        </p:nvCxnSpPr>
        <p:spPr>
          <a:xfrm>
            <a:off x="2558953" y="2846327"/>
            <a:ext cx="4509368" cy="150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546755" y="2201774"/>
            <a:ext cx="3706795" cy="1679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150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EXCHANGE OF GOODS</a:t>
            </a:r>
            <a:endParaRPr lang="en-US" dirty="0"/>
          </a:p>
        </p:txBody>
      </p:sp>
      <p:sp>
        <p:nvSpPr>
          <p:cNvPr id="3" name="Content Placeholder 2"/>
          <p:cNvSpPr>
            <a:spLocks noGrp="1"/>
          </p:cNvSpPr>
          <p:nvPr>
            <p:ph sz="quarter" idx="13"/>
          </p:nvPr>
        </p:nvSpPr>
        <p:spPr/>
        <p:txBody>
          <a:bodyPr/>
          <a:lstStyle/>
          <a:p>
            <a:r>
              <a:rPr lang="en-US" dirty="0" smtClean="0"/>
              <a:t>THEW EXCHANGE OF GRAINS AND FABRICS ACROSS EURASIA CHANGED FARMING TECHNIQUES AND ALLOWED TO GROW CROPS IN NEW REGIONS</a:t>
            </a:r>
            <a:endParaRPr lang="en-US" dirty="0"/>
          </a:p>
        </p:txBody>
      </p:sp>
      <p:pic>
        <p:nvPicPr>
          <p:cNvPr id="4" name="Picture 3"/>
          <p:cNvPicPr>
            <a:picLocks noChangeAspect="1"/>
          </p:cNvPicPr>
          <p:nvPr/>
        </p:nvPicPr>
        <p:blipFill>
          <a:blip r:embed="rId2"/>
          <a:stretch>
            <a:fillRect/>
          </a:stretch>
        </p:blipFill>
        <p:spPr>
          <a:xfrm>
            <a:off x="3731856" y="3088140"/>
            <a:ext cx="3353671" cy="2323615"/>
          </a:xfrm>
          <a:prstGeom prst="rect">
            <a:avLst/>
          </a:prstGeom>
        </p:spPr>
      </p:pic>
      <p:cxnSp>
        <p:nvCxnSpPr>
          <p:cNvPr id="6" name="Straight Arrow Connector 5"/>
          <p:cNvCxnSpPr/>
          <p:nvPr/>
        </p:nvCxnSpPr>
        <p:spPr>
          <a:xfrm>
            <a:off x="7155025" y="4303930"/>
            <a:ext cx="114192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17294" y="4000886"/>
            <a:ext cx="2541518" cy="369332"/>
          </a:xfrm>
          <a:prstGeom prst="rect">
            <a:avLst/>
          </a:prstGeom>
          <a:noFill/>
        </p:spPr>
        <p:txBody>
          <a:bodyPr wrap="square" rtlCol="0">
            <a:spAutoFit/>
          </a:bodyPr>
          <a:lstStyle/>
          <a:p>
            <a:r>
              <a:rPr lang="en-US" dirty="0" smtClean="0"/>
              <a:t>Southwest </a:t>
            </a:r>
            <a:r>
              <a:rPr lang="en-US" dirty="0"/>
              <a:t>A</a:t>
            </a:r>
            <a:r>
              <a:rPr lang="en-US" dirty="0" smtClean="0"/>
              <a:t>sia</a:t>
            </a:r>
            <a:endParaRPr lang="en-US" dirty="0"/>
          </a:p>
        </p:txBody>
      </p:sp>
      <p:sp>
        <p:nvSpPr>
          <p:cNvPr id="9" name="TextBox 8"/>
          <p:cNvSpPr txBox="1"/>
          <p:nvPr/>
        </p:nvSpPr>
        <p:spPr>
          <a:xfrm>
            <a:off x="7305869" y="3657600"/>
            <a:ext cx="1211425" cy="646331"/>
          </a:xfrm>
          <a:prstGeom prst="rect">
            <a:avLst/>
          </a:prstGeom>
          <a:noFill/>
        </p:spPr>
        <p:txBody>
          <a:bodyPr wrap="square" rtlCol="0">
            <a:spAutoFit/>
          </a:bodyPr>
          <a:lstStyle/>
          <a:p>
            <a:r>
              <a:rPr lang="en-US" dirty="0" smtClean="0"/>
              <a:t>Idea spread to</a:t>
            </a:r>
            <a:endParaRPr lang="en-US" dirty="0"/>
          </a:p>
        </p:txBody>
      </p:sp>
      <p:pic>
        <p:nvPicPr>
          <p:cNvPr id="11" name="Picture 10"/>
          <p:cNvPicPr>
            <a:picLocks noChangeAspect="1"/>
          </p:cNvPicPr>
          <p:nvPr/>
        </p:nvPicPr>
        <p:blipFill>
          <a:blip r:embed="rId3"/>
          <a:stretch>
            <a:fillRect/>
          </a:stretch>
        </p:blipFill>
        <p:spPr>
          <a:xfrm>
            <a:off x="8014104" y="4560724"/>
            <a:ext cx="3054038" cy="1974109"/>
          </a:xfrm>
          <a:prstGeom prst="rect">
            <a:avLst/>
          </a:prstGeom>
        </p:spPr>
      </p:pic>
      <p:sp>
        <p:nvSpPr>
          <p:cNvPr id="12" name="5-Point Star 11"/>
          <p:cNvSpPr/>
          <p:nvPr/>
        </p:nvSpPr>
        <p:spPr>
          <a:xfrm>
            <a:off x="8630816" y="5682343"/>
            <a:ext cx="326572" cy="3216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778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of Buddhism along silk road</a:t>
            </a:r>
            <a:endParaRPr lang="en-US" dirty="0"/>
          </a:p>
        </p:txBody>
      </p:sp>
      <p:sp>
        <p:nvSpPr>
          <p:cNvPr id="3" name="Content Placeholder 2"/>
          <p:cNvSpPr>
            <a:spLocks noGrp="1"/>
          </p:cNvSpPr>
          <p:nvPr>
            <p:ph sz="quarter" idx="13"/>
          </p:nvPr>
        </p:nvSpPr>
        <p:spPr/>
        <p:txBody>
          <a:bodyPr/>
          <a:lstStyle/>
          <a:p>
            <a:r>
              <a:rPr lang="en-US" dirty="0" smtClean="0"/>
              <a:t>Merchants and missionaries from south Asia introduced Buddhism along silk roads which had a long lasting effects on east and south east Asia</a:t>
            </a:r>
          </a:p>
          <a:p>
            <a:pPr marL="514350" indent="-514350">
              <a:buFont typeface="+mj-lt"/>
              <a:buAutoNum type="romanLcPeriod"/>
            </a:pPr>
            <a:r>
              <a:rPr lang="en-US" dirty="0" smtClean="0"/>
              <a:t>When </a:t>
            </a:r>
            <a:r>
              <a:rPr lang="en-US" dirty="0" err="1" smtClean="0"/>
              <a:t>han</a:t>
            </a:r>
            <a:r>
              <a:rPr lang="en-US" dirty="0" smtClean="0"/>
              <a:t> empire began to decline, </a:t>
            </a:r>
          </a:p>
          <a:p>
            <a:pPr marL="0" indent="0">
              <a:buNone/>
            </a:pPr>
            <a:r>
              <a:rPr lang="en-US" dirty="0" smtClean="0"/>
              <a:t>people in china converted to Buddhism</a:t>
            </a:r>
            <a:endParaRPr lang="en-US" dirty="0"/>
          </a:p>
        </p:txBody>
      </p:sp>
      <p:pic>
        <p:nvPicPr>
          <p:cNvPr id="4" name="Picture 3"/>
          <p:cNvPicPr>
            <a:picLocks noChangeAspect="1"/>
          </p:cNvPicPr>
          <p:nvPr/>
        </p:nvPicPr>
        <p:blipFill>
          <a:blip r:embed="rId2"/>
          <a:stretch>
            <a:fillRect/>
          </a:stretch>
        </p:blipFill>
        <p:spPr>
          <a:xfrm>
            <a:off x="6786714" y="3157484"/>
            <a:ext cx="4310246" cy="2786113"/>
          </a:xfrm>
          <a:prstGeom prst="rect">
            <a:avLst/>
          </a:prstGeom>
        </p:spPr>
      </p:pic>
      <p:sp>
        <p:nvSpPr>
          <p:cNvPr id="5" name="5-Point Star 4"/>
          <p:cNvSpPr/>
          <p:nvPr/>
        </p:nvSpPr>
        <p:spPr>
          <a:xfrm>
            <a:off x="10655559" y="4198776"/>
            <a:ext cx="335902" cy="2705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10907486" y="5635690"/>
            <a:ext cx="292483" cy="30790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764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Diseases along silk road</a:t>
            </a:r>
            <a:endParaRPr lang="en-US" dirty="0"/>
          </a:p>
        </p:txBody>
      </p:sp>
      <p:sp>
        <p:nvSpPr>
          <p:cNvPr id="3" name="Content Placeholder 2"/>
          <p:cNvSpPr>
            <a:spLocks noGrp="1"/>
          </p:cNvSpPr>
          <p:nvPr>
            <p:ph sz="quarter" idx="13"/>
          </p:nvPr>
        </p:nvSpPr>
        <p:spPr/>
        <p:txBody>
          <a:bodyPr/>
          <a:lstStyle/>
          <a:p>
            <a:r>
              <a:rPr lang="en-US" dirty="0" smtClean="0"/>
              <a:t>Pandemic (wide spread) diseases –bubonic plague frequently crosses afro-Eurasia along trade routes</a:t>
            </a:r>
          </a:p>
          <a:p>
            <a:r>
              <a:rPr lang="en-US" dirty="0" smtClean="0"/>
              <a:t>This could also be ne of the reasons for the fall of </a:t>
            </a:r>
            <a:r>
              <a:rPr lang="en-US" dirty="0" err="1" smtClean="0"/>
              <a:t>han</a:t>
            </a:r>
            <a:r>
              <a:rPr lang="en-US" dirty="0" smtClean="0"/>
              <a:t> dynasty.</a:t>
            </a:r>
            <a:endParaRPr lang="en-US" dirty="0"/>
          </a:p>
        </p:txBody>
      </p:sp>
    </p:spTree>
    <p:extLst>
      <p:ext uri="{BB962C8B-B14F-4D97-AF65-F5344CB8AC3E}">
        <p14:creationId xmlns:p14="http://schemas.microsoft.com/office/powerpoint/2010/main" val="556824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TC104033925[[fn=Droplet]]</Template>
  <TotalTime>143</TotalTime>
  <Words>927</Words>
  <Application>Microsoft Office PowerPoint</Application>
  <PresentationFormat>Widescreen</PresentationFormat>
  <Paragraphs>71</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Tw Cen MT</vt:lpstr>
      <vt:lpstr>Droplet</vt:lpstr>
      <vt:lpstr>DEVELOPMENT OF COMMUNICATION AND TRADENETWORKS</vt:lpstr>
      <vt:lpstr>TEST TIP</vt:lpstr>
      <vt:lpstr>A. THE LAND NETWORKS OF AFRICA, EUROPE, AND ASIA</vt:lpstr>
      <vt:lpstr>1. CLIMATE AND TOPOGRAPHY </vt:lpstr>
      <vt:lpstr>2. Trade happens because people want goods</vt:lpstr>
      <vt:lpstr>b. The silk roads</vt:lpstr>
      <vt:lpstr>EFFECTS OF EXCHANGE OF GOODS</vt:lpstr>
      <vt:lpstr>Spread of Buddhism along silk road</vt:lpstr>
      <vt:lpstr>Diseases along silk road</vt:lpstr>
      <vt:lpstr>Other branches of silk road</vt:lpstr>
      <vt:lpstr>Test tip</vt:lpstr>
      <vt:lpstr>c. Sahara caravan routes</vt:lpstr>
      <vt:lpstr>2. Introduction of camels</vt:lpstr>
      <vt:lpstr>North south Eurasia roads</vt:lpstr>
      <vt:lpstr>ii. The sea networks</vt:lpstr>
      <vt:lpstr>a. The Indian ocean trading network</vt:lpstr>
      <vt:lpstr>Test tip</vt:lpstr>
      <vt:lpstr>b,. Mediterranean and black sea trading</vt:lpstr>
      <vt:lpstr>iii. Exchanging goods in the Americas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COMMUNICATION AND TRADENETWORKS</dc:title>
  <dc:creator>Noor Khan</dc:creator>
  <cp:lastModifiedBy>Noor Khan</cp:lastModifiedBy>
  <cp:revision>16</cp:revision>
  <dcterms:created xsi:type="dcterms:W3CDTF">2013-09-20T05:07:40Z</dcterms:created>
  <dcterms:modified xsi:type="dcterms:W3CDTF">2013-09-20T07:31:03Z</dcterms:modified>
</cp:coreProperties>
</file>