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9" r:id="rId3"/>
    <p:sldId id="260" r:id="rId4"/>
    <p:sldId id="261"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4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9/15/2015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9/15/2015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9/15/2015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9/15/2015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sers.clas.ufl.edu/ufhatch/pages/03-Sci-Rev/SCI-REV-Teaching/03sr-definition-concept.ht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1981200" y="152401"/>
            <a:ext cx="8229600" cy="868363"/>
          </a:xfrm>
        </p:spPr>
        <p:txBody>
          <a:bodyPr>
            <a:normAutofit/>
          </a:bodyPr>
          <a:lstStyle/>
          <a:p>
            <a:pPr eaLnBrk="1" hangingPunct="1"/>
            <a:r>
              <a:rPr lang="en-US" smtClean="0"/>
              <a:t>Friendly Reminders</a:t>
            </a:r>
          </a:p>
        </p:txBody>
      </p:sp>
      <p:sp>
        <p:nvSpPr>
          <p:cNvPr id="2051" name="Content Placeholder 4"/>
          <p:cNvSpPr>
            <a:spLocks noGrp="1"/>
          </p:cNvSpPr>
          <p:nvPr>
            <p:ph sz="quarter" idx="1"/>
          </p:nvPr>
        </p:nvSpPr>
        <p:spPr>
          <a:xfrm>
            <a:off x="1676400" y="1676400"/>
            <a:ext cx="8763000" cy="5562600"/>
          </a:xfrm>
        </p:spPr>
        <p:txBody>
          <a:bodyPr>
            <a:normAutofit/>
          </a:bodyPr>
          <a:lstStyle/>
          <a:p>
            <a:pPr eaLnBrk="1" hangingPunct="1"/>
            <a:r>
              <a:rPr lang="en-US" sz="3200" dirty="0"/>
              <a:t>Keep your electronics away.  If I see them I will take them, and depending on what you bribe me with, you might have to get it back from the office.</a:t>
            </a:r>
          </a:p>
          <a:p>
            <a:pPr eaLnBrk="1" hangingPunct="1"/>
            <a:r>
              <a:rPr lang="en-US" sz="3200" dirty="0"/>
              <a:t>Pay attention when you are supposed to pay attention and talk when you are supposed to talk.  Remember, when I am talking, you need to be listening.  You will have time this period to talk, I promise.</a:t>
            </a:r>
          </a:p>
        </p:txBody>
      </p:sp>
    </p:spTree>
    <p:extLst>
      <p:ext uri="{BB962C8B-B14F-4D97-AF65-F5344CB8AC3E}">
        <p14:creationId xmlns:p14="http://schemas.microsoft.com/office/powerpoint/2010/main" val="274463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Last week,  we took a test on how the Greeks, Romans, Jews, and Christians influenced the world with their ideas on government, laws, and how to make a better world.  We are going to continue talking about this theme of ideas in our next unit.  </a:t>
            </a:r>
          </a:p>
          <a:p>
            <a:endParaRPr lang="en-US" dirty="0"/>
          </a:p>
          <a:p>
            <a:r>
              <a:rPr lang="en-US" dirty="0" smtClean="0"/>
              <a:t>The next slide has the important vocabulary that you should learn them and know what they mean. In order to master this chapter’s vocabulary, please take the help of the text book and do the vocabulary-definition-illustration activity </a:t>
            </a:r>
            <a:r>
              <a:rPr lang="en-US" dirty="0" smtClean="0"/>
              <a:t>in this same </a:t>
            </a:r>
            <a:r>
              <a:rPr lang="en-US" dirty="0" err="1" smtClean="0"/>
              <a:t>powerpoint</a:t>
            </a:r>
            <a:r>
              <a:rPr lang="en-US" dirty="0" smtClean="0"/>
              <a:t>. Save it in your H Drive and submit in </a:t>
            </a:r>
            <a:r>
              <a:rPr lang="en-US" dirty="0" err="1" smtClean="0"/>
              <a:t>th</a:t>
            </a:r>
            <a:r>
              <a:rPr lang="en-US" dirty="0" smtClean="0"/>
              <a:t> </a:t>
            </a:r>
            <a:r>
              <a:rPr lang="en-US" dirty="0" err="1" smtClean="0"/>
              <a:t>dropbox</a:t>
            </a:r>
            <a:r>
              <a:rPr lang="en-US" dirty="0" smtClean="0"/>
              <a:t> in haiku. </a:t>
            </a:r>
          </a:p>
          <a:p>
            <a:r>
              <a:rPr lang="en-US" dirty="0" smtClean="0"/>
              <a:t>When you write the definition, you should tell me for example John Locke-Who was he? Why is he important? How is his thinking beneficial to us. Then search the google and add an image that goes with your definition. </a:t>
            </a:r>
          </a:p>
          <a:p>
            <a:r>
              <a:rPr lang="en-US" dirty="0" smtClean="0"/>
              <a:t>You have online textbook which you will find the link on the right hand side of the agenda page on khanlearning</a:t>
            </a:r>
            <a:r>
              <a:rPr lang="en-US" dirty="0" smtClean="0"/>
              <a:t>.weebly.com</a:t>
            </a:r>
            <a:r>
              <a:rPr lang="en-US" dirty="0" smtClean="0"/>
              <a:t> and class copy of textbook on the shelf.</a:t>
            </a:r>
          </a:p>
        </p:txBody>
      </p:sp>
    </p:spTree>
    <p:extLst>
      <p:ext uri="{BB962C8B-B14F-4D97-AF65-F5344CB8AC3E}">
        <p14:creationId xmlns:p14="http://schemas.microsoft.com/office/powerpoint/2010/main" val="3519283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600200" y="152400"/>
            <a:ext cx="3962400" cy="6629400"/>
          </a:xfrm>
          <a:noFill/>
          <a:ln>
            <a:solidFill>
              <a:schemeClr val="accent2"/>
            </a:solidFill>
          </a:ln>
        </p:spPr>
        <p:txBody>
          <a:bodyPr>
            <a:normAutofit/>
          </a:bodyPr>
          <a:lstStyle/>
          <a:p>
            <a:pPr marL="0" indent="0">
              <a:buNone/>
            </a:pPr>
            <a:r>
              <a:rPr lang="en-US" b="1" dirty="0" smtClean="0"/>
              <a:t>Glossary:</a:t>
            </a:r>
          </a:p>
          <a:p>
            <a:pPr marL="0" indent="0">
              <a:buNone/>
            </a:pPr>
            <a:r>
              <a:rPr lang="en-US" dirty="0" smtClean="0"/>
              <a:t>Scientific Revolution</a:t>
            </a:r>
          </a:p>
          <a:p>
            <a:pPr marL="0" indent="0">
              <a:buNone/>
            </a:pPr>
            <a:r>
              <a:rPr lang="en-US" dirty="0" smtClean="0"/>
              <a:t>Enlightenment</a:t>
            </a:r>
          </a:p>
          <a:p>
            <a:pPr marL="0" indent="0">
              <a:buNone/>
            </a:pPr>
            <a:r>
              <a:rPr lang="en-US" dirty="0" smtClean="0"/>
              <a:t>Secular</a:t>
            </a:r>
          </a:p>
          <a:p>
            <a:pPr marL="0" indent="0">
              <a:buNone/>
            </a:pPr>
            <a:r>
              <a:rPr lang="en-US" dirty="0" smtClean="0"/>
              <a:t>U.S. </a:t>
            </a:r>
            <a:r>
              <a:rPr lang="en-US" b="1" dirty="0" smtClean="0"/>
              <a:t>Bill of Rights</a:t>
            </a:r>
          </a:p>
          <a:p>
            <a:pPr marL="0" indent="0">
              <a:buNone/>
            </a:pPr>
            <a:r>
              <a:rPr lang="en-US" b="1" dirty="0" smtClean="0"/>
              <a:t>Textbook</a:t>
            </a:r>
            <a:endParaRPr lang="en-US" dirty="0" smtClean="0"/>
          </a:p>
          <a:p>
            <a:pPr marL="0" indent="0">
              <a:buNone/>
            </a:pPr>
            <a:r>
              <a:rPr lang="en-US" dirty="0" smtClean="0"/>
              <a:t>John Locke- pg. 196</a:t>
            </a:r>
          </a:p>
          <a:p>
            <a:pPr marL="0" indent="0">
              <a:buNone/>
            </a:pPr>
            <a:r>
              <a:rPr lang="en-US" dirty="0" smtClean="0"/>
              <a:t>Montesquieu- pg. 197</a:t>
            </a:r>
          </a:p>
          <a:p>
            <a:pPr marL="0" indent="0">
              <a:buNone/>
            </a:pPr>
            <a:r>
              <a:rPr lang="en-US" dirty="0" smtClean="0"/>
              <a:t>Rousseau- pg. 197</a:t>
            </a:r>
          </a:p>
          <a:p>
            <a:pPr marL="0" indent="0">
              <a:buNone/>
            </a:pPr>
            <a:r>
              <a:rPr lang="en-US" dirty="0" smtClean="0"/>
              <a:t>Voltaire- pg. 196</a:t>
            </a:r>
          </a:p>
          <a:p>
            <a:pPr marL="0" indent="0">
              <a:buNone/>
            </a:pPr>
            <a:r>
              <a:rPr lang="en-US" dirty="0" smtClean="0"/>
              <a:t>Mary Wollstonecraft- pg. 199</a:t>
            </a:r>
          </a:p>
          <a:p>
            <a:pPr marL="0" indent="0">
              <a:buNone/>
            </a:pPr>
            <a:r>
              <a:rPr lang="en-US" dirty="0" smtClean="0"/>
              <a:t>Simon Bolivar- pg. 249</a:t>
            </a:r>
          </a:p>
          <a:p>
            <a:pPr marL="0" indent="0">
              <a:buNone/>
            </a:pPr>
            <a:r>
              <a:rPr lang="en-US" dirty="0" smtClean="0"/>
              <a:t>Magna </a:t>
            </a:r>
            <a:r>
              <a:rPr lang="en-US" dirty="0" err="1" smtClean="0"/>
              <a:t>Carta</a:t>
            </a:r>
            <a:r>
              <a:rPr lang="en-US" dirty="0" smtClean="0"/>
              <a:t>- pg. 25</a:t>
            </a:r>
          </a:p>
          <a:p>
            <a:pPr marL="0" indent="0">
              <a:buNone/>
            </a:pPr>
            <a:r>
              <a:rPr lang="en-US" dirty="0" smtClean="0"/>
              <a:t>Natural Rights- pg. 25</a:t>
            </a:r>
          </a:p>
          <a:p>
            <a:pPr marL="0" indent="0">
              <a:buNone/>
            </a:pPr>
            <a:r>
              <a:rPr lang="en-US" dirty="0" smtClean="0"/>
              <a:t>English Bill of Rights- pg.23</a:t>
            </a:r>
            <a:endParaRPr lang="en-US" dirty="0"/>
          </a:p>
        </p:txBody>
      </p:sp>
      <p:sp>
        <p:nvSpPr>
          <p:cNvPr id="6" name="Content Placeholder 5"/>
          <p:cNvSpPr>
            <a:spLocks noGrp="1"/>
          </p:cNvSpPr>
          <p:nvPr>
            <p:ph sz="half" idx="2"/>
          </p:nvPr>
        </p:nvSpPr>
        <p:spPr>
          <a:xfrm>
            <a:off x="5867400" y="152400"/>
            <a:ext cx="4724400" cy="6629400"/>
          </a:xfrm>
          <a:ln>
            <a:solidFill>
              <a:schemeClr val="accent2"/>
            </a:solidFill>
          </a:ln>
        </p:spPr>
        <p:txBody>
          <a:bodyPr>
            <a:normAutofit/>
          </a:bodyPr>
          <a:lstStyle/>
          <a:p>
            <a:r>
              <a:rPr lang="en-US" b="1" dirty="0" smtClean="0"/>
              <a:t>Thomas Jefferson</a:t>
            </a:r>
            <a:r>
              <a:rPr lang="en-US" dirty="0" smtClean="0"/>
              <a:t>- wrote the Declaration of Independence.</a:t>
            </a:r>
          </a:p>
          <a:p>
            <a:r>
              <a:rPr lang="en-US" b="1" dirty="0" smtClean="0"/>
              <a:t>U.S. Constitution-</a:t>
            </a:r>
            <a:r>
              <a:rPr lang="en-US" dirty="0" smtClean="0"/>
              <a:t> The fundamental principles and established precedents that governs the United States.</a:t>
            </a:r>
          </a:p>
          <a:p>
            <a:r>
              <a:rPr lang="en-US" b="1" dirty="0" smtClean="0"/>
              <a:t>James Madison- </a:t>
            </a:r>
            <a:r>
              <a:rPr lang="en-US" dirty="0" smtClean="0"/>
              <a:t>Influential in the writing of the U.S. Constitution.</a:t>
            </a:r>
          </a:p>
          <a:p>
            <a:r>
              <a:rPr lang="en-US" b="1" dirty="0" smtClean="0"/>
              <a:t>Unalienable rights- </a:t>
            </a:r>
            <a:r>
              <a:rPr lang="en-US" dirty="0" smtClean="0"/>
              <a:t>Rights people are born with that cannot be taken away by government.</a:t>
            </a:r>
          </a:p>
          <a:p>
            <a:r>
              <a:rPr lang="en-US" b="1" dirty="0" smtClean="0"/>
              <a:t>The Declaration of Independence-</a:t>
            </a:r>
            <a:r>
              <a:rPr lang="en-US" dirty="0" smtClean="0"/>
              <a:t> A document declaring the U.S. to be independent of the British Crown, signed on July 4, 1776</a:t>
            </a:r>
          </a:p>
          <a:p>
            <a:r>
              <a:rPr lang="en-US" b="1" dirty="0" smtClean="0"/>
              <a:t>Checks and Balances- </a:t>
            </a:r>
            <a:r>
              <a:rPr lang="en-US" dirty="0"/>
              <a:t>Branches of government checking the actions of each other</a:t>
            </a:r>
          </a:p>
          <a:p>
            <a:pPr marL="0" indent="0">
              <a:buNone/>
            </a:pPr>
            <a:endParaRPr lang="en-US" b="1" dirty="0"/>
          </a:p>
        </p:txBody>
      </p:sp>
    </p:spTree>
    <p:extLst>
      <p:ext uri="{BB962C8B-B14F-4D97-AF65-F5344CB8AC3E}">
        <p14:creationId xmlns:p14="http://schemas.microsoft.com/office/powerpoint/2010/main" val="887461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Scientific revolution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b="1" dirty="0"/>
              <a:t>Working Definition:</a:t>
            </a:r>
            <a:r>
              <a:rPr lang="en-US" dirty="0"/>
              <a:t> By tradition, the "Scientific Revolution" refers to historical changes in thought &amp; belief, to changes in social &amp; institutional organization, that unfolded in Europe between roughly 1550-1700; beginning with Nicholas Copernicus (1473-1543), who asserted a heliocentric (sun-centered) cosmos, it ended with Isaac Newton (1642-1727), who proposed universal laws and a Mechanical Universe</a:t>
            </a:r>
            <a:r>
              <a:rPr lang="en-US" dirty="0" smtClean="0"/>
              <a:t>.</a:t>
            </a:r>
          </a:p>
          <a:p>
            <a:pPr marL="0" indent="0">
              <a:buNone/>
            </a:pPr>
            <a:endParaRPr lang="en-US" dirty="0"/>
          </a:p>
          <a:p>
            <a:r>
              <a:rPr lang="en-US" dirty="0" smtClean="0"/>
              <a:t>Citation</a:t>
            </a:r>
          </a:p>
          <a:p>
            <a:pPr marL="0" indent="0">
              <a:buNone/>
            </a:pPr>
            <a:r>
              <a:rPr lang="en-US" dirty="0" smtClean="0"/>
              <a:t>Dr. Robert A. Hatch “The Scientific Revolution”15/09/2015</a:t>
            </a:r>
            <a:r>
              <a:rPr lang="en-US" dirty="0" smtClean="0">
                <a:hlinkClick r:id="rId2"/>
              </a:rPr>
              <a:t>http</a:t>
            </a:r>
            <a:r>
              <a:rPr lang="en-US" dirty="0">
                <a:hlinkClick r:id="rId2"/>
              </a:rPr>
              <a:t>://</a:t>
            </a:r>
            <a:r>
              <a:rPr lang="en-US" dirty="0" smtClean="0">
                <a:hlinkClick r:id="rId2"/>
              </a:rPr>
              <a:t>users.clas.ufl.edu/</a:t>
            </a:r>
            <a:r>
              <a:rPr lang="en-US" dirty="0" err="1" smtClean="0">
                <a:hlinkClick r:id="rId2"/>
              </a:rPr>
              <a:t>ufhatch</a:t>
            </a:r>
            <a:r>
              <a:rPr lang="en-US" dirty="0" smtClean="0">
                <a:hlinkClick r:id="rId2"/>
              </a:rPr>
              <a:t>/pages/03-Sci-Rev/SCI-REV-Teaching/03sr-definition-concept.htm</a:t>
            </a:r>
            <a:endParaRPr lang="en-US" dirty="0" smtClean="0"/>
          </a:p>
          <a:p>
            <a:pPr marL="0" indent="0">
              <a:buNone/>
            </a:pPr>
            <a:r>
              <a:rPr lang="en-US" dirty="0" smtClean="0"/>
              <a:t>Robert </a:t>
            </a:r>
            <a:r>
              <a:rPr lang="en-US" dirty="0" err="1" smtClean="0"/>
              <a:t>Connif</a:t>
            </a:r>
            <a:r>
              <a:rPr lang="en-US" dirty="0" smtClean="0"/>
              <a:t>. Strange Behaviors “</a:t>
            </a:r>
            <a:r>
              <a:rPr lang="en-US" dirty="0"/>
              <a:t>The Scientific Revolution’s Unexpected Debt To </a:t>
            </a:r>
            <a:r>
              <a:rPr lang="en-US" dirty="0"/>
              <a:t>Alchemy” </a:t>
            </a:r>
            <a:r>
              <a:rPr lang="en-US" dirty="0" smtClean="0"/>
              <a:t>15/9/2015&lt;https</a:t>
            </a:r>
            <a:r>
              <a:rPr lang="en-US" dirty="0"/>
              <a:t>://strangebehaviors.wordpress.com/2014/01/22/the-scientific-revolutions-unexpected-debt-to-alchemy</a:t>
            </a:r>
            <a:r>
              <a:rPr lang="en-US" dirty="0" smtClean="0"/>
              <a:t>/&gt;</a:t>
            </a:r>
            <a:endParaRPr lang="en-US" dirty="0"/>
          </a:p>
          <a:p>
            <a:pPr marL="0" indent="0">
              <a:buNone/>
            </a:pPr>
            <a:endParaRPr lang="en-US" dirty="0" smtClean="0"/>
          </a:p>
          <a:p>
            <a:endParaRPr lang="en-US" dirty="0"/>
          </a:p>
        </p:txBody>
      </p:sp>
      <p:pic>
        <p:nvPicPr>
          <p:cNvPr id="11" name="Content Placeholder 10"/>
          <p:cNvPicPr>
            <a:picLocks noGrp="1" noChangeAspect="1"/>
          </p:cNvPicPr>
          <p:nvPr>
            <p:ph sz="half" idx="2"/>
          </p:nvPr>
        </p:nvPicPr>
        <p:blipFill>
          <a:blip r:embed="rId3"/>
          <a:stretch>
            <a:fillRect/>
          </a:stretch>
        </p:blipFill>
        <p:spPr>
          <a:xfrm>
            <a:off x="6364288" y="2274737"/>
            <a:ext cx="4754562" cy="3816650"/>
          </a:xfrm>
          <a:prstGeom prst="rect">
            <a:avLst/>
          </a:prstGeom>
        </p:spPr>
      </p:pic>
      <p:sp>
        <p:nvSpPr>
          <p:cNvPr id="4" name="Line Callout 3 3"/>
          <p:cNvSpPr/>
          <p:nvPr/>
        </p:nvSpPr>
        <p:spPr>
          <a:xfrm>
            <a:off x="540773" y="1504335"/>
            <a:ext cx="3008671" cy="589641"/>
          </a:xfrm>
          <a:prstGeom prst="borderCallout3">
            <a:avLst>
              <a:gd name="adj1" fmla="val 18750"/>
              <a:gd name="adj2" fmla="val -8333"/>
              <a:gd name="adj3" fmla="val 18750"/>
              <a:gd name="adj4" fmla="val -16667"/>
              <a:gd name="adj5" fmla="val 100000"/>
              <a:gd name="adj6" fmla="val -16667"/>
              <a:gd name="adj7" fmla="val 191335"/>
              <a:gd name="adj8" fmla="val 372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774" y="1504335"/>
            <a:ext cx="300867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I got this from google search and minus wiki </a:t>
            </a:r>
            <a:endParaRPr lang="en-US" dirty="0"/>
          </a:p>
        </p:txBody>
      </p:sp>
      <p:sp>
        <p:nvSpPr>
          <p:cNvPr id="8" name="Line Callout 3 7"/>
          <p:cNvSpPr/>
          <p:nvPr/>
        </p:nvSpPr>
        <p:spPr>
          <a:xfrm>
            <a:off x="128790" y="3113679"/>
            <a:ext cx="4866968" cy="835742"/>
          </a:xfrm>
          <a:prstGeom prst="borderCallout3">
            <a:avLst>
              <a:gd name="adj1" fmla="val 27166"/>
              <a:gd name="adj2" fmla="val 2609"/>
              <a:gd name="adj3" fmla="val 18750"/>
              <a:gd name="adj4" fmla="val -16667"/>
              <a:gd name="adj5" fmla="val 100000"/>
              <a:gd name="adj6" fmla="val -16667"/>
              <a:gd name="adj7" fmla="val 157902"/>
              <a:gd name="adj8" fmla="val 21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Cite your source as taught by the librarian. Use the handout given by her or you will find in the T Drive under library folder. </a:t>
            </a:r>
            <a:endParaRPr lang="en-US" dirty="0"/>
          </a:p>
        </p:txBody>
      </p:sp>
      <p:sp>
        <p:nvSpPr>
          <p:cNvPr id="12" name="Line Callout 3 11"/>
          <p:cNvSpPr/>
          <p:nvPr/>
        </p:nvSpPr>
        <p:spPr>
          <a:xfrm>
            <a:off x="8028633" y="1504335"/>
            <a:ext cx="1858945" cy="927366"/>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have cited this as well</a:t>
            </a:r>
            <a:endParaRPr lang="en-US" dirty="0"/>
          </a:p>
        </p:txBody>
      </p:sp>
    </p:spTree>
    <p:extLst>
      <p:ext uri="{BB962C8B-B14F-4D97-AF65-F5344CB8AC3E}">
        <p14:creationId xmlns:p14="http://schemas.microsoft.com/office/powerpoint/2010/main" val="2739915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TC103090434[[fn=Wood Type]]</Template>
  <TotalTime>33</TotalTime>
  <Words>454</Words>
  <Application>Microsoft Office PowerPoint</Application>
  <PresentationFormat>Widescreen</PresentationFormat>
  <Paragraphs>39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Rockwell</vt:lpstr>
      <vt:lpstr>Rockwell Condensed</vt:lpstr>
      <vt:lpstr>Wingdings</vt:lpstr>
      <vt:lpstr>Wood Type</vt:lpstr>
      <vt:lpstr>Friendly Reminders</vt:lpstr>
      <vt:lpstr>Recap</vt:lpstr>
      <vt:lpstr>PowerPoint Presentation</vt:lpstr>
      <vt:lpstr>Example : Scientific revolution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Friendly Reminders</dc:title>
  <dc:creator>Noor Khan</dc:creator>
  <cp:lastModifiedBy>Noor M. Khan</cp:lastModifiedBy>
  <cp:revision>6</cp:revision>
  <dcterms:created xsi:type="dcterms:W3CDTF">2013-09-03T08:45:41Z</dcterms:created>
  <dcterms:modified xsi:type="dcterms:W3CDTF">2015-09-15T14:27:03Z</dcterms:modified>
</cp:coreProperties>
</file>