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5" r:id="rId5"/>
    <p:sldId id="262" r:id="rId6"/>
    <p:sldId id="266" r:id="rId7"/>
    <p:sldId id="263" r:id="rId8"/>
    <p:sldId id="264" r:id="rId9"/>
    <p:sldId id="267" r:id="rId10"/>
    <p:sldId id="270" r:id="rId11"/>
    <p:sldId id="271" r:id="rId12"/>
    <p:sldId id="272" r:id="rId13"/>
    <p:sldId id="274" r:id="rId14"/>
    <p:sldId id="273" r:id="rId15"/>
    <p:sldId id="269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9E1-642B-40B8-9A9A-11360B994A63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8747-E515-4320-BBEF-2465D106A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9E1-642B-40B8-9A9A-11360B994A63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8747-E515-4320-BBEF-2465D106A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9E1-642B-40B8-9A9A-11360B994A63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8747-E515-4320-BBEF-2465D106A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9E1-642B-40B8-9A9A-11360B994A63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8747-E515-4320-BBEF-2465D106A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9E1-642B-40B8-9A9A-11360B994A63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8747-E515-4320-BBEF-2465D106A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9E1-642B-40B8-9A9A-11360B994A63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8747-E515-4320-BBEF-2465D106A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9E1-642B-40B8-9A9A-11360B994A63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8747-E515-4320-BBEF-2465D106A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9E1-642B-40B8-9A9A-11360B994A63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8747-E515-4320-BBEF-2465D106A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9E1-642B-40B8-9A9A-11360B994A63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8747-E515-4320-BBEF-2465D106A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9E1-642B-40B8-9A9A-11360B994A63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8747-E515-4320-BBEF-2465D106A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99E1-642B-40B8-9A9A-11360B994A63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8747-E515-4320-BBEF-2465D106A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99E1-642B-40B8-9A9A-11360B994A63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38747-E515-4320-BBEF-2465D106A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e/e1/Reims_Kathedral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//upload.wikimedia.org/wikipedia/commons/a/ad/Cath%C3%A9drale_de_Reims_int%C3%A9rieur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overton_cat/5891758871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7432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Lecture 1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4900" u="sng" dirty="0" smtClean="0"/>
              <a:t>Key Influences on European History 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200400"/>
            <a:ext cx="6400800" cy="1752600"/>
          </a:xfrm>
        </p:spPr>
        <p:txBody>
          <a:bodyPr/>
          <a:lstStyle/>
          <a:p>
            <a:r>
              <a:rPr lang="en-US" dirty="0" smtClean="0"/>
              <a:t>What factors influenced the creation of European civilization?</a:t>
            </a:r>
            <a:endParaRPr lang="en-US" dirty="0"/>
          </a:p>
        </p:txBody>
      </p:sp>
      <p:pic>
        <p:nvPicPr>
          <p:cNvPr id="4" name="il_fi" descr="http://www2.sunysuffolk.edu/antonun/images/w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4196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Medieval Religion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sense of mortality</a:t>
            </a:r>
          </a:p>
          <a:p>
            <a:r>
              <a:rPr lang="en-US" dirty="0" smtClean="0"/>
              <a:t>Art reflected the inevitability of divine judgment</a:t>
            </a:r>
          </a:p>
          <a:p>
            <a:r>
              <a:rPr lang="en-US" dirty="0" smtClean="0"/>
              <a:t>Humans are all naturally damned (Eve)</a:t>
            </a:r>
          </a:p>
          <a:p>
            <a:r>
              <a:rPr lang="en-US" dirty="0" smtClean="0"/>
              <a:t>Everyone is going to hell unless they follow Church rules</a:t>
            </a:r>
          </a:p>
          <a:p>
            <a:r>
              <a:rPr lang="en-US" dirty="0" smtClean="0"/>
              <a:t>Cathedral building, Monks and Nuns</a:t>
            </a:r>
          </a:p>
          <a:p>
            <a:r>
              <a:rPr lang="en-US" dirty="0" smtClean="0"/>
              <a:t>Superstition is prevalent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0"/>
            <a:ext cx="2286000" cy="5635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Cathedral at Reims, France</a:t>
            </a:r>
            <a:endParaRPr lang="en-US" sz="1400" dirty="0"/>
          </a:p>
        </p:txBody>
      </p:sp>
      <p:pic>
        <p:nvPicPr>
          <p:cNvPr id="4" name="Content Placeholder 3" descr="File:Reims Kathedral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4080272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ile:Cathédrale de Reims intérieu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85800"/>
            <a:ext cx="4114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farm6.static.flickr.com/5160/5892326740_37e676098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191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Resurrect Souls - Tewkesbury Abbey Medieval Stained Glass">
            <a:hlinkClick r:id="rId3" tooltip="Saved Souls - Tewkesbury Abbey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"/>
            <a:ext cx="4343400" cy="57912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76600" y="6488668"/>
            <a:ext cx="270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Tewkesbury, England 1338.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Medieval Economics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Arabic numerals allow for double-entry bookkeeping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Allows for the development of modern trade and banking. (bankers spurred on the Renaissance)</a:t>
            </a:r>
          </a:p>
          <a:p>
            <a:endParaRPr lang="en-US" dirty="0"/>
          </a:p>
        </p:txBody>
      </p:sp>
      <p:pic>
        <p:nvPicPr>
          <p:cNvPr id="4" name="il_fi" descr="http://media.wiley.com/Lux/19/20819.ngr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667000"/>
            <a:ext cx="43910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Medieval Social Structure: The Feudal System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Middle Ages, European society was organized in a hierarchical structure. </a:t>
            </a:r>
          </a:p>
          <a:p>
            <a:r>
              <a:rPr lang="en-US" dirty="0" smtClean="0"/>
              <a:t>Differed from area to area, but basically each level of society had obligations to those above or below it.</a:t>
            </a:r>
          </a:p>
          <a:p>
            <a:r>
              <a:rPr lang="en-US" dirty="0" smtClean="0"/>
              <a:t>There was little social mobility.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eudal Syste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6096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polis (or city-state)</a:t>
            </a:r>
          </a:p>
          <a:p>
            <a:r>
              <a:rPr lang="en-US" dirty="0" smtClean="0"/>
              <a:t>independent political units, defensible and agricultural, made up of “relatives” declaring common ancestry. </a:t>
            </a:r>
          </a:p>
          <a:p>
            <a:r>
              <a:rPr lang="en-US" dirty="0" smtClean="0"/>
              <a:t>Ruled by oligarchies (wealthy group), who chose tyrants in times of trouble. </a:t>
            </a:r>
          </a:p>
          <a:p>
            <a:r>
              <a:rPr lang="en-US" dirty="0" smtClean="0"/>
              <a:t>Literate society, worshiped similar gods.</a:t>
            </a:r>
          </a:p>
          <a:p>
            <a:r>
              <a:rPr lang="en-US" dirty="0" smtClean="0"/>
              <a:t>Athens and Sparta emerged as the leaders.</a:t>
            </a:r>
          </a:p>
          <a:p>
            <a:r>
              <a:rPr lang="en-US" dirty="0" smtClean="0"/>
              <a:t>Men like Solon, Pericles, Socrates, Plato, Aristotle and Pythagoras invented (to some extent) political, philosophical, and scientific ideas that shaped Europe. (</a:t>
            </a:r>
            <a:r>
              <a:rPr lang="en-US" dirty="0" err="1" smtClean="0"/>
              <a:t>ie</a:t>
            </a:r>
            <a:r>
              <a:rPr lang="en-US" dirty="0" smtClean="0"/>
              <a:t>. reason and democracy) 		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Classical Greeks (700-400 BCE)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il_fi" descr="http://loh.loswego.k12.or.us/noblem/picts/acropoli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914400"/>
            <a:ext cx="19145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229600" cy="58213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Romans</a:t>
            </a: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dirty="0" smtClean="0"/>
              <a:t>	- 509 BCE Rome forms the “Republic” (non-democratic, but closer)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Economic, political and social crisis leads to overthrow of Republic and rise of the Roman  Empire (46 BCE)</a:t>
            </a:r>
          </a:p>
          <a:p>
            <a:pPr>
              <a:buNone/>
            </a:pPr>
            <a:r>
              <a:rPr lang="en-US" dirty="0" smtClean="0"/>
              <a:t> 	- Admired the Greeks, and built on their accomplishments, mostly in math and civil engineering (roads, bridges, aqueducts).</a:t>
            </a:r>
          </a:p>
          <a:p>
            <a:pPr>
              <a:buNone/>
            </a:pPr>
            <a:r>
              <a:rPr lang="en-US" dirty="0" smtClean="0"/>
              <a:t>	- Expands too far and collapses in the 5</a:t>
            </a:r>
            <a:r>
              <a:rPr lang="en-US" baseline="30000" dirty="0" smtClean="0"/>
              <a:t>th</a:t>
            </a:r>
            <a:r>
              <a:rPr lang="en-US" dirty="0" smtClean="0"/>
              <a:t> Century CE. 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mrkatzoff.org/wp-content/uploads/roman-empire-map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74170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229600" cy="6248400"/>
          </a:xfrm>
        </p:spPr>
        <p:txBody>
          <a:bodyPr>
            <a:normAutofit fontScale="85000" lnSpcReduction="20000"/>
          </a:bodyPr>
          <a:lstStyle/>
          <a:p>
            <a:r>
              <a:rPr lang="en-US" sz="3800" b="1" dirty="0" smtClean="0"/>
              <a:t>Christianity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- Likely the single most important factor in shaping the western world.</a:t>
            </a:r>
          </a:p>
          <a:p>
            <a:pPr>
              <a:buNone/>
            </a:pPr>
            <a:r>
              <a:rPr lang="en-US" dirty="0" smtClean="0"/>
              <a:t>	- Began in the Middle East as an off-shoot of Judaism</a:t>
            </a:r>
          </a:p>
          <a:p>
            <a:pPr>
              <a:buNone/>
            </a:pPr>
            <a:r>
              <a:rPr lang="en-US" dirty="0" smtClean="0"/>
              <a:t>	- Jesus gained a large following, especially among the poor of the Roman Empire</a:t>
            </a:r>
          </a:p>
          <a:p>
            <a:pPr>
              <a:buNone/>
            </a:pPr>
            <a:r>
              <a:rPr lang="en-US" dirty="0" smtClean="0"/>
              <a:t>	- After Jesus’ death and claimed resurrection, the religion spread across the Empire.</a:t>
            </a:r>
          </a:p>
          <a:p>
            <a:pPr>
              <a:buNone/>
            </a:pPr>
            <a:r>
              <a:rPr lang="en-US" dirty="0" smtClean="0"/>
              <a:t>	- Groups of Christians were led by Bishops (Bishop of Rome = Pope)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il_fi" descr="http://www.ackland.org/ccm/groups/public/%40ackland/documents/content/ccm1_0410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57200"/>
            <a:ext cx="2162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- </a:t>
            </a:r>
            <a:r>
              <a:rPr lang="en-US" sz="3600" dirty="0" smtClean="0">
                <a:latin typeface="+mn-lt"/>
              </a:rPr>
              <a:t>Christianity was persecuted, but continued to grow, Emperor Constantine converted in 303 CE.</a:t>
            </a:r>
            <a:endParaRPr lang="en-US" sz="3600" dirty="0">
              <a:latin typeface="+mn-lt"/>
            </a:endParaRPr>
          </a:p>
        </p:txBody>
      </p:sp>
      <p:pic>
        <p:nvPicPr>
          <p:cNvPr id="4" name="il_fi" descr="http://t3.gstatic.com/images?q=tbn:ANd9GcTZu_Uv0xWkxacMyUwdZjVHOCqqy9k3bzz7YUqDUOkTUD8vZ76u&amp;t=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419600" cy="309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onstant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35052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8600"/>
            <a:ext cx="8229600" cy="58975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The Dark Ages (450-1000 CE)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- “Barbarian” </a:t>
            </a:r>
            <a:r>
              <a:rPr lang="en-US" dirty="0"/>
              <a:t>t</a:t>
            </a:r>
            <a:r>
              <a:rPr lang="en-US" dirty="0" smtClean="0"/>
              <a:t>ribes sacked Rome, but adopted Roman cultural ideas, especially Christianity</a:t>
            </a:r>
          </a:p>
          <a:p>
            <a:pPr>
              <a:buNone/>
            </a:pPr>
            <a:r>
              <a:rPr lang="en-US" dirty="0" smtClean="0"/>
              <a:t>	- Roman ideas also continued in the East (Byzantium)</a:t>
            </a:r>
          </a:p>
          <a:p>
            <a:pPr>
              <a:buNone/>
            </a:pPr>
            <a:r>
              <a:rPr lang="en-US" dirty="0" smtClean="0"/>
              <a:t>	- In the Middle East, Islam begins rising in the seventh  and eighth century CE and threatens the Western World.   </a:t>
            </a:r>
          </a:p>
          <a:p>
            <a:pPr>
              <a:buNone/>
            </a:pPr>
            <a:r>
              <a:rPr lang="en-US" dirty="0" smtClean="0"/>
              <a:t>	- Church (especially Roman Pope) strengthens itself in the chaos: allying with the Franks. </a:t>
            </a:r>
          </a:p>
          <a:p>
            <a:pPr>
              <a:buNone/>
            </a:pPr>
            <a:r>
              <a:rPr lang="en-US" dirty="0" smtClean="0"/>
              <a:t>	- Frankish King Charlemagne briefly reunited Western Europe under the Holy Roman Empire.</a:t>
            </a:r>
          </a:p>
          <a:p>
            <a:pPr>
              <a:buNone/>
            </a:pPr>
            <a:r>
              <a:rPr lang="en-US" dirty="0" smtClean="0"/>
              <a:t>	- Western Catholic Church split from Eastern Orthodox Church</a:t>
            </a:r>
          </a:p>
          <a:p>
            <a:pPr>
              <a:buNone/>
            </a:pPr>
            <a:r>
              <a:rPr lang="en-US" dirty="0" smtClean="0"/>
              <a:t>	- Vikings began attacking everywhere… </a:t>
            </a:r>
            <a:endParaRPr lang="en-US" dirty="0"/>
          </a:p>
        </p:txBody>
      </p:sp>
      <p:pic>
        <p:nvPicPr>
          <p:cNvPr id="4" name="Picture 3" descr="http://a0.twimg.com/profile_images/120425597/logo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07478" y="5181600"/>
            <a:ext cx="263651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b="1" dirty="0" smtClean="0"/>
              <a:t>The High Middle Ages (1000-1300 CE)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Intellectual, cultural, political growth and stability: better climate, more agriculture, reduced attacks, etc.</a:t>
            </a:r>
          </a:p>
          <a:p>
            <a:pPr>
              <a:buFontTx/>
              <a:buChar char="-"/>
            </a:pPr>
            <a:r>
              <a:rPr lang="en-US" sz="2800" dirty="0" smtClean="0"/>
              <a:t>Towns begin to grow, merchants begin to trade more extensively (guilds)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iddle_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4290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229600" cy="58213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 smtClean="0"/>
              <a:t>Crusades fail, but stimulate Europe with new ideas. (gunpowder, Arabic numerals)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National monarchies begin to grow in power (England, France), conflicting with the landed aristocracy</a:t>
            </a:r>
          </a:p>
          <a:p>
            <a:pPr>
              <a:buFontTx/>
              <a:buChar char="-"/>
            </a:pPr>
            <a:r>
              <a:rPr lang="en-US" dirty="0" smtClean="0"/>
              <a:t>Universities expand and begin using classical texts (saved by the Arabs) </a:t>
            </a:r>
          </a:p>
          <a:p>
            <a:endParaRPr lang="en-US" dirty="0"/>
          </a:p>
        </p:txBody>
      </p:sp>
      <p:pic>
        <p:nvPicPr>
          <p:cNvPr id="4" name="Picture 3" descr="http://ksumail.kennesaw.edu/~bstevens/crusad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143000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e19b515b78335443aacccc9971185e58bfad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347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Lecture 1  Key Influences on European History </vt:lpstr>
      <vt:lpstr>The Classical Greeks (700-400 BCE) </vt:lpstr>
      <vt:lpstr>PowerPoint Presentation</vt:lpstr>
      <vt:lpstr>PowerPoint Presentation</vt:lpstr>
      <vt:lpstr>PowerPoint Presentation</vt:lpstr>
      <vt:lpstr>- Christianity was persecuted, but continued to grow, Emperor Constantine converted in 303 CE.</vt:lpstr>
      <vt:lpstr>PowerPoint Presentation</vt:lpstr>
      <vt:lpstr>PowerPoint Presentation</vt:lpstr>
      <vt:lpstr>PowerPoint Presentation</vt:lpstr>
      <vt:lpstr>Medieval Religion</vt:lpstr>
      <vt:lpstr>Cathedral at Reims, France</vt:lpstr>
      <vt:lpstr>PowerPoint Presentation</vt:lpstr>
      <vt:lpstr>Medieval Economics </vt:lpstr>
      <vt:lpstr>Medieval Social Structure: The Feudal System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“Western Heritage”?</dc:title>
  <dc:creator>Simon</dc:creator>
  <cp:lastModifiedBy>Noor Khan</cp:lastModifiedBy>
  <cp:revision>26</cp:revision>
  <dcterms:created xsi:type="dcterms:W3CDTF">2012-09-01T16:00:59Z</dcterms:created>
  <dcterms:modified xsi:type="dcterms:W3CDTF">2015-06-22T21:14:52Z</dcterms:modified>
</cp:coreProperties>
</file>