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DA35EE-7C28-4D1F-BE21-1E379B42A97A}"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7403927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A35EE-7C28-4D1F-BE21-1E379B42A97A}"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147261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A35EE-7C28-4D1F-BE21-1E379B42A97A}"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186285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A35EE-7C28-4D1F-BE21-1E379B42A97A}"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7687149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DA35EE-7C28-4D1F-BE21-1E379B42A97A}"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422080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DA35EE-7C28-4D1F-BE21-1E379B42A97A}"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217110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DA35EE-7C28-4D1F-BE21-1E379B42A97A}" type="datetimeFigureOut">
              <a:rPr lang="en-US" smtClean="0"/>
              <a:t>4/27/2014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343320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DA35EE-7C28-4D1F-BE21-1E379B42A97A}" type="datetimeFigureOut">
              <a:rPr lang="en-US" smtClean="0"/>
              <a:t>4/27/2014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81231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A35EE-7C28-4D1F-BE21-1E379B42A97A}" type="datetimeFigureOut">
              <a:rPr lang="en-US" smtClean="0"/>
              <a:t>4/27/2014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127027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A35EE-7C28-4D1F-BE21-1E379B42A97A}"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320057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A35EE-7C28-4D1F-BE21-1E379B42A97A}"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6318B-908D-41B8-A9D6-8D62B3505606}" type="slidenum">
              <a:rPr lang="en-US" smtClean="0"/>
              <a:t>‹#›</a:t>
            </a:fld>
            <a:endParaRPr lang="en-US"/>
          </a:p>
        </p:txBody>
      </p:sp>
    </p:spTree>
    <p:extLst>
      <p:ext uri="{BB962C8B-B14F-4D97-AF65-F5344CB8AC3E}">
        <p14:creationId xmlns:p14="http://schemas.microsoft.com/office/powerpoint/2010/main" val="195881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A35EE-7C28-4D1F-BE21-1E379B42A97A}" type="datetimeFigureOut">
              <a:rPr lang="en-US" smtClean="0"/>
              <a:t>4/27/2014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6318B-908D-41B8-A9D6-8D62B3505606}" type="slidenum">
              <a:rPr lang="en-US" smtClean="0"/>
              <a:t>‹#›</a:t>
            </a:fld>
            <a:endParaRPr lang="en-US"/>
          </a:p>
        </p:txBody>
      </p:sp>
    </p:spTree>
    <p:extLst>
      <p:ext uri="{BB962C8B-B14F-4D97-AF65-F5344CB8AC3E}">
        <p14:creationId xmlns:p14="http://schemas.microsoft.com/office/powerpoint/2010/main" val="1325265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Rise and Decline of Authoritarian Governments</a:t>
            </a:r>
            <a:br>
              <a:rPr lang="en-US" dirty="0" smtClean="0"/>
            </a:br>
            <a:r>
              <a:rPr lang="en-US" dirty="0" smtClean="0"/>
              <a:t>1900 to the present</a:t>
            </a:r>
            <a:endParaRPr lang="en-US" dirty="0"/>
          </a:p>
        </p:txBody>
      </p:sp>
      <p:sp>
        <p:nvSpPr>
          <p:cNvPr id="3" name="Subtitle 2"/>
          <p:cNvSpPr>
            <a:spLocks noGrp="1"/>
          </p:cNvSpPr>
          <p:nvPr>
            <p:ph type="subTitle" idx="1"/>
          </p:nvPr>
        </p:nvSpPr>
        <p:spPr/>
        <p:txBody>
          <a:bodyPr/>
          <a:lstStyle/>
          <a:p>
            <a:r>
              <a:rPr lang="en-US" dirty="0" smtClean="0"/>
              <a:t>Key concept 6.2 Continued</a:t>
            </a:r>
            <a:endParaRPr lang="en-US" dirty="0"/>
          </a:p>
        </p:txBody>
      </p:sp>
    </p:spTree>
    <p:extLst>
      <p:ext uri="{BB962C8B-B14F-4D97-AF65-F5344CB8AC3E}">
        <p14:creationId xmlns:p14="http://schemas.microsoft.com/office/powerpoint/2010/main" val="1881739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a:t>
            </a:r>
            <a:endParaRPr lang="en-US" dirty="0"/>
          </a:p>
        </p:txBody>
      </p:sp>
      <p:sp>
        <p:nvSpPr>
          <p:cNvPr id="3" name="Content Placeholder 2"/>
          <p:cNvSpPr>
            <a:spLocks noGrp="1"/>
          </p:cNvSpPr>
          <p:nvPr>
            <p:ph idx="1"/>
          </p:nvPr>
        </p:nvSpPr>
        <p:spPr/>
        <p:txBody>
          <a:bodyPr/>
          <a:lstStyle/>
          <a:p>
            <a:r>
              <a:rPr lang="en-US" dirty="0" smtClean="0"/>
              <a:t>Revolutions in China lead to Communist rule.</a:t>
            </a:r>
          </a:p>
          <a:p>
            <a:r>
              <a:rPr lang="en-US" dirty="0" smtClean="0"/>
              <a:t>1. The Qing dynasty was overthrown in 1911 and was not replaced by a new Imperial Dynasty. This event marked the end of thousands of years of dynastic rule in China.</a:t>
            </a:r>
          </a:p>
          <a:p>
            <a:r>
              <a:rPr lang="en-US" dirty="0" smtClean="0"/>
              <a:t>2. The new government was the Republic of China, promoted by Sun </a:t>
            </a:r>
            <a:r>
              <a:rPr lang="en-US" dirty="0" err="1" smtClean="0"/>
              <a:t>Yat-sen</a:t>
            </a:r>
            <a:r>
              <a:rPr lang="en-US" dirty="0" smtClean="0"/>
              <a:t>, the Western educated member of the Chinese elite. Sun struggled to create a stable, unified China and sought aid from the West, but the only major nation to respond was the newly formed Soviet Union. This support from communist sources had enormous long-term implications.</a:t>
            </a:r>
            <a:endParaRPr lang="en-US" dirty="0"/>
          </a:p>
        </p:txBody>
      </p:sp>
    </p:spTree>
    <p:extLst>
      <p:ext uri="{BB962C8B-B14F-4D97-AF65-F5344CB8AC3E}">
        <p14:creationId xmlns:p14="http://schemas.microsoft.com/office/powerpoint/2010/main" val="609174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3. Sun died in 1925 and was replaced by </a:t>
            </a:r>
            <a:r>
              <a:rPr lang="en-US" dirty="0"/>
              <a:t>C</a:t>
            </a:r>
            <a:r>
              <a:rPr lang="en-US" dirty="0" smtClean="0"/>
              <a:t>hiang Kai-Shek (Jiang </a:t>
            </a:r>
            <a:r>
              <a:rPr lang="en-US" dirty="0" err="1" smtClean="0"/>
              <a:t>Jieshi</a:t>
            </a:r>
            <a:r>
              <a:rPr lang="en-US" dirty="0" smtClean="0"/>
              <a:t>). Unlike Sun, Chiang vigorously opposed cooperation with communists. Regions in China fell into civil war between communists and “nationalist” supporting the Republic. A major reason why many peasants supported the communists was their perception that the Republic was both corrupt and inept.</a:t>
            </a:r>
          </a:p>
          <a:p>
            <a:r>
              <a:rPr lang="en-US" dirty="0" smtClean="0"/>
              <a:t>4. When Japan invaded China in 1937, the Communists and nationalists united to fight their common enemy. When the United States entered World War II, China was added to the allies, and she and met with US and British leaders to plan war strategy.</a:t>
            </a:r>
            <a:endParaRPr lang="en-US" dirty="0"/>
          </a:p>
        </p:txBody>
      </p:sp>
    </p:spTree>
    <p:extLst>
      <p:ext uri="{BB962C8B-B14F-4D97-AF65-F5344CB8AC3E}">
        <p14:creationId xmlns:p14="http://schemas.microsoft.com/office/powerpoint/2010/main" val="3602533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5. At the end of World War II, China’s Civil War restarted and, in 1949, the Communists, led by Mao Zedong, were victorious. The nationalist government and millions of its supporters, backed by Western powers, fled to Taiwan and ruled from there.</a:t>
            </a:r>
          </a:p>
          <a:p>
            <a:r>
              <a:rPr lang="en-US" dirty="0" smtClean="0"/>
              <a:t>6. Mao’s  government officially granted full legal and voting rights to women, which was a radical change from China’s past. Many women served in high government positions. Unlike Lenin, who favored communist revolution by industrial workers in cities, Mao’s main support came from agrarian peasants.</a:t>
            </a:r>
            <a:endParaRPr lang="en-US" dirty="0"/>
          </a:p>
        </p:txBody>
      </p:sp>
    </p:spTree>
    <p:extLst>
      <p:ext uri="{BB962C8B-B14F-4D97-AF65-F5344CB8AC3E}">
        <p14:creationId xmlns:p14="http://schemas.microsoft.com/office/powerpoint/2010/main" val="3400497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78384" y="672307"/>
            <a:ext cx="723900" cy="723900"/>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AP world history exam has been known to ask about differences between Leninists and Maoist approaches to communist revolutions.</a:t>
            </a:r>
            <a:endParaRPr lang="en-US" dirty="0"/>
          </a:p>
        </p:txBody>
      </p:sp>
    </p:spTree>
    <p:extLst>
      <p:ext uri="{BB962C8B-B14F-4D97-AF65-F5344CB8AC3E}">
        <p14:creationId xmlns:p14="http://schemas.microsoft.com/office/powerpoint/2010/main" val="3700314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7. China supported communist North Korea in the Korean War by sending millions of soldiers into that conflict.</a:t>
            </a:r>
          </a:p>
          <a:p>
            <a:r>
              <a:rPr lang="en-US" dirty="0" smtClean="0"/>
              <a:t>8. In the late 1950s, Mao pushed a Great </a:t>
            </a:r>
            <a:r>
              <a:rPr lang="en-US" dirty="0"/>
              <a:t>L</a:t>
            </a:r>
            <a:r>
              <a:rPr lang="en-US" dirty="0" smtClean="0"/>
              <a:t>eap forward that promoted industry and output over agricultural production. The result was an agrarian catastrophe that led to death by starvation for as many as 20 million people.</a:t>
            </a:r>
          </a:p>
          <a:p>
            <a:r>
              <a:rPr lang="en-US" dirty="0" smtClean="0"/>
              <a:t>9.  Mao’s response to this disaster was to blame the  “outside” capitalists influences that he said were still prevalent in China, so a Cultural </a:t>
            </a:r>
            <a:r>
              <a:rPr lang="en-US" dirty="0"/>
              <a:t>R</a:t>
            </a:r>
            <a:r>
              <a:rPr lang="en-US" dirty="0" smtClean="0"/>
              <a:t>evolution was enacted to purge all remainders of Western culture. Widespread government persecution and reeducation centers finally ended with Mao’s death in 1976</a:t>
            </a:r>
          </a:p>
        </p:txBody>
      </p:sp>
    </p:spTree>
    <p:extLst>
      <p:ext uri="{BB962C8B-B14F-4D97-AF65-F5344CB8AC3E}">
        <p14:creationId xmlns:p14="http://schemas.microsoft.com/office/powerpoint/2010/main" val="117283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10. By the 1960s, to nations that might appear to be natural allies were enemies: the USSR and communist China. They fought over territories on their mutual borders and did little to support each other in spreading communism around the globe.</a:t>
            </a:r>
          </a:p>
          <a:p>
            <a:r>
              <a:rPr lang="en-US" dirty="0" smtClean="0"/>
              <a:t>11. After Mao’s death, reformers, including Deng Xiaoping, improved China’s economy and its position on the world stage by inviting government – monitored capitalist investment from the West. The economy and people’s standards of living boomed into the early 21</a:t>
            </a:r>
            <a:r>
              <a:rPr lang="en-US" baseline="30000" dirty="0" smtClean="0"/>
              <a:t>st</a:t>
            </a:r>
            <a:r>
              <a:rPr lang="en-US" dirty="0" smtClean="0"/>
              <a:t> century, but political reforms was slower to appear.</a:t>
            </a:r>
          </a:p>
          <a:p>
            <a:r>
              <a:rPr lang="en-US" dirty="0" smtClean="0"/>
              <a:t>(Deng Xiaoping’s economic policies are compared with Lenin’s “New Economic Policy)</a:t>
            </a:r>
            <a:endParaRPr lang="en-US" dirty="0"/>
          </a:p>
        </p:txBody>
      </p:sp>
    </p:spTree>
    <p:extLst>
      <p:ext uri="{BB962C8B-B14F-4D97-AF65-F5344CB8AC3E}">
        <p14:creationId xmlns:p14="http://schemas.microsoft.com/office/powerpoint/2010/main" val="3423075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Fascism</a:t>
            </a:r>
            <a:endParaRPr lang="en-US" dirty="0"/>
          </a:p>
        </p:txBody>
      </p:sp>
      <p:sp>
        <p:nvSpPr>
          <p:cNvPr id="3" name="Content Placeholder 2"/>
          <p:cNvSpPr>
            <a:spLocks noGrp="1"/>
          </p:cNvSpPr>
          <p:nvPr>
            <p:ph idx="1"/>
          </p:nvPr>
        </p:nvSpPr>
        <p:spPr/>
        <p:txBody>
          <a:bodyPr/>
          <a:lstStyle/>
          <a:p>
            <a:r>
              <a:rPr lang="en-US" dirty="0" smtClean="0"/>
              <a:t>Fascism was not limited to axis powers of Germany, Italy, and Japan.</a:t>
            </a:r>
          </a:p>
          <a:p>
            <a:pPr marL="571500" indent="-571500">
              <a:buFont typeface="+mj-lt"/>
              <a:buAutoNum type="romanLcPeriod"/>
            </a:pPr>
            <a:r>
              <a:rPr lang="en-US" dirty="0" smtClean="0"/>
              <a:t>Spain enacted fascism after the Civil War in the 1930s, but it did not participate in expansion of territory like it’s European cohorts. Fascism ended in Spain in the mid-1970s.</a:t>
            </a:r>
          </a:p>
          <a:p>
            <a:pPr marL="571500" indent="-571500">
              <a:buFont typeface="+mj-lt"/>
              <a:buAutoNum type="romanLcPeriod"/>
            </a:pPr>
            <a:r>
              <a:rPr lang="en-US" dirty="0" smtClean="0"/>
              <a:t>In addition, governments in Argentina and Brazil incorporated elements of fascism in the 1940s and 1950s.</a:t>
            </a:r>
          </a:p>
          <a:p>
            <a:pPr marL="571500" indent="-571500">
              <a:buFont typeface="+mj-lt"/>
              <a:buAutoNum type="romanLcPeriod"/>
            </a:pPr>
            <a:r>
              <a:rPr lang="en-US" dirty="0" smtClean="0"/>
              <a:t>In all three countries, democratic movements replaced fascism by the 1980s</a:t>
            </a:r>
            <a:endParaRPr lang="en-US" dirty="0"/>
          </a:p>
        </p:txBody>
      </p:sp>
    </p:spTree>
    <p:extLst>
      <p:ext uri="{BB962C8B-B14F-4D97-AF65-F5344CB8AC3E}">
        <p14:creationId xmlns:p14="http://schemas.microsoft.com/office/powerpoint/2010/main" val="4030344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political revolutions</a:t>
            </a:r>
            <a:endParaRPr lang="en-US" dirty="0"/>
          </a:p>
        </p:txBody>
      </p:sp>
      <p:sp>
        <p:nvSpPr>
          <p:cNvPr id="3" name="Content Placeholder 2"/>
          <p:cNvSpPr>
            <a:spLocks noGrp="1"/>
          </p:cNvSpPr>
          <p:nvPr>
            <p:ph idx="1"/>
          </p:nvPr>
        </p:nvSpPr>
        <p:spPr/>
        <p:txBody>
          <a:bodyPr>
            <a:normAutofit fontScale="92500"/>
          </a:bodyPr>
          <a:lstStyle/>
          <a:p>
            <a:r>
              <a:rPr lang="en-US" dirty="0" smtClean="0"/>
              <a:t>Mexico</a:t>
            </a:r>
          </a:p>
          <a:p>
            <a:pPr marL="514350" indent="-514350">
              <a:buFont typeface="+mj-lt"/>
              <a:buAutoNum type="arabicPeriod"/>
            </a:pPr>
            <a:r>
              <a:rPr lang="en-US" dirty="0" smtClean="0"/>
              <a:t>In Mexico, a revolution promising sweeping political, economic, and social reforms to promote the well-being of the masses began in 1910, and the Constitution supporting those goals was adopted in 1917.</a:t>
            </a:r>
          </a:p>
          <a:p>
            <a:pPr marL="514350" indent="-514350">
              <a:buFont typeface="+mj-lt"/>
              <a:buAutoNum type="arabicPeriod"/>
            </a:pPr>
            <a:r>
              <a:rPr lang="en-US" dirty="0" smtClean="0"/>
              <a:t>It was not until the 1930s, however, that land reform occurred. This involved taking millions of acres of land from large plantations held by foreign and domestic owners and giving it to peasant farmers.</a:t>
            </a:r>
          </a:p>
          <a:p>
            <a:pPr marL="514350" indent="-514350">
              <a:buFont typeface="+mj-lt"/>
              <a:buAutoNum type="arabicPeriod"/>
            </a:pPr>
            <a:r>
              <a:rPr lang="en-US" dirty="0" smtClean="0"/>
              <a:t>Public education programs were enacted as well.</a:t>
            </a:r>
          </a:p>
          <a:p>
            <a:pPr marL="514350" indent="-514350">
              <a:buFont typeface="+mj-lt"/>
              <a:buAutoNum type="arabicPeriod"/>
            </a:pPr>
            <a:r>
              <a:rPr lang="en-US" dirty="0" smtClean="0"/>
              <a:t>After World War II, the government allowed for an interests to again by land in Mexico, and the land reform program faded.</a:t>
            </a:r>
            <a:endParaRPr lang="en-US" dirty="0"/>
          </a:p>
        </p:txBody>
      </p:sp>
    </p:spTree>
    <p:extLst>
      <p:ext uri="{BB962C8B-B14F-4D97-AF65-F5344CB8AC3E}">
        <p14:creationId xmlns:p14="http://schemas.microsoft.com/office/powerpoint/2010/main" val="2837751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Iran</a:t>
            </a:r>
            <a:endParaRPr lang="en-US" dirty="0"/>
          </a:p>
        </p:txBody>
      </p:sp>
      <p:sp>
        <p:nvSpPr>
          <p:cNvPr id="3" name="Content Placeholder 2"/>
          <p:cNvSpPr>
            <a:spLocks noGrp="1"/>
          </p:cNvSpPr>
          <p:nvPr>
            <p:ph idx="1"/>
          </p:nvPr>
        </p:nvSpPr>
        <p:spPr/>
        <p:txBody>
          <a:bodyPr/>
          <a:lstStyle/>
          <a:p>
            <a:r>
              <a:rPr lang="en-US" dirty="0" smtClean="0"/>
              <a:t>1. In the 1950s, a Western backed Emperor, the shock, was put into power in Iran. He supported for investment in his nation’s oil industry and received military aid from the United States and Western Europe during the Cold War.</a:t>
            </a:r>
          </a:p>
          <a:p>
            <a:pPr marL="571500" indent="-571500">
              <a:buFont typeface="+mj-lt"/>
              <a:buAutoNum type="romanLcPeriod"/>
            </a:pPr>
            <a:r>
              <a:rPr lang="en-US" dirty="0" smtClean="0"/>
              <a:t>Iranian society allowed women to vote, and Western culture and education was encouraged.</a:t>
            </a:r>
          </a:p>
          <a:p>
            <a:pPr marL="571500" indent="-571500">
              <a:buFont typeface="+mj-lt"/>
              <a:buAutoNum type="romanLcPeriod"/>
            </a:pPr>
            <a:r>
              <a:rPr lang="en-US" dirty="0" smtClean="0"/>
              <a:t>In 1979, uprisings against government oppression of opponents forced the Shah  out of power.</a:t>
            </a:r>
            <a:endParaRPr lang="en-US" dirty="0"/>
          </a:p>
        </p:txBody>
      </p:sp>
    </p:spTree>
    <p:extLst>
      <p:ext uri="{BB962C8B-B14F-4D97-AF65-F5344CB8AC3E}">
        <p14:creationId xmlns:p14="http://schemas.microsoft.com/office/powerpoint/2010/main" val="618703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2. The shop was replaced by a radical and type – Western Muslim leader, Ayatollah Khomeini. The Ayatollahs message of Muslim unity, the supremacy of Islamic law over secular law, and rejection of Weston influence was supported by many in Iran. Those who did not support the changes were brutally dealt with.</a:t>
            </a:r>
          </a:p>
          <a:p>
            <a:pPr marL="571500" indent="-571500">
              <a:buFont typeface="+mj-lt"/>
              <a:buAutoNum type="romanLcPeriod"/>
            </a:pPr>
            <a:r>
              <a:rPr lang="en-US" dirty="0" smtClean="0"/>
              <a:t>Women were required to be covered head to toe, but they were still allowed to vote.</a:t>
            </a:r>
          </a:p>
          <a:p>
            <a:pPr marL="571500" indent="-571500">
              <a:buFont typeface="+mj-lt"/>
              <a:buAutoNum type="romanLcPeriod"/>
            </a:pPr>
            <a:r>
              <a:rPr lang="en-US" dirty="0" smtClean="0"/>
              <a:t>Khamenei actively pushed his brand of Islamic rule, promoting it spread throughout the Muslim world. He supplied rhetoric and money to support radical Islamic groups like Al Qaeda throughout the Middle East, much to the dismay of the West.</a:t>
            </a:r>
            <a:endParaRPr lang="en-US" dirty="0"/>
          </a:p>
        </p:txBody>
      </p:sp>
    </p:spTree>
    <p:extLst>
      <p:ext uri="{BB962C8B-B14F-4D97-AF65-F5344CB8AC3E}">
        <p14:creationId xmlns:p14="http://schemas.microsoft.com/office/powerpoint/2010/main" val="1668212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In the early 21st century, plenty of authoritarian governments existed (and continue to exist) around the world, but the high point of communist and fascist dictatorships was during the 20th century. Proposed by Marx in England in 1848, communism did not take hold as the government until the early 20th century. Russia was first to adopt communism, and many other nations – more significantly China – adopted it after world war two. Fascism's heyday ended with World War II, but it remained in some nations.</a:t>
            </a:r>
          </a:p>
        </p:txBody>
      </p:sp>
    </p:spTree>
    <p:extLst>
      <p:ext uri="{BB962C8B-B14F-4D97-AF65-F5344CB8AC3E}">
        <p14:creationId xmlns:p14="http://schemas.microsoft.com/office/powerpoint/2010/main" val="1103454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Communism in Russia</a:t>
            </a:r>
            <a:endParaRPr lang="en-US" dirty="0"/>
          </a:p>
        </p:txBody>
      </p:sp>
      <p:sp>
        <p:nvSpPr>
          <p:cNvPr id="3" name="Content Placeholder 2"/>
          <p:cNvSpPr>
            <a:spLocks noGrp="1"/>
          </p:cNvSpPr>
          <p:nvPr>
            <p:ph idx="1"/>
          </p:nvPr>
        </p:nvSpPr>
        <p:spPr/>
        <p:txBody>
          <a:bodyPr/>
          <a:lstStyle/>
          <a:p>
            <a:r>
              <a:rPr lang="en-US" dirty="0" smtClean="0"/>
              <a:t>During World War I, the Russian czar, Nicholas II abdicated in favor of a provisional republic, but the new government was unable to fix Russia as many economic and social problems and it chose to continue the czars unpopular participation in World War I.</a:t>
            </a:r>
          </a:p>
          <a:p>
            <a:r>
              <a:rPr lang="en-US" dirty="0"/>
              <a:t>The Bolshevik </a:t>
            </a:r>
            <a:r>
              <a:rPr lang="en-US" dirty="0" smtClean="0"/>
              <a:t>wing </a:t>
            </a:r>
            <a:r>
              <a:rPr lang="en-US" dirty="0"/>
              <a:t>of the Communist Party, led by Vladimir Lenin, ousted the provisional government from the capital and engaged in a bloody civil war against </a:t>
            </a:r>
            <a:r>
              <a:rPr lang="en-US" dirty="0" smtClean="0"/>
              <a:t>various </a:t>
            </a:r>
            <a:r>
              <a:rPr lang="en-US" dirty="0"/>
              <a:t>groups, known as the "WHITE" who opposed the communist "REDS."</a:t>
            </a:r>
          </a:p>
        </p:txBody>
      </p:sp>
    </p:spTree>
    <p:extLst>
      <p:ext uri="{BB962C8B-B14F-4D97-AF65-F5344CB8AC3E}">
        <p14:creationId xmlns:p14="http://schemas.microsoft.com/office/powerpoint/2010/main" val="3784762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a:bodyPr>
          <a:lstStyle/>
          <a:p>
            <a:r>
              <a:rPr lang="en-US" dirty="0" smtClean="0"/>
              <a:t>The communists won and established the Union of Soviet Socialist Republics (USSR), but Lenin died shortly afterward, in 1924. Joseph Stalin emerged as the next leader and remained in power for almost 30 years. Until World War II, the USSR was shunned by the majority of the world community.</a:t>
            </a:r>
          </a:p>
          <a:p>
            <a:r>
              <a:rPr lang="en-US" dirty="0"/>
              <a:t>Starting in the late 1920s, </a:t>
            </a:r>
            <a:r>
              <a:rPr lang="en-US" dirty="0" smtClean="0"/>
              <a:t>Stalin implemented </a:t>
            </a:r>
            <a:r>
              <a:rPr lang="en-US" dirty="0"/>
              <a:t>a series of five-year plans of governments – directed economic and industrial growth. Under the five-year plans and their production goals, factories were built and massive public works programs, such as dam construction, were implemented. Talent focused on heavy industry like steel and concrete production</a:t>
            </a:r>
            <a:r>
              <a:rPr lang="en-US" dirty="0" smtClean="0"/>
              <a:t>.</a:t>
            </a:r>
          </a:p>
          <a:p>
            <a:pPr marL="0" indent="0">
              <a:buNone/>
            </a:pPr>
            <a:r>
              <a:rPr lang="en-US" dirty="0" smtClean="0"/>
              <a:t>(Stalin forced collectivism to help his five year plan agenda )</a:t>
            </a:r>
          </a:p>
        </p:txBody>
      </p:sp>
    </p:spTree>
    <p:extLst>
      <p:ext uri="{BB962C8B-B14F-4D97-AF65-F5344CB8AC3E}">
        <p14:creationId xmlns:p14="http://schemas.microsoft.com/office/powerpoint/2010/main" val="2619029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Stalin was a ruthless ruler who purged millions of his enemies, real and imagined.</a:t>
            </a:r>
          </a:p>
          <a:p>
            <a:r>
              <a:rPr lang="en-US" dirty="0"/>
              <a:t>An estimated 14 million farmers and their families who resisted </a:t>
            </a:r>
            <a:r>
              <a:rPr lang="en-US" dirty="0" smtClean="0"/>
              <a:t>Stalin's </a:t>
            </a:r>
            <a:r>
              <a:rPr lang="en-US" dirty="0"/>
              <a:t>plan to force them to work on collective farms were killed by execution or government – imposed starvation in the 1930s.</a:t>
            </a:r>
          </a:p>
          <a:p>
            <a:r>
              <a:rPr lang="en-US" dirty="0" smtClean="0"/>
              <a:t>Gulags-prison "reeducation </a:t>
            </a:r>
            <a:r>
              <a:rPr lang="en-US" dirty="0"/>
              <a:t>camps" – sprang up throughout the Soviet Union, especially in Siberia. Little was known about these policies in the West. After Germany attacked Russia in 1941, Britain was eager to include Russia as an ally power. </a:t>
            </a:r>
            <a:r>
              <a:rPr lang="en-US" dirty="0" smtClean="0"/>
              <a:t>Stalin </a:t>
            </a:r>
            <a:r>
              <a:rPr lang="en-US" dirty="0"/>
              <a:t>relished his new role on the world stage, meeting with US and British leaders to plan the war.</a:t>
            </a:r>
          </a:p>
        </p:txBody>
      </p:sp>
    </p:spTree>
    <p:extLst>
      <p:ext uri="{BB962C8B-B14F-4D97-AF65-F5344CB8AC3E}">
        <p14:creationId xmlns:p14="http://schemas.microsoft.com/office/powerpoint/2010/main" val="2768733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marL="0" indent="0">
              <a:buNone/>
            </a:pPr>
            <a:r>
              <a:rPr lang="en-US" dirty="0" smtClean="0"/>
              <a:t>After World War II, the USSR emerged as a global power and began an aggressive campaign to spread communist influence. Rebellions against Soviet control in East Germany, Hungary, and Czechoslovakia in the three decades after World War II were met with brutal punishments.</a:t>
            </a:r>
          </a:p>
          <a:p>
            <a:pPr marL="0" indent="0">
              <a:buNone/>
            </a:pPr>
            <a:endParaRPr lang="en-US" dirty="0"/>
          </a:p>
        </p:txBody>
      </p:sp>
    </p:spTree>
    <p:extLst>
      <p:ext uri="{BB962C8B-B14F-4D97-AF65-F5344CB8AC3E}">
        <p14:creationId xmlns:p14="http://schemas.microsoft.com/office/powerpoint/2010/main" val="283855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a:bodyPr>
          <a:lstStyle/>
          <a:p>
            <a:r>
              <a:rPr lang="en-US" dirty="0" smtClean="0"/>
              <a:t>By the late 20th century, signs of strain appeared in the Soviet system.</a:t>
            </a:r>
          </a:p>
          <a:p>
            <a:pPr marL="571500" indent="-571500">
              <a:buFont typeface="+mj-lt"/>
              <a:buAutoNum type="romanUcPeriod"/>
            </a:pPr>
            <a:r>
              <a:rPr lang="en-US" dirty="0" smtClean="0"/>
              <a:t>The USSR's military rivaled over the United States military. But USSR’s economy proved inadequate at supplying consumer goods, unlike the economies of capitalist societies.</a:t>
            </a:r>
          </a:p>
          <a:p>
            <a:pPr marL="571500" indent="-571500">
              <a:buFont typeface="+mj-lt"/>
              <a:buAutoNum type="romanUcPeriod"/>
            </a:pPr>
            <a:r>
              <a:rPr lang="en-US" dirty="0" smtClean="0"/>
              <a:t>The economic pressures caused by global military interventions, notably in Afghanistan starting in 1979, overburdened the Soviet system.</a:t>
            </a:r>
          </a:p>
          <a:p>
            <a:pPr marL="571500" indent="-571500">
              <a:buFont typeface="+mj-lt"/>
              <a:buAutoNum type="romanUcPeriod"/>
            </a:pPr>
            <a:r>
              <a:rPr lang="en-US" dirty="0" smtClean="0"/>
              <a:t>In the early 1980s, US Pres. Ronald Reagan dramatically increased US military spending, gambling that the Soviet leaders would choose to do the same and ignore growing discontent from their citizens who hope for improved goods and services at home. Reagan guessed correctly.</a:t>
            </a:r>
            <a:endParaRPr lang="en-US" dirty="0"/>
          </a:p>
        </p:txBody>
      </p:sp>
    </p:spTree>
    <p:extLst>
      <p:ext uri="{BB962C8B-B14F-4D97-AF65-F5344CB8AC3E}">
        <p14:creationId xmlns:p14="http://schemas.microsoft.com/office/powerpoint/2010/main" val="194702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a:t>In the mid-1980s, the Soviet </a:t>
            </a:r>
            <a:r>
              <a:rPr lang="en-US" dirty="0" smtClean="0"/>
              <a:t>Politburo– </a:t>
            </a:r>
            <a:r>
              <a:rPr lang="en-US" dirty="0"/>
              <a:t>the policymaking council of the USSR – </a:t>
            </a:r>
            <a:r>
              <a:rPr lang="en-US" dirty="0" smtClean="0"/>
              <a:t>chose a </a:t>
            </a:r>
            <a:r>
              <a:rPr lang="en-US" dirty="0"/>
              <a:t>leader who pledged to reform – but not end – the communist system: Mikhail Gorbachev. </a:t>
            </a:r>
            <a:endParaRPr lang="en-US" dirty="0" smtClean="0"/>
          </a:p>
          <a:p>
            <a:pPr marL="571500" indent="-571500">
              <a:buFont typeface="+mj-lt"/>
              <a:buAutoNum type="romanUcPeriod"/>
            </a:pPr>
            <a:r>
              <a:rPr lang="en-US" dirty="0" smtClean="0"/>
              <a:t>Gorbachev introduced </a:t>
            </a:r>
            <a:r>
              <a:rPr lang="en-US" dirty="0"/>
              <a:t>limited capitalism (Perestroika) and loosened restrictions on </a:t>
            </a:r>
            <a:r>
              <a:rPr lang="en-US" dirty="0" smtClean="0"/>
              <a:t>criticism of </a:t>
            </a:r>
            <a:r>
              <a:rPr lang="en-US" dirty="0"/>
              <a:t>the government (glasnost). He hoped these measures, if doled out in a controlled fashion, would restore both the USSR's crumbling economy and people's faith in the communist system. They did neither. The world watched in amazement as former Soviet – controlled nations in Eastern Europe – led by Poland's Solidarity movement – peacefully broke with communism in the late 1980s.</a:t>
            </a:r>
          </a:p>
        </p:txBody>
      </p:sp>
    </p:spTree>
    <p:extLst>
      <p:ext uri="{BB962C8B-B14F-4D97-AF65-F5344CB8AC3E}">
        <p14:creationId xmlns:p14="http://schemas.microsoft.com/office/powerpoint/2010/main" val="2121075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In 1991 military coup against Gorbachev failed, but soon after the coup, Gorbachev announced the dissolution of the USSR, and the Cold War ended. Russia then became – on paper at least – a capitalist-based democracy, but it’s future path remained murky.</a:t>
            </a:r>
            <a:endParaRPr lang="en-US" dirty="0"/>
          </a:p>
        </p:txBody>
      </p:sp>
    </p:spTree>
    <p:extLst>
      <p:ext uri="{BB962C8B-B14F-4D97-AF65-F5344CB8AC3E}">
        <p14:creationId xmlns:p14="http://schemas.microsoft.com/office/powerpoint/2010/main" val="11930191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7ed3c0162627d4cc98bbb54e13ebc859df64c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1753</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The Rise and Decline of Authoritarian Governments 1900 to the present</vt:lpstr>
      <vt:lpstr>PowerPoint Presentation</vt:lpstr>
      <vt:lpstr>A. Communism in Russia</vt:lpstr>
      <vt:lpstr>Continued…</vt:lpstr>
      <vt:lpstr>Continued…</vt:lpstr>
      <vt:lpstr>Continued…</vt:lpstr>
      <vt:lpstr>Continued…</vt:lpstr>
      <vt:lpstr>Continued…</vt:lpstr>
      <vt:lpstr>Continued…</vt:lpstr>
      <vt:lpstr>China</vt:lpstr>
      <vt:lpstr>Continued…</vt:lpstr>
      <vt:lpstr>Continued…</vt:lpstr>
      <vt:lpstr>PowerPoint Presentation</vt:lpstr>
      <vt:lpstr>Continued…</vt:lpstr>
      <vt:lpstr>Continued…</vt:lpstr>
      <vt:lpstr>Fascism</vt:lpstr>
      <vt:lpstr>Other political revolutions</vt:lpstr>
      <vt:lpstr>Iran</vt:lpstr>
      <vt:lpstr>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and Decline of Authoritarian Governments 1900 to the present</dc:title>
  <dc:creator>Noor Khan</dc:creator>
  <cp:lastModifiedBy>Noor Khan</cp:lastModifiedBy>
  <cp:revision>12</cp:revision>
  <dcterms:created xsi:type="dcterms:W3CDTF">2014-04-28T06:51:10Z</dcterms:created>
  <dcterms:modified xsi:type="dcterms:W3CDTF">2014-04-28T08:18:46Z</dcterms:modified>
</cp:coreProperties>
</file>