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2" autoAdjust="0"/>
    <p:restoredTop sz="94660"/>
  </p:normalViewPr>
  <p:slideViewPr>
    <p:cSldViewPr snapToGrid="0">
      <p:cViewPr varScale="1">
        <p:scale>
          <a:sx n="108" d="100"/>
          <a:sy n="108" d="100"/>
        </p:scale>
        <p:origin x="4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23A2F4-9891-4BC9-BA4D-A5E9E2D903E1}"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14238914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3A2F4-9891-4BC9-BA4D-A5E9E2D903E1}"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89962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3A2F4-9891-4BC9-BA4D-A5E9E2D903E1}"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16631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3A2F4-9891-4BC9-BA4D-A5E9E2D903E1}"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3563426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3A2F4-9891-4BC9-BA4D-A5E9E2D903E1}"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232916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23A2F4-9891-4BC9-BA4D-A5E9E2D903E1}"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21587641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23A2F4-9891-4BC9-BA4D-A5E9E2D903E1}" type="datetimeFigureOut">
              <a:rPr lang="en-US" smtClean="0"/>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219264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23A2F4-9891-4BC9-BA4D-A5E9E2D903E1}" type="datetimeFigureOut">
              <a:rPr lang="en-US" smtClean="0"/>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14985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3A2F4-9891-4BC9-BA4D-A5E9E2D903E1}" type="datetimeFigureOut">
              <a:rPr lang="en-US" smtClean="0"/>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336543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3A2F4-9891-4BC9-BA4D-A5E9E2D903E1}"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309067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3A2F4-9891-4BC9-BA4D-A5E9E2D903E1}"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C751A-E741-44CD-A1BF-76F4EF5A339F}" type="slidenum">
              <a:rPr lang="en-US" smtClean="0"/>
              <a:t>‹#›</a:t>
            </a:fld>
            <a:endParaRPr lang="en-US"/>
          </a:p>
        </p:txBody>
      </p:sp>
    </p:spTree>
    <p:extLst>
      <p:ext uri="{BB962C8B-B14F-4D97-AF65-F5344CB8AC3E}">
        <p14:creationId xmlns:p14="http://schemas.microsoft.com/office/powerpoint/2010/main" val="59756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3A2F4-9891-4BC9-BA4D-A5E9E2D903E1}" type="datetimeFigureOut">
              <a:rPr lang="en-US" smtClean="0"/>
              <a:t>5/1/2014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C751A-E741-44CD-A1BF-76F4EF5A339F}" type="slidenum">
              <a:rPr lang="en-US" smtClean="0"/>
              <a:t>‹#›</a:t>
            </a:fld>
            <a:endParaRPr lang="en-US"/>
          </a:p>
        </p:txBody>
      </p:sp>
    </p:spTree>
    <p:extLst>
      <p:ext uri="{BB962C8B-B14F-4D97-AF65-F5344CB8AC3E}">
        <p14:creationId xmlns:p14="http://schemas.microsoft.com/office/powerpoint/2010/main" val="653136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20th century changes in global economics and societies 1900 to the present</a:t>
            </a:r>
            <a:endParaRPr lang="en-US" dirty="0"/>
          </a:p>
        </p:txBody>
      </p:sp>
      <p:sp>
        <p:nvSpPr>
          <p:cNvPr id="3" name="Subtitle 2"/>
          <p:cNvSpPr>
            <a:spLocks noGrp="1"/>
          </p:cNvSpPr>
          <p:nvPr>
            <p:ph type="subTitle" idx="1"/>
          </p:nvPr>
        </p:nvSpPr>
        <p:spPr/>
        <p:txBody>
          <a:bodyPr/>
          <a:lstStyle/>
          <a:p>
            <a:r>
              <a:rPr lang="en-US" dirty="0" smtClean="0"/>
              <a:t>Key concept 6.3</a:t>
            </a:r>
            <a:endParaRPr lang="en-US" dirty="0"/>
          </a:p>
        </p:txBody>
      </p:sp>
    </p:spTree>
    <p:extLst>
      <p:ext uri="{BB962C8B-B14F-4D97-AF65-F5344CB8AC3E}">
        <p14:creationId xmlns:p14="http://schemas.microsoft.com/office/powerpoint/2010/main" val="3914497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Declaration of Human Rights 1948</a:t>
            </a:r>
            <a:endParaRPr lang="en-US" dirty="0"/>
          </a:p>
        </p:txBody>
      </p:sp>
      <p:sp>
        <p:nvSpPr>
          <p:cNvPr id="3" name="Content Placeholder 2"/>
          <p:cNvSpPr>
            <a:spLocks noGrp="1"/>
          </p:cNvSpPr>
          <p:nvPr>
            <p:ph idx="1"/>
          </p:nvPr>
        </p:nvSpPr>
        <p:spPr/>
        <p:txBody>
          <a:bodyPr/>
          <a:lstStyle/>
          <a:p>
            <a:r>
              <a:rPr lang="en-US" dirty="0" smtClean="0"/>
              <a:t>Freedom of speech and religion</a:t>
            </a:r>
          </a:p>
          <a:p>
            <a:r>
              <a:rPr lang="en-US" dirty="0" smtClean="0"/>
              <a:t>the right to life, liberty, and personal security</a:t>
            </a:r>
          </a:p>
          <a:p>
            <a:r>
              <a:rPr lang="en-US" dirty="0" smtClean="0"/>
              <a:t>freedom of movement from one country to another or within a country</a:t>
            </a:r>
          </a:p>
          <a:p>
            <a:r>
              <a:rPr lang="en-US" dirty="0" smtClean="0"/>
              <a:t>and the right to a fair trial, work, and education</a:t>
            </a:r>
            <a:endParaRPr lang="en-US" dirty="0"/>
          </a:p>
        </p:txBody>
      </p:sp>
    </p:spTree>
    <p:extLst>
      <p:ext uri="{BB962C8B-B14F-4D97-AF65-F5344CB8AC3E}">
        <p14:creationId xmlns:p14="http://schemas.microsoft.com/office/powerpoint/2010/main" val="3508952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movements</a:t>
            </a:r>
            <a:endParaRPr lang="en-US" dirty="0"/>
          </a:p>
        </p:txBody>
      </p:sp>
      <p:sp>
        <p:nvSpPr>
          <p:cNvPr id="3" name="Content Placeholder 2"/>
          <p:cNvSpPr>
            <a:spLocks noGrp="1"/>
          </p:cNvSpPr>
          <p:nvPr>
            <p:ph idx="1"/>
          </p:nvPr>
        </p:nvSpPr>
        <p:spPr/>
        <p:txBody>
          <a:bodyPr/>
          <a:lstStyle/>
          <a:p>
            <a:r>
              <a:rPr lang="en-US" dirty="0" smtClean="0"/>
              <a:t>In the 1950s and 1960s, African-Americans pushed the US government to fulfill its constitutional promises of equal rights for all. Dr. Martin Luther King Jr. followed the nonviolent methods used in India by Mohandas Gandhi.</a:t>
            </a:r>
          </a:p>
          <a:p>
            <a:r>
              <a:rPr lang="en-US" dirty="0" smtClean="0"/>
              <a:t>Individuals in other nations began to call for additional rights as well</a:t>
            </a:r>
          </a:p>
          <a:p>
            <a:r>
              <a:rPr lang="en-US" dirty="0" smtClean="0"/>
              <a:t>the most famous student protest occurred in Paris in 1968.</a:t>
            </a:r>
          </a:p>
          <a:p>
            <a:r>
              <a:rPr lang="en-US" dirty="0" smtClean="0"/>
              <a:t>Another civil rights movement was the lifting of apartheid in Soviet South Africa in the late 20th century</a:t>
            </a:r>
            <a:endParaRPr lang="en-US" dirty="0"/>
          </a:p>
        </p:txBody>
      </p:sp>
    </p:spTree>
    <p:extLst>
      <p:ext uri="{BB962C8B-B14F-4D97-AF65-F5344CB8AC3E}">
        <p14:creationId xmlns:p14="http://schemas.microsoft.com/office/powerpoint/2010/main" val="779156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a:t>
            </a:r>
            <a:endParaRPr lang="en-US" dirty="0"/>
          </a:p>
        </p:txBody>
      </p:sp>
      <p:sp>
        <p:nvSpPr>
          <p:cNvPr id="3" name="Content Placeholder 2"/>
          <p:cNvSpPr>
            <a:spLocks noGrp="1"/>
          </p:cNvSpPr>
          <p:nvPr>
            <p:ph idx="1"/>
          </p:nvPr>
        </p:nvSpPr>
        <p:spPr/>
        <p:txBody>
          <a:bodyPr/>
          <a:lstStyle/>
          <a:p>
            <a:r>
              <a:rPr lang="en-US" dirty="0"/>
              <a:t>In the early 20th century Weston adult women received the right to vote but other inequalities in society </a:t>
            </a:r>
            <a:r>
              <a:rPr lang="en-US" dirty="0" smtClean="0"/>
              <a:t>remained.</a:t>
            </a:r>
          </a:p>
          <a:p>
            <a:r>
              <a:rPr lang="en-US" dirty="0" smtClean="0"/>
              <a:t>Sought equal employment opportunities and social equality with men.</a:t>
            </a:r>
            <a:endParaRPr lang="en-US" dirty="0"/>
          </a:p>
        </p:txBody>
      </p:sp>
    </p:spTree>
    <p:extLst>
      <p:ext uri="{BB962C8B-B14F-4D97-AF65-F5344CB8AC3E}">
        <p14:creationId xmlns:p14="http://schemas.microsoft.com/office/powerpoint/2010/main" val="2282501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Despite several rights gain made in Western cultures and increased governmental participation by women in communist nation such as China and the USSR, in many areas of the world human rights violation to mean into the 21st century: </a:t>
            </a:r>
          </a:p>
          <a:p>
            <a:r>
              <a:rPr lang="en-US" dirty="0" smtClean="0"/>
              <a:t>children were forced into armies in Sudan</a:t>
            </a:r>
          </a:p>
          <a:p>
            <a:r>
              <a:rPr lang="en-US" dirty="0" smtClean="0"/>
              <a:t>Ethnic genocides killed almost 1,000,000 people in and around Rwanda.</a:t>
            </a:r>
          </a:p>
          <a:p>
            <a:r>
              <a:rPr lang="en-US" dirty="0" smtClean="0"/>
              <a:t>Women were refused educational opportunities by the Taliban in Afghanistan</a:t>
            </a:r>
            <a:endParaRPr lang="en-US" dirty="0"/>
          </a:p>
        </p:txBody>
      </p:sp>
    </p:spTree>
    <p:extLst>
      <p:ext uri="{BB962C8B-B14F-4D97-AF65-F5344CB8AC3E}">
        <p14:creationId xmlns:p14="http://schemas.microsoft.com/office/powerpoint/2010/main" val="2555442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into religions had Global effects</a:t>
            </a:r>
            <a:endParaRPr lang="en-US" dirty="0"/>
          </a:p>
        </p:txBody>
      </p:sp>
      <p:sp>
        <p:nvSpPr>
          <p:cNvPr id="3" name="Content Placeholder 2"/>
          <p:cNvSpPr>
            <a:spLocks noGrp="1"/>
          </p:cNvSpPr>
          <p:nvPr>
            <p:ph idx="1"/>
          </p:nvPr>
        </p:nvSpPr>
        <p:spPr/>
        <p:txBody>
          <a:bodyPr/>
          <a:lstStyle/>
          <a:p>
            <a:pPr marL="0" indent="0">
              <a:buNone/>
            </a:pPr>
            <a:r>
              <a:rPr lang="en-US" dirty="0" smtClean="0"/>
              <a:t>Roman </a:t>
            </a:r>
            <a:r>
              <a:rPr lang="en-US" dirty="0"/>
              <a:t>Catholic Church</a:t>
            </a:r>
          </a:p>
          <a:p>
            <a:r>
              <a:rPr lang="en-US" dirty="0"/>
              <a:t>in the early 1960s Pope John XXII call for updates to the centuries old traditions in the Roman Catholic Church.</a:t>
            </a:r>
          </a:p>
          <a:p>
            <a:r>
              <a:rPr lang="en-US" dirty="0"/>
              <a:t>Participation by non-clergy was encouraged</a:t>
            </a:r>
          </a:p>
          <a:p>
            <a:r>
              <a:rPr lang="en-US" dirty="0"/>
              <a:t>sermons were in the local vernacular language not </a:t>
            </a:r>
            <a:r>
              <a:rPr lang="en-US" dirty="0" err="1"/>
              <a:t>not</a:t>
            </a:r>
            <a:r>
              <a:rPr lang="en-US" dirty="0"/>
              <a:t> in the Latin</a:t>
            </a:r>
          </a:p>
          <a:p>
            <a:r>
              <a:rPr lang="en-US" dirty="0"/>
              <a:t>John Paul the second promoted ecumenism, cooperation between faiths.</a:t>
            </a:r>
          </a:p>
        </p:txBody>
      </p:sp>
    </p:spTree>
    <p:extLst>
      <p:ext uri="{BB962C8B-B14F-4D97-AF65-F5344CB8AC3E}">
        <p14:creationId xmlns:p14="http://schemas.microsoft.com/office/powerpoint/2010/main" val="1310764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Buddhism</a:t>
            </a:r>
            <a:endParaRPr lang="en-US" dirty="0"/>
          </a:p>
        </p:txBody>
      </p:sp>
      <p:sp>
        <p:nvSpPr>
          <p:cNvPr id="3" name="Content Placeholder 2"/>
          <p:cNvSpPr>
            <a:spLocks noGrp="1"/>
          </p:cNvSpPr>
          <p:nvPr>
            <p:ph idx="1"/>
          </p:nvPr>
        </p:nvSpPr>
        <p:spPr/>
        <p:txBody>
          <a:bodyPr/>
          <a:lstStyle/>
          <a:p>
            <a:r>
              <a:rPr lang="en-US" dirty="0"/>
              <a:t>Gained popularity in the West partly because of the </a:t>
            </a:r>
            <a:r>
              <a:rPr lang="en-US" dirty="0" err="1"/>
              <a:t>ecuminical</a:t>
            </a:r>
            <a:r>
              <a:rPr lang="en-US" dirty="0"/>
              <a:t> spirit begun in the 1960s.</a:t>
            </a:r>
          </a:p>
          <a:p>
            <a:r>
              <a:rPr lang="en-US" dirty="0"/>
              <a:t>The </a:t>
            </a:r>
            <a:r>
              <a:rPr lang="en-US" dirty="0" smtClean="0"/>
              <a:t>global popularity of the Beatles, who introduced aspects of S. Asian music and faith.</a:t>
            </a:r>
            <a:endParaRPr lang="en-US" dirty="0"/>
          </a:p>
        </p:txBody>
      </p:sp>
    </p:spTree>
    <p:extLst>
      <p:ext uri="{BB962C8B-B14F-4D97-AF65-F5344CB8AC3E}">
        <p14:creationId xmlns:p14="http://schemas.microsoft.com/office/powerpoint/2010/main" val="365432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a:t>
            </a:r>
            <a:endParaRPr lang="en-US" dirty="0"/>
          </a:p>
        </p:txBody>
      </p:sp>
      <p:sp>
        <p:nvSpPr>
          <p:cNvPr id="3" name="Content Placeholder 2"/>
          <p:cNvSpPr>
            <a:spLocks noGrp="1"/>
          </p:cNvSpPr>
          <p:nvPr>
            <p:ph idx="1"/>
          </p:nvPr>
        </p:nvSpPr>
        <p:spPr/>
        <p:txBody>
          <a:bodyPr/>
          <a:lstStyle/>
          <a:p>
            <a:r>
              <a:rPr lang="en-US" dirty="0" smtClean="0"/>
              <a:t>Islam went through conservative revival </a:t>
            </a:r>
          </a:p>
          <a:p>
            <a:r>
              <a:rPr lang="en-US" dirty="0" smtClean="0"/>
              <a:t>In the 1950s in response to the growing influence of Western culture that came from the context made in the oil trade, Islamic fundamentalism rejected the so-called the candidates culture of the infidel West.</a:t>
            </a:r>
          </a:p>
          <a:p>
            <a:r>
              <a:rPr lang="en-US" dirty="0" smtClean="0"/>
              <a:t>Islamic fundamentalism’s most famous examples were found in the Iranian revolution and in the formation of terrorist groups such as Al Qaeda</a:t>
            </a:r>
            <a:endParaRPr lang="en-US" dirty="0"/>
          </a:p>
        </p:txBody>
      </p:sp>
    </p:spTree>
    <p:extLst>
      <p:ext uri="{BB962C8B-B14F-4D97-AF65-F5344CB8AC3E}">
        <p14:creationId xmlns:p14="http://schemas.microsoft.com/office/powerpoint/2010/main" val="2987782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culture and global consumerism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West was the center of the world’s economy and had the most multinational corporations</a:t>
            </a:r>
          </a:p>
          <a:p>
            <a:r>
              <a:rPr lang="en-US" dirty="0" smtClean="0"/>
              <a:t>The United States specifically produce 50% of the world’s products for most of the post world war two era and had the means, through its global corporations, to distribute its goods around the world.</a:t>
            </a:r>
          </a:p>
          <a:p>
            <a:r>
              <a:rPr lang="en-US" dirty="0" smtClean="0"/>
              <a:t>Cultural examples of this included –</a:t>
            </a:r>
          </a:p>
          <a:p>
            <a:r>
              <a:rPr lang="en-US" dirty="0" smtClean="0"/>
              <a:t>Clothing styles</a:t>
            </a:r>
          </a:p>
          <a:p>
            <a:r>
              <a:rPr lang="en-US" dirty="0" smtClean="0"/>
              <a:t>Music (Elvis Presley’s or the Twist dance craze),Movies and television shows</a:t>
            </a:r>
          </a:p>
          <a:p>
            <a:r>
              <a:rPr lang="en-US" dirty="0" smtClean="0"/>
              <a:t>Bollywood produced more movies than Hollywood</a:t>
            </a:r>
            <a:endParaRPr lang="en-US" dirty="0"/>
          </a:p>
        </p:txBody>
      </p:sp>
    </p:spTree>
    <p:extLst>
      <p:ext uri="{BB962C8B-B14F-4D97-AF65-F5344CB8AC3E}">
        <p14:creationId xmlns:p14="http://schemas.microsoft.com/office/powerpoint/2010/main" val="2026477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became a global phenomena</a:t>
            </a:r>
            <a:endParaRPr lang="en-US" dirty="0"/>
          </a:p>
        </p:txBody>
      </p:sp>
      <p:sp>
        <p:nvSpPr>
          <p:cNvPr id="3" name="Content Placeholder 2"/>
          <p:cNvSpPr>
            <a:spLocks noGrp="1"/>
          </p:cNvSpPr>
          <p:nvPr>
            <p:ph idx="1"/>
          </p:nvPr>
        </p:nvSpPr>
        <p:spPr/>
        <p:txBody>
          <a:bodyPr/>
          <a:lstStyle/>
          <a:p>
            <a:r>
              <a:rPr lang="en-US" dirty="0" smtClean="0"/>
              <a:t>World Cup soccer was a passion for individuals and nations around the world.</a:t>
            </a:r>
          </a:p>
          <a:p>
            <a:r>
              <a:rPr lang="en-US" dirty="0" smtClean="0"/>
              <a:t>US sports, such as baseball and basketball, had many participants and Fans in Europe and Asia, so much so that, by the end of the decade, European and Asian professional athletes were playing for teams in the United States.</a:t>
            </a:r>
          </a:p>
          <a:p>
            <a:r>
              <a:rPr lang="en-US" dirty="0" smtClean="0"/>
              <a:t>Cricket continues to be played in many parts of the world.</a:t>
            </a:r>
            <a:endParaRPr lang="en-US" dirty="0"/>
          </a:p>
        </p:txBody>
      </p:sp>
    </p:spTree>
    <p:extLst>
      <p:ext uri="{BB962C8B-B14F-4D97-AF65-F5344CB8AC3E}">
        <p14:creationId xmlns:p14="http://schemas.microsoft.com/office/powerpoint/2010/main" val="2520088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promotion of global connections AND COOPERATION</a:t>
            </a:r>
            <a:endParaRPr lang="en-US" dirty="0"/>
          </a:p>
        </p:txBody>
      </p:sp>
      <p:sp>
        <p:nvSpPr>
          <p:cNvPr id="3" name="Content Placeholder 2"/>
          <p:cNvSpPr>
            <a:spLocks noGrp="1"/>
          </p:cNvSpPr>
          <p:nvPr>
            <p:ph idx="1"/>
          </p:nvPr>
        </p:nvSpPr>
        <p:spPr/>
        <p:txBody>
          <a:bodyPr/>
          <a:lstStyle/>
          <a:p>
            <a:pPr marL="0" indent="0">
              <a:buNone/>
            </a:pPr>
            <a:r>
              <a:rPr lang="en-US" dirty="0" smtClean="0"/>
              <a:t>The league of Nations and the United Nations were formed to promote international cooperation.</a:t>
            </a:r>
          </a:p>
          <a:p>
            <a:pPr marL="0" indent="0">
              <a:buNone/>
            </a:pPr>
            <a:endParaRPr lang="en-US" dirty="0" smtClean="0"/>
          </a:p>
          <a:p>
            <a:r>
              <a:rPr lang="en-US" dirty="0" smtClean="0"/>
              <a:t>The Universal postal Union</a:t>
            </a:r>
          </a:p>
          <a:p>
            <a:r>
              <a:rPr lang="en-US" dirty="0" smtClean="0"/>
              <a:t>international telecommunication Union</a:t>
            </a:r>
          </a:p>
          <a:p>
            <a:endParaRPr lang="en-US" dirty="0"/>
          </a:p>
          <a:p>
            <a:r>
              <a:rPr lang="en-US" dirty="0" smtClean="0"/>
              <a:t>The international Olympic Committee-promote international understanding THROUGH SPORTS.</a:t>
            </a:r>
          </a:p>
          <a:p>
            <a:pPr marL="0" indent="0">
              <a:buNone/>
            </a:pPr>
            <a:endParaRPr lang="en-US" dirty="0"/>
          </a:p>
          <a:p>
            <a:pPr marL="0" indent="0">
              <a:buNone/>
            </a:pPr>
            <a:endParaRPr lang="en-US" dirty="0"/>
          </a:p>
        </p:txBody>
      </p:sp>
      <p:sp>
        <p:nvSpPr>
          <p:cNvPr id="4" name="Right Brace 3"/>
          <p:cNvSpPr/>
          <p:nvPr/>
        </p:nvSpPr>
        <p:spPr>
          <a:xfrm>
            <a:off x="6773333" y="3031067"/>
            <a:ext cx="1185334" cy="12361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958667" y="3031067"/>
            <a:ext cx="2878666" cy="1477328"/>
          </a:xfrm>
          <a:prstGeom prst="rect">
            <a:avLst/>
          </a:prstGeom>
          <a:noFill/>
        </p:spPr>
        <p:txBody>
          <a:bodyPr wrap="square" rtlCol="0">
            <a:spAutoFit/>
          </a:bodyPr>
          <a:lstStyle/>
          <a:p>
            <a:r>
              <a:rPr lang="en-US" dirty="0" smtClean="0"/>
              <a:t>INTERNATIONAL MAIL AND COMMUNICATION SUCH AS TELEPHONE, RADIO, AND INTERNET USAGE BETWEEN MEMBER NATIONS OF un</a:t>
            </a:r>
            <a:endParaRPr lang="en-US" dirty="0"/>
          </a:p>
        </p:txBody>
      </p:sp>
    </p:spTree>
    <p:extLst>
      <p:ext uri="{BB962C8B-B14F-4D97-AF65-F5344CB8AC3E}">
        <p14:creationId xmlns:p14="http://schemas.microsoft.com/office/powerpoint/2010/main" val="1715777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economic organizations</a:t>
            </a:r>
            <a:endParaRPr lang="en-US" dirty="0"/>
          </a:p>
        </p:txBody>
      </p:sp>
      <p:sp>
        <p:nvSpPr>
          <p:cNvPr id="3" name="Content Placeholder 2"/>
          <p:cNvSpPr>
            <a:spLocks noGrp="1"/>
          </p:cNvSpPr>
          <p:nvPr>
            <p:ph idx="1"/>
          </p:nvPr>
        </p:nvSpPr>
        <p:spPr/>
        <p:txBody>
          <a:bodyPr/>
          <a:lstStyle/>
          <a:p>
            <a:r>
              <a:rPr lang="en-US" dirty="0" smtClean="0"/>
              <a:t>The World Bank</a:t>
            </a:r>
          </a:p>
          <a:p>
            <a:r>
              <a:rPr lang="en-US" dirty="0"/>
              <a:t>i</a:t>
            </a:r>
            <a:r>
              <a:rPr lang="en-US" dirty="0" smtClean="0"/>
              <a:t>nternational Monetary Fund- IMF</a:t>
            </a:r>
          </a:p>
          <a:p>
            <a:r>
              <a:rPr lang="en-US" dirty="0" smtClean="0"/>
              <a:t>the Gen. agreement on tariffs and trade –GATT to promote free trade.</a:t>
            </a:r>
          </a:p>
          <a:p>
            <a:r>
              <a:rPr lang="en-US" dirty="0" smtClean="0"/>
              <a:t>the World Trade Organization-WTO replaced GATT</a:t>
            </a:r>
          </a:p>
          <a:p>
            <a:r>
              <a:rPr lang="en-US" dirty="0"/>
              <a:t>The G7, founded in the 1970s, was an organization representing the interests of the world seven largest economies. It has since become G </a:t>
            </a:r>
            <a:r>
              <a:rPr lang="en-US" dirty="0" smtClean="0"/>
              <a:t>20</a:t>
            </a:r>
          </a:p>
          <a:p>
            <a:r>
              <a:rPr lang="en-US" dirty="0"/>
              <a:t>The communist version of these organizations was </a:t>
            </a:r>
            <a:r>
              <a:rPr lang="en-US" dirty="0" err="1"/>
              <a:t>Comecon</a:t>
            </a:r>
            <a:r>
              <a:rPr lang="en-US" dirty="0"/>
              <a:t>, founded by the USSR in the mid-20th </a:t>
            </a:r>
            <a:r>
              <a:rPr lang="en-US" dirty="0" smtClean="0"/>
              <a:t>century</a:t>
            </a:r>
            <a:endParaRPr lang="en-US" dirty="0"/>
          </a:p>
        </p:txBody>
      </p:sp>
    </p:spTree>
    <p:extLst>
      <p:ext uri="{BB962C8B-B14F-4D97-AF65-F5344CB8AC3E}">
        <p14:creationId xmlns:p14="http://schemas.microsoft.com/office/powerpoint/2010/main" val="3692851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trade agreements developed</a:t>
            </a:r>
            <a:endParaRPr lang="en-US" dirty="0"/>
          </a:p>
        </p:txBody>
      </p:sp>
      <p:sp>
        <p:nvSpPr>
          <p:cNvPr id="3" name="Content Placeholder 2"/>
          <p:cNvSpPr>
            <a:spLocks noGrp="1"/>
          </p:cNvSpPr>
          <p:nvPr>
            <p:ph idx="1"/>
          </p:nvPr>
        </p:nvSpPr>
        <p:spPr/>
        <p:txBody>
          <a:bodyPr/>
          <a:lstStyle/>
          <a:p>
            <a:r>
              <a:rPr lang="en-US" dirty="0" smtClean="0"/>
              <a:t>The European Union (1950s)</a:t>
            </a:r>
          </a:p>
          <a:p>
            <a:r>
              <a:rPr lang="en-US" dirty="0" smtClean="0"/>
              <a:t>Their original goal was to create a kind of United States of Europe with the common money system, a capital city, a flat, and legislature.</a:t>
            </a:r>
          </a:p>
          <a:p>
            <a:r>
              <a:rPr lang="en-US" dirty="0" smtClean="0"/>
              <a:t>In 1993, most of the 12 member nations from Western Europe went to a single monitor unit, the euro.</a:t>
            </a:r>
          </a:p>
          <a:p>
            <a:r>
              <a:rPr lang="en-US" dirty="0" smtClean="0"/>
              <a:t>England not participate in that move.</a:t>
            </a:r>
          </a:p>
          <a:p>
            <a:r>
              <a:rPr lang="en-US" dirty="0" smtClean="0"/>
              <a:t>Eastern Europe also was invited to join European Union. 27 nations make up EU.</a:t>
            </a:r>
            <a:endParaRPr lang="en-US" dirty="0"/>
          </a:p>
        </p:txBody>
      </p:sp>
    </p:spTree>
    <p:extLst>
      <p:ext uri="{BB962C8B-B14F-4D97-AF65-F5344CB8AC3E}">
        <p14:creationId xmlns:p14="http://schemas.microsoft.com/office/powerpoint/2010/main" val="2180325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the success of EU</a:t>
            </a:r>
            <a:endParaRPr lang="en-US" dirty="0"/>
          </a:p>
        </p:txBody>
      </p:sp>
      <p:sp>
        <p:nvSpPr>
          <p:cNvPr id="3" name="Content Placeholder 2"/>
          <p:cNvSpPr>
            <a:spLocks noGrp="1"/>
          </p:cNvSpPr>
          <p:nvPr>
            <p:ph idx="1"/>
          </p:nvPr>
        </p:nvSpPr>
        <p:spPr/>
        <p:txBody>
          <a:bodyPr/>
          <a:lstStyle/>
          <a:p>
            <a:r>
              <a:rPr lang="en-US" dirty="0"/>
              <a:t>USA, Mexico, and Canada entered into a free trade agreement called the North American Free Trade Agreement (NAFTA) in the 1990s, but did not include the political aspects of the EU's organization</a:t>
            </a:r>
          </a:p>
        </p:txBody>
      </p:sp>
    </p:spTree>
    <p:extLst>
      <p:ext uri="{BB962C8B-B14F-4D97-AF65-F5344CB8AC3E}">
        <p14:creationId xmlns:p14="http://schemas.microsoft.com/office/powerpoint/2010/main" val="2394657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OPEC-Organizations of petroleum exporting countries</a:t>
            </a:r>
            <a:endParaRPr lang="en-US" dirty="0"/>
          </a:p>
        </p:txBody>
      </p:sp>
      <p:sp>
        <p:nvSpPr>
          <p:cNvPr id="3" name="Content Placeholder 2"/>
          <p:cNvSpPr>
            <a:spLocks noGrp="1"/>
          </p:cNvSpPr>
          <p:nvPr>
            <p:ph idx="1"/>
          </p:nvPr>
        </p:nvSpPr>
        <p:spPr/>
        <p:txBody>
          <a:bodyPr/>
          <a:lstStyle/>
          <a:p>
            <a:r>
              <a:rPr lang="en-US" dirty="0" smtClean="0"/>
              <a:t>In 1960s, oil-rich nations, primarily from the Middle East but also including members in Africa and South America, organize into a cartel, or trade union, that in DWORD to regulate the global price of crude oil.</a:t>
            </a:r>
          </a:p>
          <a:p>
            <a:r>
              <a:rPr lang="en-US" dirty="0"/>
              <a:t>OPEC became the household word in the West minutes added members raise prices and reduce exports of oil to Western Europe and the </a:t>
            </a:r>
            <a:r>
              <a:rPr lang="en-US" dirty="0" smtClean="0"/>
              <a:t>United States after the 1973 Arab-Israeli War.</a:t>
            </a:r>
          </a:p>
          <a:p>
            <a:r>
              <a:rPr lang="en-US" dirty="0" smtClean="0"/>
              <a:t>The west supported Israel. The OPEC members punished the West by high Oil price and reduced supply.</a:t>
            </a:r>
          </a:p>
        </p:txBody>
      </p:sp>
    </p:spTree>
    <p:extLst>
      <p:ext uri="{BB962C8B-B14F-4D97-AF65-F5344CB8AC3E}">
        <p14:creationId xmlns:p14="http://schemas.microsoft.com/office/powerpoint/2010/main" val="3416567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Multinational Corporations became  global</a:t>
            </a:r>
            <a:endParaRPr lang="en-US" dirty="0"/>
          </a:p>
        </p:txBody>
      </p:sp>
      <p:sp>
        <p:nvSpPr>
          <p:cNvPr id="3" name="Content Placeholder 2"/>
          <p:cNvSpPr>
            <a:spLocks noGrp="1"/>
          </p:cNvSpPr>
          <p:nvPr>
            <p:ph sz="half" idx="1"/>
          </p:nvPr>
        </p:nvSpPr>
        <p:spPr/>
        <p:txBody>
          <a:bodyPr/>
          <a:lstStyle/>
          <a:p>
            <a:r>
              <a:rPr lang="en-US" dirty="0" smtClean="0"/>
              <a:t>Exxon</a:t>
            </a:r>
          </a:p>
          <a:p>
            <a:r>
              <a:rPr lang="en-US" dirty="0" smtClean="0"/>
              <a:t>McDonald’s</a:t>
            </a:r>
          </a:p>
          <a:p>
            <a:r>
              <a:rPr lang="en-US" dirty="0" smtClean="0"/>
              <a:t>General Motors</a:t>
            </a:r>
          </a:p>
          <a:p>
            <a:r>
              <a:rPr lang="en-US" dirty="0" smtClean="0"/>
              <a:t>Coca-Cola</a:t>
            </a:r>
          </a:p>
          <a:p>
            <a:endParaRPr lang="en-US" dirty="0"/>
          </a:p>
          <a:p>
            <a:r>
              <a:rPr lang="en-US" dirty="0" smtClean="0"/>
              <a:t>Phillips Electronics</a:t>
            </a:r>
          </a:p>
          <a:p>
            <a:r>
              <a:rPr lang="en-US" dirty="0" smtClean="0"/>
              <a:t>Shell Oil Corporation</a:t>
            </a:r>
            <a:endParaRPr lang="en-US" dirty="0"/>
          </a:p>
        </p:txBody>
      </p:sp>
      <p:sp>
        <p:nvSpPr>
          <p:cNvPr id="5" name="Content Placeholder 4"/>
          <p:cNvSpPr>
            <a:spLocks noGrp="1"/>
          </p:cNvSpPr>
          <p:nvPr>
            <p:ph sz="half" idx="2"/>
          </p:nvPr>
        </p:nvSpPr>
        <p:spPr/>
        <p:txBody>
          <a:bodyPr/>
          <a:lstStyle/>
          <a:p>
            <a:r>
              <a:rPr lang="en-US" dirty="0" smtClean="0"/>
              <a:t>Sony Electronics</a:t>
            </a:r>
          </a:p>
          <a:p>
            <a:r>
              <a:rPr lang="en-US" dirty="0" smtClean="0"/>
              <a:t>Toyota Motors</a:t>
            </a:r>
          </a:p>
          <a:p>
            <a:r>
              <a:rPr lang="en-US" dirty="0" smtClean="0"/>
              <a:t>Hyundai</a:t>
            </a:r>
            <a:endParaRPr lang="en-US" dirty="0"/>
          </a:p>
        </p:txBody>
      </p:sp>
      <p:sp>
        <p:nvSpPr>
          <p:cNvPr id="4" name="Right Brace 3"/>
          <p:cNvSpPr/>
          <p:nvPr/>
        </p:nvSpPr>
        <p:spPr>
          <a:xfrm>
            <a:off x="3332860" y="1914258"/>
            <a:ext cx="940037" cy="17262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0707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humanitarian groups</a:t>
            </a:r>
            <a:endParaRPr lang="en-US" dirty="0"/>
          </a:p>
        </p:txBody>
      </p:sp>
      <p:sp>
        <p:nvSpPr>
          <p:cNvPr id="3" name="Content Placeholder 2"/>
          <p:cNvSpPr>
            <a:spLocks noGrp="1"/>
          </p:cNvSpPr>
          <p:nvPr>
            <p:ph idx="1"/>
          </p:nvPr>
        </p:nvSpPr>
        <p:spPr/>
        <p:txBody>
          <a:bodyPr/>
          <a:lstStyle/>
          <a:p>
            <a:r>
              <a:rPr lang="en-US" dirty="0" smtClean="0"/>
              <a:t>Red Cross</a:t>
            </a:r>
          </a:p>
          <a:p>
            <a:r>
              <a:rPr lang="en-US" dirty="0" smtClean="0"/>
              <a:t>red Crescent</a:t>
            </a:r>
          </a:p>
          <a:p>
            <a:r>
              <a:rPr lang="en-US" dirty="0" smtClean="0"/>
              <a:t>Amnesty International</a:t>
            </a:r>
          </a:p>
          <a:p>
            <a:r>
              <a:rPr lang="en-US" dirty="0" smtClean="0"/>
              <a:t>World Health Organization</a:t>
            </a:r>
          </a:p>
          <a:p>
            <a:r>
              <a:rPr lang="en-US" dirty="0" smtClean="0"/>
              <a:t>UNICEF</a:t>
            </a:r>
            <a:endParaRPr lang="en-US" dirty="0"/>
          </a:p>
        </p:txBody>
      </p:sp>
    </p:spTree>
    <p:extLst>
      <p:ext uri="{BB962C8B-B14F-4D97-AF65-F5344CB8AC3E}">
        <p14:creationId xmlns:p14="http://schemas.microsoft.com/office/powerpoint/2010/main" val="2030319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t>
            </a:r>
            <a:endParaRPr lang="en-US" dirty="0"/>
          </a:p>
        </p:txBody>
      </p:sp>
      <p:sp>
        <p:nvSpPr>
          <p:cNvPr id="3" name="Content Placeholder 2"/>
          <p:cNvSpPr>
            <a:spLocks noGrp="1"/>
          </p:cNvSpPr>
          <p:nvPr>
            <p:ph idx="1"/>
          </p:nvPr>
        </p:nvSpPr>
        <p:spPr/>
        <p:txBody>
          <a:bodyPr/>
          <a:lstStyle/>
          <a:p>
            <a:r>
              <a:rPr lang="en-US" dirty="0"/>
              <a:t>The Nuremberg trials – in 1945 the allied </a:t>
            </a:r>
            <a:r>
              <a:rPr lang="en-US" dirty="0" smtClean="0"/>
              <a:t>nations held trials </a:t>
            </a:r>
            <a:r>
              <a:rPr lang="en-US" dirty="0"/>
              <a:t>for Nazi war criminals for crimes against humanity. </a:t>
            </a:r>
            <a:r>
              <a:rPr lang="en-US" dirty="0" err="1" smtClean="0"/>
              <a:t>Thesecrimes</a:t>
            </a:r>
            <a:r>
              <a:rPr lang="en-US" dirty="0" smtClean="0"/>
              <a:t> referred </a:t>
            </a:r>
            <a:r>
              <a:rPr lang="en-US" dirty="0"/>
              <a:t>to the torture of death campaigns </a:t>
            </a:r>
            <a:r>
              <a:rPr lang="en-US" dirty="0" smtClean="0"/>
              <a:t>that  </a:t>
            </a:r>
            <a:r>
              <a:rPr lang="en-US" dirty="0"/>
              <a:t>German government officials ordered, carried out, or consented to in their country and the countries </a:t>
            </a:r>
            <a:r>
              <a:rPr lang="en-US" dirty="0" smtClean="0"/>
              <a:t>they </a:t>
            </a:r>
            <a:r>
              <a:rPr lang="en-US" dirty="0"/>
              <a:t>invaded. The allied prosecutors charged the accused officials of violating basic human rights – a concept introduced during the Enlightenment. Those found guilty usually face the death penalty</a:t>
            </a:r>
          </a:p>
        </p:txBody>
      </p:sp>
    </p:spTree>
    <p:extLst>
      <p:ext uri="{BB962C8B-B14F-4D97-AF65-F5344CB8AC3E}">
        <p14:creationId xmlns:p14="http://schemas.microsoft.com/office/powerpoint/2010/main" val="37877975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cb2651210f1564d496659df9937e7d014505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1029</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20th century changes in global economics and societies 1900 to the present</vt:lpstr>
      <vt:lpstr>The promotion of global connections AND COOPERATION</vt:lpstr>
      <vt:lpstr>International economic organizations</vt:lpstr>
      <vt:lpstr>Regional trade agreements developed</vt:lpstr>
      <vt:lpstr>Response to the success of EU</vt:lpstr>
      <vt:lpstr>OPEC-Organizations of petroleum exporting countries</vt:lpstr>
      <vt:lpstr>Multinational Corporations became  global</vt:lpstr>
      <vt:lpstr>Global humanitarian groups</vt:lpstr>
      <vt:lpstr>Human rights </vt:lpstr>
      <vt:lpstr>Universal Declaration of Human Rights 1948</vt:lpstr>
      <vt:lpstr>Civil rights movements</vt:lpstr>
      <vt:lpstr>Women's rights</vt:lpstr>
      <vt:lpstr>PowerPoint Presentation</vt:lpstr>
      <vt:lpstr>Changes into religions had Global effects</vt:lpstr>
      <vt:lpstr>Buddhism</vt:lpstr>
      <vt:lpstr>Islam</vt:lpstr>
      <vt:lpstr>Pop culture and global consumerism</vt:lpstr>
      <vt:lpstr>Sports became a global phenomena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century changes in global economics and societies 1900 to the present</dc:title>
  <dc:creator>Noor Khan</dc:creator>
  <cp:lastModifiedBy>Noor Khan</cp:lastModifiedBy>
  <cp:revision>10</cp:revision>
  <dcterms:created xsi:type="dcterms:W3CDTF">2014-05-02T03:16:07Z</dcterms:created>
  <dcterms:modified xsi:type="dcterms:W3CDTF">2014-05-02T04:29:54Z</dcterms:modified>
</cp:coreProperties>
</file>