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8" r:id="rId8"/>
    <p:sldId id="263" r:id="rId9"/>
    <p:sldId id="266"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p:scale>
          <a:sx n="107" d="100"/>
          <a:sy n="107" d="100"/>
        </p:scale>
        <p:origin x="-1734" y="-156"/>
      </p:cViewPr>
      <p:guideLst>
        <p:guide orient="horz" pos="2160"/>
        <p:guide pos="2880"/>
      </p:guideLst>
    </p:cSldViewPr>
  </p:slideViewPr>
  <p:outlineViewPr>
    <p:cViewPr>
      <p:scale>
        <a:sx n="33" d="100"/>
        <a:sy n="33" d="100"/>
      </p:scale>
      <p:origin x="30" y="63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D98E8E-2B75-41F6-8DDB-2650091B511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98E8E-2B75-41F6-8DDB-2650091B511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98E8E-2B75-41F6-8DDB-2650091B511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98E8E-2B75-41F6-8DDB-2650091B511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D98E8E-2B75-41F6-8DDB-2650091B511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D98E8E-2B75-41F6-8DDB-2650091B5119}"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D98E8E-2B75-41F6-8DDB-2650091B5119}" type="datetimeFigureOut">
              <a:rPr lang="en-US" smtClean="0"/>
              <a:pPr/>
              <a:t>10/1/2013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D98E8E-2B75-41F6-8DDB-2650091B5119}" type="datetimeFigureOut">
              <a:rPr lang="en-US" smtClean="0"/>
              <a:pPr/>
              <a:t>10/1/2013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98E8E-2B75-41F6-8DDB-2650091B5119}" type="datetimeFigureOut">
              <a:rPr lang="en-US" smtClean="0"/>
              <a:pPr/>
              <a:t>10/1/2013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98E8E-2B75-41F6-8DDB-2650091B5119}"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98E8E-2B75-41F6-8DDB-2650091B5119}"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9CE75-6427-4FB9-9A26-5FB8ED0188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98E8E-2B75-41F6-8DDB-2650091B5119}" type="datetimeFigureOut">
              <a:rPr lang="en-US" smtClean="0"/>
              <a:pPr/>
              <a:t>10/1/2013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9CE75-6427-4FB9-9A26-5FB8ED0188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147002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u="sng" dirty="0" smtClean="0"/>
              <a:t>The Northern Renaissance</a:t>
            </a:r>
            <a:endParaRPr lang="en-US" u="sng"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smtClean="0"/>
              <a:t>In what ways does the Northern Renaissance reflect Italian Renaissance Principles? In what ways does it differ?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Erasmus on God’s relationship with man and free will…</a:t>
            </a:r>
            <a:endParaRPr lang="en-CA" dirty="0"/>
          </a:p>
        </p:txBody>
      </p:sp>
      <p:sp>
        <p:nvSpPr>
          <p:cNvPr id="3" name="Content Placeholder 2"/>
          <p:cNvSpPr>
            <a:spLocks noGrp="1"/>
          </p:cNvSpPr>
          <p:nvPr>
            <p:ph idx="1"/>
          </p:nvPr>
        </p:nvSpPr>
        <p:spPr>
          <a:xfrm>
            <a:off x="457200" y="1676400"/>
            <a:ext cx="8229600" cy="4449763"/>
          </a:xfrm>
        </p:spPr>
        <p:txBody>
          <a:bodyPr>
            <a:normAutofit fontScale="92500" lnSpcReduction="20000"/>
          </a:bodyPr>
          <a:lstStyle/>
          <a:p>
            <a:r>
              <a:rPr lang="en-CA" dirty="0"/>
              <a:t>The mercy of God offers everyone favorable opportunities for repentance. One needs only to attach the rest of one’s will to God’s help, which merely invites to, but does not compel to, betterment. Furthermore, one finds the opinion, that it is within our power to turn our will towards or away from grace—just as it is our pleasure to open or close our eyes against light. It is incompatible with the infinite love of God for man, that a man’s striving with all his might for grace should be frustrated.</a:t>
            </a:r>
          </a:p>
        </p:txBody>
      </p:sp>
    </p:spTree>
    <p:extLst>
      <p:ext uri="{BB962C8B-B14F-4D97-AF65-F5344CB8AC3E}">
        <p14:creationId xmlns:p14="http://schemas.microsoft.com/office/powerpoint/2010/main" xmlns="" val="418771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5821363"/>
          </a:xfrm>
        </p:spPr>
        <p:txBody>
          <a:bodyPr>
            <a:normAutofit/>
          </a:bodyPr>
          <a:lstStyle/>
          <a:p>
            <a:pPr>
              <a:buNone/>
            </a:pPr>
            <a:endParaRPr lang="en-US" dirty="0"/>
          </a:p>
          <a:p>
            <a:pPr>
              <a:buNone/>
            </a:pPr>
            <a:endParaRPr lang="en-US" dirty="0"/>
          </a:p>
          <a:p>
            <a:endParaRPr lang="en-US" b="1" dirty="0"/>
          </a:p>
          <a:p>
            <a:pPr>
              <a:buNone/>
            </a:pPr>
            <a:endParaRPr lang="en-US" dirty="0"/>
          </a:p>
          <a:p>
            <a:endParaRPr lang="en-US" dirty="0"/>
          </a:p>
          <a:p>
            <a:endParaRPr lang="en-US" dirty="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5821363"/>
          </a:xfrm>
        </p:spPr>
        <p:txBody>
          <a:bodyPr/>
          <a:lstStyle/>
          <a:p>
            <a:r>
              <a:rPr lang="en-US" dirty="0" smtClean="0"/>
              <a:t>Ideas of Humanism began to spread out from Italy</a:t>
            </a:r>
          </a:p>
          <a:p>
            <a:r>
              <a:rPr lang="en-US" dirty="0" smtClean="0"/>
              <a:t>Moved in the wake of travelling scholars, merchants, and artists hired to northern courts (Francis I and Leonardo)</a:t>
            </a:r>
          </a:p>
          <a:p>
            <a:r>
              <a:rPr lang="en-US" dirty="0" smtClean="0"/>
              <a:t>French invasions of Italy also helped spread ideas</a:t>
            </a:r>
          </a:p>
          <a:p>
            <a:endParaRPr lang="en-US" dirty="0" smtClean="0"/>
          </a:p>
          <a:p>
            <a:endParaRPr lang="en-US" dirty="0"/>
          </a:p>
        </p:txBody>
      </p:sp>
      <p:pic>
        <p:nvPicPr>
          <p:cNvPr id="16386" name="Picture 2" descr="Leonardo da Vinci's Loire"/>
          <p:cNvPicPr>
            <a:picLocks noChangeAspect="1" noChangeArrowheads="1"/>
          </p:cNvPicPr>
          <p:nvPr/>
        </p:nvPicPr>
        <p:blipFill>
          <a:blip r:embed="rId2" cstate="print"/>
          <a:srcRect/>
          <a:stretch>
            <a:fillRect/>
          </a:stretch>
        </p:blipFill>
        <p:spPr bwMode="auto">
          <a:xfrm>
            <a:off x="4038600" y="3810000"/>
            <a:ext cx="4533900" cy="2837344"/>
          </a:xfrm>
          <a:prstGeom prst="rect">
            <a:avLst/>
          </a:prstGeom>
          <a:noFill/>
        </p:spPr>
      </p:pic>
      <p:pic>
        <p:nvPicPr>
          <p:cNvPr id="5" name="fullResImage" descr="http://vinci-closluce.com/thumb/?q=75&amp;w=800&amp;h=800&amp;src=/home/clients/www/vinciclos/fichier/p_imagerub/2217/imagerub_fichier_en_sans.titre.jpg&amp;f=jpg"/>
          <p:cNvPicPr/>
          <p:nvPr/>
        </p:nvPicPr>
        <p:blipFill>
          <a:blip r:embed="rId3" cstate="print"/>
          <a:srcRect/>
          <a:stretch>
            <a:fillRect/>
          </a:stretch>
        </p:blipFill>
        <p:spPr bwMode="auto">
          <a:xfrm>
            <a:off x="1524000" y="4038600"/>
            <a:ext cx="2276475"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u="sng" dirty="0" smtClean="0"/>
              <a:t>Renaissance with a Northern Twist</a:t>
            </a:r>
            <a:endParaRPr lang="en-US" sz="2800" u="sng" dirty="0"/>
          </a:p>
        </p:txBody>
      </p:sp>
      <p:sp>
        <p:nvSpPr>
          <p:cNvPr id="3" name="Content Placeholder 2"/>
          <p:cNvSpPr>
            <a:spLocks noGrp="1"/>
          </p:cNvSpPr>
          <p:nvPr>
            <p:ph idx="1"/>
          </p:nvPr>
        </p:nvSpPr>
        <p:spPr>
          <a:xfrm>
            <a:off x="457200" y="1371600"/>
            <a:ext cx="8229600" cy="4754563"/>
          </a:xfrm>
        </p:spPr>
        <p:txBody>
          <a:bodyPr>
            <a:normAutofit/>
          </a:bodyPr>
          <a:lstStyle/>
          <a:p>
            <a:r>
              <a:rPr lang="en-US" sz="2800" dirty="0" smtClean="0"/>
              <a:t>There were some key differences and commonalities between the Northern and Southern Renaissance:</a:t>
            </a:r>
          </a:p>
          <a:p>
            <a:pPr>
              <a:buNone/>
            </a:pPr>
            <a:endParaRPr lang="en-US" sz="2800" dirty="0" smtClean="0"/>
          </a:p>
          <a:p>
            <a:pPr>
              <a:buNone/>
            </a:pPr>
            <a:r>
              <a:rPr lang="en-US" sz="2800" u="sng" dirty="0" smtClean="0"/>
              <a:t>Commonality</a:t>
            </a:r>
            <a:endParaRPr lang="en-US" sz="2800" u="sng" dirty="0"/>
          </a:p>
          <a:p>
            <a:pPr marL="514350" indent="-514350"/>
            <a:r>
              <a:rPr lang="en-US" sz="2800" dirty="0" smtClean="0"/>
              <a:t>Both focused on the basic concepts of humanism (studying the ancients to gain wisdom, faith in the power of man and learning, questioning of tradition, taking action, etc.)</a:t>
            </a:r>
          </a:p>
          <a:p>
            <a:pPr marL="514350" indent="-51435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5821363"/>
          </a:xfrm>
        </p:spPr>
        <p:txBody>
          <a:bodyPr>
            <a:normAutofit fontScale="92500"/>
          </a:bodyPr>
          <a:lstStyle/>
          <a:p>
            <a:pPr marL="514350" indent="-514350">
              <a:buNone/>
            </a:pPr>
            <a:r>
              <a:rPr lang="en-US" sz="2800" u="sng" dirty="0" smtClean="0"/>
              <a:t>Differences</a:t>
            </a:r>
          </a:p>
          <a:p>
            <a:pPr marL="514350" indent="-514350">
              <a:buFont typeface="Arial" pitchFamily="34" charset="0"/>
              <a:buAutoNum type="alphaLcPeriod"/>
            </a:pPr>
            <a:r>
              <a:rPr lang="en-US" sz="2800" dirty="0" smtClean="0"/>
              <a:t>NR Humanists came from more diverse social backgrounds</a:t>
            </a:r>
          </a:p>
          <a:p>
            <a:pPr marL="514350" indent="-514350">
              <a:buFont typeface="Arial" pitchFamily="34" charset="0"/>
              <a:buAutoNum type="alphaLcPeriod"/>
            </a:pPr>
            <a:r>
              <a:rPr lang="en-US" sz="2800" dirty="0" smtClean="0"/>
              <a:t>NR was less focused on classical works  </a:t>
            </a:r>
          </a:p>
          <a:p>
            <a:pPr marL="514350" indent="-514350">
              <a:buAutoNum type="alphaLcPeriod"/>
            </a:pPr>
            <a:r>
              <a:rPr lang="en-US" sz="2800" dirty="0" smtClean="0"/>
              <a:t>NR was more focused on religious reform, especially in German states:</a:t>
            </a:r>
          </a:p>
          <a:p>
            <a:pPr>
              <a:buNone/>
            </a:pPr>
            <a:endParaRPr lang="en-US" sz="2800" dirty="0" smtClean="0"/>
          </a:p>
          <a:p>
            <a:pPr>
              <a:buFontTx/>
              <a:buChar char="-"/>
            </a:pPr>
            <a:r>
              <a:rPr lang="en-US" sz="2800" dirty="0" smtClean="0"/>
              <a:t>Idea that people could understand Bible and God without priestly intervention</a:t>
            </a:r>
          </a:p>
          <a:p>
            <a:pPr>
              <a:buFontTx/>
              <a:buChar char="-"/>
            </a:pPr>
            <a:r>
              <a:rPr lang="en-US" sz="2800" dirty="0" smtClean="0"/>
              <a:t>Desire for the “pure” forms of religion and religious texts</a:t>
            </a:r>
          </a:p>
          <a:p>
            <a:pPr>
              <a:buFontTx/>
              <a:buChar char="-"/>
            </a:pPr>
            <a:r>
              <a:rPr lang="en-US" sz="2800" u="sng" dirty="0" smtClean="0"/>
              <a:t>Brotherhood of the Common Life</a:t>
            </a:r>
            <a:r>
              <a:rPr lang="en-US" sz="2800" dirty="0" smtClean="0"/>
              <a:t>: Dutch religious group who gave up worldly goods and lived together, “lay piety”, mass education of the poor</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229600" cy="6096000"/>
          </a:xfrm>
        </p:spPr>
        <p:txBody>
          <a:bodyPr>
            <a:normAutofit fontScale="92500" lnSpcReduction="10000"/>
          </a:bodyPr>
          <a:lstStyle/>
          <a:p>
            <a:r>
              <a:rPr lang="en-US" dirty="0" smtClean="0"/>
              <a:t>NR benefitted from Guttenberg’s invention of the printing press (movable type)</a:t>
            </a:r>
          </a:p>
          <a:p>
            <a:r>
              <a:rPr lang="en-US" dirty="0" smtClean="0"/>
              <a:t>Often used for printing religious texts (even new Bibles) that challenged traditional Church texts</a:t>
            </a:r>
          </a:p>
          <a:p>
            <a:endParaRPr lang="en-US" dirty="0"/>
          </a:p>
          <a:p>
            <a:pPr>
              <a:buNone/>
            </a:pPr>
            <a:endParaRPr lang="en-US" dirty="0" smtClean="0"/>
          </a:p>
          <a:p>
            <a:endParaRPr lang="en-US" dirty="0"/>
          </a:p>
          <a:p>
            <a:pPr>
              <a:buNone/>
            </a:pPr>
            <a:endParaRPr lang="en-US" dirty="0" smtClean="0"/>
          </a:p>
          <a:p>
            <a:pPr>
              <a:buNone/>
            </a:pPr>
            <a:endParaRPr lang="en-US" dirty="0" smtClean="0"/>
          </a:p>
          <a:p>
            <a:r>
              <a:rPr lang="en-US" dirty="0" smtClean="0"/>
              <a:t>Ideas of the NR spread quickly across Europe (Germany, France, Spain, England – each with their own spin)</a:t>
            </a:r>
          </a:p>
          <a:p>
            <a:pPr>
              <a:buNone/>
            </a:pPr>
            <a:endParaRPr lang="en-US" dirty="0"/>
          </a:p>
          <a:p>
            <a:pPr>
              <a:buNone/>
            </a:pPr>
            <a:endParaRPr lang="en-US" dirty="0"/>
          </a:p>
        </p:txBody>
      </p:sp>
      <p:pic>
        <p:nvPicPr>
          <p:cNvPr id="5122" name="Picture 2" descr="http://upload.wikimedia.org/wikipedia/commons/thumb/f/f8/Printer_in_1568-ce.png/220px-Printer_in_1568-ce.png"/>
          <p:cNvPicPr>
            <a:picLocks noChangeAspect="1" noChangeArrowheads="1"/>
          </p:cNvPicPr>
          <p:nvPr/>
        </p:nvPicPr>
        <p:blipFill>
          <a:blip r:embed="rId2" cstate="print"/>
          <a:srcRect/>
          <a:stretch>
            <a:fillRect/>
          </a:stretch>
        </p:blipFill>
        <p:spPr bwMode="auto">
          <a:xfrm>
            <a:off x="1905000" y="1965267"/>
            <a:ext cx="1943100" cy="2508365"/>
          </a:xfrm>
          <a:prstGeom prst="rect">
            <a:avLst/>
          </a:prstGeom>
          <a:noFill/>
        </p:spPr>
      </p:pic>
      <p:pic>
        <p:nvPicPr>
          <p:cNvPr id="5" name="il_fi" descr="http://amitavghosh.com/blog/wp-content/uploads/2012/05/the-gutenberg-bible1.jpg"/>
          <p:cNvPicPr/>
          <p:nvPr/>
        </p:nvPicPr>
        <p:blipFill>
          <a:blip r:embed="rId3" cstate="print"/>
          <a:srcRect/>
          <a:stretch>
            <a:fillRect/>
          </a:stretch>
        </p:blipFill>
        <p:spPr bwMode="auto">
          <a:xfrm>
            <a:off x="4114800" y="2057400"/>
            <a:ext cx="3733800" cy="2324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39762"/>
          </a:xfrm>
        </p:spPr>
        <p:txBody>
          <a:bodyPr>
            <a:normAutofit fontScale="90000"/>
          </a:bodyPr>
          <a:lstStyle/>
          <a:p>
            <a:r>
              <a:rPr lang="en-US" sz="3100" u="sng" dirty="0" err="1" smtClean="0"/>
              <a:t>Desiderious</a:t>
            </a:r>
            <a:r>
              <a:rPr lang="en-US" sz="3100" u="sng" dirty="0" smtClean="0"/>
              <a:t> Erasmus (1466-1536): Prince of Northern Humanism</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endParaRPr lang="en-US" sz="2800" dirty="0" smtClean="0"/>
          </a:p>
          <a:p>
            <a:endParaRPr lang="en-US" sz="2800" dirty="0"/>
          </a:p>
          <a:p>
            <a:pPr>
              <a:buNone/>
            </a:pPr>
            <a:endParaRPr lang="en-US" sz="2800" dirty="0" smtClean="0"/>
          </a:p>
          <a:p>
            <a:pPr>
              <a:buNone/>
            </a:pPr>
            <a:endParaRPr lang="en-US" sz="2800" dirty="0"/>
          </a:p>
          <a:p>
            <a:r>
              <a:rPr lang="en-US" sz="2800" dirty="0" smtClean="0"/>
              <a:t>Most famous NR Humanist</a:t>
            </a:r>
          </a:p>
          <a:p>
            <a:r>
              <a:rPr lang="en-US" sz="2800" dirty="0" smtClean="0"/>
              <a:t>Educator, writer</a:t>
            </a:r>
          </a:p>
          <a:p>
            <a:r>
              <a:rPr lang="en-US" sz="2800" dirty="0" smtClean="0"/>
              <a:t>Prepared short dialogues in Latin and Greek designed to teach the “good life” - </a:t>
            </a:r>
            <a:r>
              <a:rPr lang="en-US" sz="2800" i="1" dirty="0" smtClean="0"/>
              <a:t>Colloquies</a:t>
            </a:r>
            <a:r>
              <a:rPr lang="en-US" sz="2800" dirty="0" smtClean="0"/>
              <a:t> and </a:t>
            </a:r>
            <a:r>
              <a:rPr lang="en-US" sz="2800" i="1" dirty="0" smtClean="0"/>
              <a:t>Adages</a:t>
            </a:r>
          </a:p>
          <a:p>
            <a:endParaRPr lang="en-US" dirty="0"/>
          </a:p>
        </p:txBody>
      </p:sp>
      <p:pic>
        <p:nvPicPr>
          <p:cNvPr id="3074" name="Picture 2" descr="http://upload.wikimedia.org/wikipedia/commons/thumb/8/89/Hans_Holbein_d._J._047.jpg/270px-Hans_Holbein_d._J._047.jpg"/>
          <p:cNvPicPr>
            <a:picLocks noChangeAspect="1" noChangeArrowheads="1"/>
          </p:cNvPicPr>
          <p:nvPr/>
        </p:nvPicPr>
        <p:blipFill>
          <a:blip r:embed="rId2" cstate="print"/>
          <a:srcRect/>
          <a:stretch>
            <a:fillRect/>
          </a:stretch>
        </p:blipFill>
        <p:spPr bwMode="auto">
          <a:xfrm>
            <a:off x="5638800" y="914400"/>
            <a:ext cx="2362840"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Adages…</a:t>
            </a:r>
            <a:endParaRPr lang="en-CA" dirty="0"/>
          </a:p>
        </p:txBody>
      </p:sp>
      <p:sp>
        <p:nvSpPr>
          <p:cNvPr id="3" name="Content Placeholder 2"/>
          <p:cNvSpPr>
            <a:spLocks noGrp="1"/>
          </p:cNvSpPr>
          <p:nvPr>
            <p:ph idx="1"/>
          </p:nvPr>
        </p:nvSpPr>
        <p:spPr/>
        <p:txBody>
          <a:bodyPr/>
          <a:lstStyle/>
          <a:p>
            <a:r>
              <a:rPr lang="en-CA" dirty="0"/>
              <a:t>To call a spade a </a:t>
            </a:r>
            <a:r>
              <a:rPr lang="en-CA" dirty="0" smtClean="0"/>
              <a:t>spade</a:t>
            </a:r>
          </a:p>
          <a:p>
            <a:r>
              <a:rPr lang="en-CA" dirty="0"/>
              <a:t>Time heals all </a:t>
            </a:r>
            <a:r>
              <a:rPr lang="en-CA" dirty="0" smtClean="0"/>
              <a:t>wounds</a:t>
            </a:r>
          </a:p>
          <a:p>
            <a:r>
              <a:rPr lang="en-CA" dirty="0"/>
              <a:t>To have an iron in the </a:t>
            </a:r>
            <a:r>
              <a:rPr lang="en-CA" dirty="0" smtClean="0"/>
              <a:t>fire</a:t>
            </a:r>
          </a:p>
          <a:p>
            <a:r>
              <a:rPr lang="en-CA" dirty="0"/>
              <a:t>Between a rock and a hard </a:t>
            </a:r>
            <a:r>
              <a:rPr lang="en-CA" dirty="0" smtClean="0"/>
              <a:t>place</a:t>
            </a:r>
          </a:p>
          <a:p>
            <a:r>
              <a:rPr lang="en-CA" dirty="0"/>
              <a:t>No sooner said than done</a:t>
            </a:r>
          </a:p>
        </p:txBody>
      </p:sp>
    </p:spTree>
    <p:extLst>
      <p:ext uri="{BB962C8B-B14F-4D97-AF65-F5344CB8AC3E}">
        <p14:creationId xmlns:p14="http://schemas.microsoft.com/office/powerpoint/2010/main" xmlns="" val="137900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6019800"/>
          </a:xfrm>
        </p:spPr>
        <p:txBody>
          <a:bodyPr>
            <a:normAutofit fontScale="92500" lnSpcReduction="20000"/>
          </a:bodyPr>
          <a:lstStyle/>
          <a:p>
            <a:r>
              <a:rPr lang="en-US" dirty="0" smtClean="0"/>
              <a:t>Devout Catholic, tried to unite classical ideals (humanity and </a:t>
            </a:r>
            <a:r>
              <a:rPr lang="en-US" dirty="0" err="1" smtClean="0"/>
              <a:t>virtu</a:t>
            </a:r>
            <a:r>
              <a:rPr lang="en-US" dirty="0" smtClean="0"/>
              <a:t>) with Christian values (love, piety). </a:t>
            </a:r>
          </a:p>
          <a:p>
            <a:r>
              <a:rPr lang="en-US" dirty="0" smtClean="0"/>
              <a:t>Believed in simple ethical piety -  just like Christ “</a:t>
            </a:r>
            <a:r>
              <a:rPr lang="en-US" i="1" dirty="0" err="1" smtClean="0"/>
              <a:t>philosophia</a:t>
            </a:r>
            <a:r>
              <a:rPr lang="en-US" i="1" dirty="0" smtClean="0"/>
              <a:t> Christi</a:t>
            </a:r>
            <a:r>
              <a:rPr lang="en-US" dirty="0" smtClean="0"/>
              <a:t>”</a:t>
            </a:r>
          </a:p>
          <a:p>
            <a:r>
              <a:rPr lang="en-US" dirty="0" smtClean="0"/>
              <a:t>Becomes known as “Christian Humanism”</a:t>
            </a:r>
          </a:p>
          <a:p>
            <a:r>
              <a:rPr lang="en-US" dirty="0" smtClean="0"/>
              <a:t>Satirized the clergy and religious superstition and dogma</a:t>
            </a:r>
          </a:p>
          <a:p>
            <a:r>
              <a:rPr lang="en-US" dirty="0" smtClean="0"/>
              <a:t>Believed Man could discover the truth about God and nature by closely reading the Bible and classical sources himself</a:t>
            </a:r>
          </a:p>
          <a:p>
            <a:r>
              <a:rPr lang="en-US" dirty="0" smtClean="0"/>
              <a:t>Helps lead to the Protestant Reformation</a:t>
            </a:r>
          </a:p>
          <a:p>
            <a:pPr>
              <a:buNone/>
            </a:pPr>
            <a:endParaRPr lang="en-US" baseline="0" dirty="0" smtClean="0"/>
          </a:p>
          <a:p>
            <a:pPr algn="ctr">
              <a:buNone/>
            </a:pPr>
            <a:r>
              <a:rPr lang="en-US" dirty="0"/>
              <a:t>“</a:t>
            </a:r>
            <a:r>
              <a:rPr lang="en-US" i="1" dirty="0"/>
              <a:t>Erasmus lay the egg that Luther hatched</a:t>
            </a:r>
            <a:r>
              <a:rPr lang="en-US" dirty="0"/>
              <a:t>”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Erasmus…</a:t>
            </a:r>
            <a:endParaRPr lang="en-CA"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pPr marL="0" indent="0">
              <a:buNone/>
            </a:pPr>
            <a:r>
              <a:rPr lang="en-CA" sz="3400" b="1" dirty="0" smtClean="0"/>
              <a:t>On education…</a:t>
            </a:r>
          </a:p>
          <a:p>
            <a:r>
              <a:rPr lang="en-CA" sz="3400" dirty="0" smtClean="0"/>
              <a:t>To </a:t>
            </a:r>
            <a:r>
              <a:rPr lang="en-CA" sz="3400" dirty="0"/>
              <a:t>be a school master is an office second in importance to a King</a:t>
            </a:r>
          </a:p>
          <a:p>
            <a:pPr marL="0" indent="0">
              <a:buNone/>
            </a:pPr>
            <a:r>
              <a:rPr lang="en-CA" sz="3400" b="1" dirty="0" smtClean="0"/>
              <a:t>On mankind…</a:t>
            </a:r>
          </a:p>
          <a:p>
            <a:r>
              <a:rPr lang="en-CA" sz="3400" dirty="0" smtClean="0"/>
              <a:t>By </a:t>
            </a:r>
            <a:r>
              <a:rPr lang="en-CA" sz="3400" dirty="0"/>
              <a:t>the nature of man, we mean, as a rule, that which is common to man as such: the characteristic ... of being guided by reason. But we may mean something less broad than this: the characteristic peculiar to each personality, which we call individuality</a:t>
            </a:r>
            <a:r>
              <a:rPr lang="en-CA" sz="3400" dirty="0" smtClean="0"/>
              <a:t>.</a:t>
            </a:r>
          </a:p>
          <a:p>
            <a:pPr marL="0" indent="0">
              <a:buNone/>
            </a:pPr>
            <a:r>
              <a:rPr lang="en-CA" sz="3400" b="1" dirty="0" smtClean="0"/>
              <a:t>On religion…</a:t>
            </a:r>
          </a:p>
          <a:p>
            <a:r>
              <a:rPr lang="en-CA" sz="3400" dirty="0" smtClean="0"/>
              <a:t>I </a:t>
            </a:r>
            <a:r>
              <a:rPr lang="en-CA" sz="3400" dirty="0"/>
              <a:t>find that in comparison with the Fathers of the Church, our present-day theologians are a pathetic group. Most of them lack the elegance of language, and the style of the Fathers. Content with Aristotle, they treat the mysteries of revelation in the tangled fashion of the logician. Excluding the Platonists from their commentaries, they strangle the beauty of revelation</a:t>
            </a:r>
            <a:r>
              <a:rPr lang="en-CA" sz="3400" dirty="0" smtClean="0"/>
              <a:t>.</a:t>
            </a:r>
          </a:p>
          <a:p>
            <a:pPr>
              <a:buNone/>
            </a:pPr>
            <a:endParaRPr lang="en-CA" dirty="0"/>
          </a:p>
        </p:txBody>
      </p:sp>
    </p:spTree>
    <p:extLst>
      <p:ext uri="{BB962C8B-B14F-4D97-AF65-F5344CB8AC3E}">
        <p14:creationId xmlns:p14="http://schemas.microsoft.com/office/powerpoint/2010/main" xmlns="" val="278529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648</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The Northern Renaissance</vt:lpstr>
      <vt:lpstr>Slide 2</vt:lpstr>
      <vt:lpstr>Renaissance with a Northern Twist</vt:lpstr>
      <vt:lpstr>Slide 4</vt:lpstr>
      <vt:lpstr>Slide 5</vt:lpstr>
      <vt:lpstr>Desiderious Erasmus (1466-1536): Prince of Northern Humanism </vt:lpstr>
      <vt:lpstr>Adages…</vt:lpstr>
      <vt:lpstr>Slide 8</vt:lpstr>
      <vt:lpstr>Erasmus…</vt:lpstr>
      <vt:lpstr>Erasmus on God’s relationship with man and free will…</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   The Northern Renaissance</dc:title>
  <dc:creator>Simon</dc:creator>
  <cp:lastModifiedBy>Greg</cp:lastModifiedBy>
  <cp:revision>16</cp:revision>
  <dcterms:created xsi:type="dcterms:W3CDTF">2012-09-09T21:41:18Z</dcterms:created>
  <dcterms:modified xsi:type="dcterms:W3CDTF">2013-10-02T03:34:20Z</dcterms:modified>
</cp:coreProperties>
</file>