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9" r:id="rId5"/>
    <p:sldId id="258" r:id="rId6"/>
    <p:sldId id="266" r:id="rId7"/>
    <p:sldId id="259" r:id="rId8"/>
    <p:sldId id="271" r:id="rId9"/>
    <p:sldId id="276" r:id="rId10"/>
    <p:sldId id="273" r:id="rId11"/>
    <p:sldId id="274" r:id="rId12"/>
    <p:sldId id="278" r:id="rId13"/>
    <p:sldId id="279" r:id="rId14"/>
    <p:sldId id="280" r:id="rId15"/>
    <p:sldId id="281" r:id="rId16"/>
    <p:sldId id="288" r:id="rId17"/>
    <p:sldId id="282" r:id="rId18"/>
    <p:sldId id="283" r:id="rId19"/>
    <p:sldId id="284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6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1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3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6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5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E8F0-A553-4AD6-88F6-94AD4F3B754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5863-36CF-42FB-9BE1-B7DDFDAA0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Clasical</a:t>
            </a:r>
            <a:r>
              <a:rPr lang="en-US" dirty="0" smtClean="0"/>
              <a:t> China and 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600 CE -1450 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8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Society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502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Veneration of ancestors became more elaborate.  This strengthened family ties.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Foot binding </a:t>
            </a:r>
            <a:r>
              <a:rPr lang="en-US" dirty="0" smtClean="0"/>
              <a:t>spread among the upper class in the Song era.  Women of privilege were placed under tight supervision of their husbands or fathers.</a:t>
            </a:r>
          </a:p>
          <a:p>
            <a:endParaRPr lang="en-US" dirty="0"/>
          </a:p>
        </p:txBody>
      </p:sp>
      <p:pic>
        <p:nvPicPr>
          <p:cNvPr id="25602" name="Picture 2" descr="http://farm2.static.flickr.com/1202/695789688_48f7778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438401"/>
            <a:ext cx="3733800" cy="3752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82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t binding was a custom practiced on young girls and women for approximately one thousand years in China, beginning in the 10th century and ending in the early 20th centur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1"/>
            <a:ext cx="4343400" cy="2895601"/>
          </a:xfrm>
          <a:prstGeom prst="rect">
            <a:avLst/>
          </a:prstGeom>
          <a:noFill/>
        </p:spPr>
      </p:pic>
      <p:pic>
        <p:nvPicPr>
          <p:cNvPr id="1028" name="Picture 4" descr="Compare and contrast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2310" y="3352800"/>
            <a:ext cx="4761841" cy="3200400"/>
          </a:xfrm>
          <a:prstGeom prst="rect">
            <a:avLst/>
          </a:prstGeom>
          <a:noFill/>
        </p:spPr>
      </p:pic>
      <p:pic>
        <p:nvPicPr>
          <p:cNvPr id="1030" name="Picture 6" descr="Binding the feet involved breaking the arch of the foot, which ultimately left a crevice approximately two inches deep, which was considered most desirable. It took approximately two years for this process to achieve the desired effect; preferably a fo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066800"/>
            <a:ext cx="3317358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38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Market Economy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Trading of goods, prices set by supply and demand</a:t>
            </a:r>
          </a:p>
          <a:p>
            <a:r>
              <a:rPr lang="en-US" dirty="0" smtClean="0"/>
              <a:t>Letters of Credit (flying cash), promissory notes (IOUs), checks, paper money due to shortage of copper coins</a:t>
            </a:r>
          </a:p>
          <a:p>
            <a:r>
              <a:rPr lang="en-US" dirty="0" smtClean="0"/>
              <a:t>Cosmopolitan society:  merchants from all over eastern hemisphere, Silk Roads</a:t>
            </a:r>
          </a:p>
        </p:txBody>
      </p:sp>
    </p:spTree>
    <p:extLst>
      <p:ext uri="{BB962C8B-B14F-4D97-AF65-F5344CB8AC3E}">
        <p14:creationId xmlns:p14="http://schemas.microsoft.com/office/powerpoint/2010/main" val="26879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Buddhism in China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Confucianism and Daoism didn’t disappear, but Mahayana Buddhism  came into China by way of missionaries on the Silk Roads.</a:t>
            </a:r>
          </a:p>
          <a:p>
            <a:r>
              <a:rPr lang="en-US" dirty="0" smtClean="0"/>
              <a:t>Dunhuang</a:t>
            </a:r>
          </a:p>
          <a:p>
            <a:r>
              <a:rPr lang="en-US" dirty="0" smtClean="0"/>
              <a:t>Monasteries</a:t>
            </a:r>
          </a:p>
          <a:p>
            <a:r>
              <a:rPr lang="en-US" dirty="0" smtClean="0"/>
              <a:t>Buddhists used vocabulary of Daoism to explain doctrine.  Ex: dharma=dao, nirvana=wuwei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77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Buddhism in China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 Buddhism was created (</a:t>
            </a:r>
            <a:r>
              <a:rPr lang="en-US" dirty="0" smtClean="0">
                <a:solidFill>
                  <a:srgbClr val="FFC000"/>
                </a:solidFill>
              </a:rPr>
              <a:t>Zen</a:t>
            </a:r>
            <a:r>
              <a:rPr lang="en-US" dirty="0" smtClean="0"/>
              <a:t> in Japanese). </a:t>
            </a:r>
          </a:p>
          <a:p>
            <a:r>
              <a:rPr lang="en-US" dirty="0" smtClean="0"/>
              <a:t>Pilgrimages to India</a:t>
            </a:r>
          </a:p>
          <a:p>
            <a:r>
              <a:rPr lang="en-US" dirty="0" smtClean="0"/>
              <a:t>Daoists and followers of Confucius did not like Buddhism which over time led to the closing of monasteries and expulsion of Buddhists during Tang dynasty.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2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Neo-Confucianism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Song dynasty supported Confucianism in hopes of limiting foreign religions.</a:t>
            </a:r>
          </a:p>
          <a:p>
            <a:r>
              <a:rPr lang="en-US" dirty="0" smtClean="0"/>
              <a:t>Confucians studied Buddhist texts.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Zhu Xi</a:t>
            </a:r>
            <a:r>
              <a:rPr lang="en-US" dirty="0" smtClean="0"/>
              <a:t>:  philosopher who blended traditional Confucius thought with ideas of Buddhism</a:t>
            </a:r>
          </a:p>
        </p:txBody>
      </p:sp>
    </p:spTree>
    <p:extLst>
      <p:ext uri="{BB962C8B-B14F-4D97-AF65-F5344CB8AC3E}">
        <p14:creationId xmlns:p14="http://schemas.microsoft.com/office/powerpoint/2010/main" val="3140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Developed in response to the growing popularity of Buddhism </a:t>
            </a:r>
          </a:p>
          <a:p>
            <a:pPr lvl="0"/>
            <a:r>
              <a:rPr lang="en-US" dirty="0"/>
              <a:t>Scholars of the Song dynasty combined their studies of Confucian beliefs with the writing of Buddhism; continuation of civil service examination staffed government positions </a:t>
            </a:r>
          </a:p>
          <a:p>
            <a:pPr lvl="0"/>
            <a:r>
              <a:rPr lang="en-US" dirty="0"/>
              <a:t>Buddhism was appealing because it offered a tradition of logical thought as well as a conversation regarding issues such as nature, the soul, and the relationship between the individual and the cosmos </a:t>
            </a:r>
          </a:p>
          <a:p>
            <a:pPr lvl="0"/>
            <a:r>
              <a:rPr lang="en-US" dirty="0"/>
              <a:t>Neo-Confucian philosopher Zhu Xi (1130 – 1200) wrote </a:t>
            </a:r>
            <a:r>
              <a:rPr lang="en-US" i="1" dirty="0"/>
              <a:t>Family Ritual,</a:t>
            </a:r>
            <a:r>
              <a:rPr lang="en-US" dirty="0"/>
              <a:t> a detailed set of instructions for weddings, funerals, and other family ceremonies stressing appropriate personal behavior and social harmony </a:t>
            </a:r>
          </a:p>
          <a:p>
            <a:pPr lvl="0"/>
            <a:r>
              <a:rPr lang="en-US" dirty="0"/>
              <a:t>Neo-Confucianism is important because it shows the influence that Buddhism had on Chinese society and throughout East Asia over a long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86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Chinese Influence in Korea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 invaded, but Silla kingdom held them off.  China became the overlord to Korea (tributary system).  Korean merchants could trade in China.</a:t>
            </a:r>
          </a:p>
          <a:p>
            <a:r>
              <a:rPr lang="en-US" dirty="0" smtClean="0"/>
              <a:t>Tribute embassies brought back many ideas:  organization of government, capital city, Chinese writings, Confucianism, Chan Buddhism</a:t>
            </a:r>
          </a:p>
          <a:p>
            <a:r>
              <a:rPr lang="en-US" dirty="0" smtClean="0"/>
              <a:t>Royalty and aristocrats had much more power and influence in Korea, no bureaucracy based on merit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Chinese Influence in Vietnam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Tang forces took over Vietnam.</a:t>
            </a:r>
          </a:p>
          <a:p>
            <a:r>
              <a:rPr lang="en-US" dirty="0" smtClean="0"/>
              <a:t>Vietnamese adopted agricultural methods, irrigation systems, Chinese schools and administrative techniques, Confucianism and examinations, Buddhism</a:t>
            </a:r>
          </a:p>
          <a:p>
            <a:r>
              <a:rPr lang="en-US" dirty="0" smtClean="0"/>
              <a:t>They entered into a tributary relationship, but weren’t happy and revolted many times.  When Tang dynasty fell, they regained independence.</a:t>
            </a:r>
          </a:p>
          <a:p>
            <a:r>
              <a:rPr lang="en-US" dirty="0" smtClean="0"/>
              <a:t>Vietnamese women played a more prominent role in society than Chinese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Early Japan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invaded by China but strongly influenced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Nara</a:t>
            </a:r>
            <a:r>
              <a:rPr lang="en-US" dirty="0" smtClean="0"/>
              <a:t>:  Clan claimed imperial authority, centralized Japanese politics, modeled court after Chinese, equal-field system, supported Confucianism and Buddhism, made capital like Chang’an.</a:t>
            </a:r>
          </a:p>
          <a:p>
            <a:r>
              <a:rPr lang="en-US" dirty="0" smtClean="0"/>
              <a:t>Still practiced their own religion, </a:t>
            </a:r>
            <a:r>
              <a:rPr lang="en-US" dirty="0" smtClean="0">
                <a:solidFill>
                  <a:srgbClr val="FFC000"/>
                </a:solidFill>
              </a:rPr>
              <a:t>Shinto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Fall Of Han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of turmoil and Chaos</a:t>
            </a:r>
          </a:p>
          <a:p>
            <a:r>
              <a:rPr lang="en-US" dirty="0"/>
              <a:t>Non-Chinese nomads ruled much of </a:t>
            </a:r>
            <a:r>
              <a:rPr lang="en-US" dirty="0" smtClean="0"/>
              <a:t>China</a:t>
            </a:r>
          </a:p>
          <a:p>
            <a:r>
              <a:rPr lang="en-US" dirty="0" smtClean="0"/>
              <a:t>a </a:t>
            </a:r>
            <a:r>
              <a:rPr lang="en-US" dirty="0"/>
              <a:t>foreign religion, </a:t>
            </a:r>
            <a:r>
              <a:rPr lang="en-US" dirty="0" smtClean="0"/>
              <a:t>Buddhism, </a:t>
            </a:r>
            <a:r>
              <a:rPr lang="en-US" dirty="0"/>
              <a:t>surpassed Confucian teachings</a:t>
            </a:r>
          </a:p>
        </p:txBody>
      </p:sp>
    </p:spTree>
    <p:extLst>
      <p:ext uri="{BB962C8B-B14F-4D97-AF65-F5344CB8AC3E}">
        <p14:creationId xmlns:p14="http://schemas.microsoft.com/office/powerpoint/2010/main" val="1358703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Early Japan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Heian</a:t>
            </a:r>
            <a:r>
              <a:rPr lang="en-US" dirty="0" smtClean="0"/>
              <a:t>:  emperors were just figureheads, the Fujiwara family ruled</a:t>
            </a:r>
          </a:p>
          <a:p>
            <a:r>
              <a:rPr lang="en-US" dirty="0" smtClean="0"/>
              <a:t>Students learned Chinese, literature in Chinese, court records in Chinese!!!</a:t>
            </a:r>
          </a:p>
          <a:p>
            <a:r>
              <a:rPr lang="en-US" i="1" dirty="0" smtClean="0">
                <a:solidFill>
                  <a:srgbClr val="FFC000"/>
                </a:solidFill>
              </a:rPr>
              <a:t>Tale of Genji</a:t>
            </a:r>
            <a:r>
              <a:rPr lang="en-US" dirty="0" smtClean="0"/>
              <a:t>:  by a woman Murasaki Shikibu, in Japanese, about court life</a:t>
            </a:r>
          </a:p>
          <a:p>
            <a:r>
              <a:rPr lang="en-US" dirty="0" smtClean="0"/>
              <a:t> Clans got into a war, Minamoto family won and instituted the </a:t>
            </a:r>
            <a:r>
              <a:rPr lang="en-US" i="1" dirty="0" smtClean="0">
                <a:solidFill>
                  <a:srgbClr val="FFC000"/>
                </a:solidFill>
              </a:rPr>
              <a:t>shogun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Medieval Japan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Kamakura and Muromachi periods=medieval period (1185-1573)</a:t>
            </a:r>
          </a:p>
          <a:p>
            <a:r>
              <a:rPr lang="en-US" dirty="0" smtClean="0"/>
              <a:t>Feudalism:  decentralized, warlords and their clans, </a:t>
            </a:r>
            <a:r>
              <a:rPr lang="en-US" i="1" dirty="0" smtClean="0">
                <a:solidFill>
                  <a:srgbClr val="FFC000"/>
                </a:solidFill>
              </a:rPr>
              <a:t>samurai</a:t>
            </a:r>
          </a:p>
          <a:p>
            <a:r>
              <a:rPr lang="en-US" dirty="0" smtClean="0"/>
              <a:t>This is a deviation from Chinese influence.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187116"/>
            <a:ext cx="11000874" cy="532597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After </a:t>
            </a:r>
            <a:r>
              <a:rPr lang="en-US" dirty="0"/>
              <a:t>centuries of turmoil following the Han dynasty, the Sui emerged to restore peace and order </a:t>
            </a:r>
          </a:p>
          <a:p>
            <a:pPr lvl="0"/>
            <a:r>
              <a:rPr lang="en-US" dirty="0"/>
              <a:t>Built a strong central government with work done by peasants</a:t>
            </a:r>
          </a:p>
          <a:p>
            <a:pPr lvl="0"/>
            <a:r>
              <a:rPr lang="en-US" dirty="0"/>
              <a:t>Public works included palaces, </a:t>
            </a:r>
            <a:r>
              <a:rPr lang="en-US" dirty="0">
                <a:solidFill>
                  <a:srgbClr val="FF0000"/>
                </a:solidFill>
              </a:rPr>
              <a:t>granaries</a:t>
            </a:r>
            <a:r>
              <a:rPr lang="en-US" dirty="0"/>
              <a:t>, and repair of defensive walls; most elaborate project was the Grand Canal </a:t>
            </a:r>
          </a:p>
          <a:p>
            <a:pPr lvl="0"/>
            <a:r>
              <a:rPr lang="en-US" dirty="0"/>
              <a:t>Grand Canal: a series of artificial waterways that connected Hangzhou to </a:t>
            </a:r>
            <a:r>
              <a:rPr lang="en-US" dirty="0" err="1"/>
              <a:t>Chang’an</a:t>
            </a:r>
            <a:r>
              <a:rPr lang="en-US" dirty="0"/>
              <a:t> (almost 2,000 kilometers), said to be forty paces wide with service roads running on either side. These waterways accounted for large expenditures from the government treasury; money came from taxes and dividends from Grand Canal, which linked northern and southern economies, and the people of China reaped its benefits for years to come </a:t>
            </a:r>
          </a:p>
          <a:p>
            <a:pPr lvl="0"/>
            <a:r>
              <a:rPr lang="en-US" dirty="0"/>
              <a:t>610s: rebellions broke out in northern China </a:t>
            </a:r>
          </a:p>
          <a:p>
            <a:r>
              <a:rPr lang="en-US" dirty="0"/>
              <a:t>618: emperor Sui </a:t>
            </a:r>
            <a:r>
              <a:rPr lang="en-US" dirty="0" err="1"/>
              <a:t>Yangdi</a:t>
            </a:r>
            <a:r>
              <a:rPr lang="en-US" dirty="0"/>
              <a:t> was assassinated and </a:t>
            </a:r>
            <a:r>
              <a:rPr lang="en-US" dirty="0" err="1" smtClean="0"/>
              <a:t>dynastu</a:t>
            </a:r>
            <a:r>
              <a:rPr lang="en-US" dirty="0" smtClean="0"/>
              <a:t> 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467600" cy="1143000"/>
          </a:xfrm>
        </p:spPr>
        <p:txBody>
          <a:bodyPr/>
          <a:lstStyle/>
          <a:p>
            <a:r>
              <a:rPr lang="en-US" dirty="0" smtClean="0"/>
              <a:t>The Grand Canal</a:t>
            </a:r>
            <a:endParaRPr lang="en-US" dirty="0"/>
          </a:p>
        </p:txBody>
      </p:sp>
      <p:pic>
        <p:nvPicPr>
          <p:cNvPr id="1026" name="Picture 2" descr="http://www.cis.umassd.edu/~gleung/geofo/xyunh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2514601"/>
            <a:ext cx="3204397" cy="4152901"/>
          </a:xfrm>
          <a:prstGeom prst="rect">
            <a:avLst/>
          </a:prstGeom>
          <a:noFill/>
        </p:spPr>
      </p:pic>
      <p:pic>
        <p:nvPicPr>
          <p:cNvPr id="1028" name="Picture 4" descr="http://www.cis.umassd.edu/~gleung/geofo/xyunh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5330974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199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0032" cy="484789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a.	Restored peace and stability after the fall of the sui dynasty </a:t>
            </a:r>
          </a:p>
          <a:p>
            <a:r>
              <a:rPr lang="en-US" dirty="0" smtClean="0"/>
              <a:t>b.	Second emperor, Tang </a:t>
            </a:r>
            <a:r>
              <a:rPr lang="en-US" dirty="0" err="1" smtClean="0"/>
              <a:t>Taizong</a:t>
            </a:r>
            <a:r>
              <a:rPr lang="en-US" dirty="0" smtClean="0"/>
              <a:t> (627-649), saw himself as a Confucian ruler and preserved Confucian Tradition.. His successes led to belief that this period was unusually prosperous and peaceful. He built impressive capital at </a:t>
            </a:r>
            <a:r>
              <a:rPr lang="en-US" dirty="0" err="1" smtClean="0"/>
              <a:t>Chang’an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c.	Maintained empire through a system of roads with horses, human runners, inns, postal stations, and </a:t>
            </a:r>
            <a:r>
              <a:rPr lang="en-US" dirty="0" smtClean="0"/>
              <a:t>stables- </a:t>
            </a:r>
            <a:r>
              <a:rPr lang="en-US" dirty="0">
                <a:solidFill>
                  <a:srgbClr val="FF0000"/>
                </a:solidFill>
              </a:rPr>
              <a:t>Transportation and Communication Network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d.	Equitable distribution of agricultural land kept land out of the hands of wealthy elite </a:t>
            </a:r>
            <a:r>
              <a:rPr lang="en-US" dirty="0" smtClean="0"/>
              <a:t>-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Equal-Field System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e.	Government jobs in extensive bureaucracy were merit based, determined through a series of civil service </a:t>
            </a:r>
            <a:r>
              <a:rPr lang="en-US" dirty="0" smtClean="0"/>
              <a:t>examinations-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Bureaucracy of Merit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f.	Military conquests included Manchuria, Tibet, Korea, and the northern part of Vietnam –Tang built a huge empire than earlier Han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Buddhism under 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imperial attempt to suppress Buddhism within the Chinese </a:t>
            </a:r>
            <a:r>
              <a:rPr lang="en-US" b="1" dirty="0" smtClean="0"/>
              <a:t>empire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Buddhism survived the repression, but in a reduced state without the political influence of the early Tang years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Followed the Tang Dynasty; first emperor, Song </a:t>
            </a:r>
            <a:r>
              <a:rPr lang="en-US" dirty="0" err="1"/>
              <a:t>Taizu</a:t>
            </a:r>
            <a:r>
              <a:rPr lang="en-US" dirty="0"/>
              <a:t>, started policy of distrust of military leaders – focused on civil service exams (based on Confucian philosophy), industry, education, and the arts</a:t>
            </a:r>
          </a:p>
          <a:p>
            <a:pPr lvl="0"/>
            <a:r>
              <a:rPr lang="en-US" dirty="0"/>
              <a:t>Financial problems faced by the Song: bureaucracy too big </a:t>
            </a:r>
          </a:p>
          <a:p>
            <a:pPr lvl="0"/>
            <a:r>
              <a:rPr lang="en-US" dirty="0"/>
              <a:t>Military problems: scholar bureaucrats’ limited military experience led Song to military failures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Agricultural Development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was a surge in production due to fast-ripening rice from Vietnam that allowed them to produce two crops a year.</a:t>
            </a:r>
          </a:p>
          <a:p>
            <a:r>
              <a:rPr lang="en-US" dirty="0" smtClean="0"/>
              <a:t>Other changes: heavy iron plows, harnessed oxen or water buffaloes, manure, irrigation systems, terraced mountainsides</a:t>
            </a:r>
          </a:p>
          <a:p>
            <a:r>
              <a:rPr lang="en-US" dirty="0" smtClean="0"/>
              <a:t>Rapid population growth led to urbanization.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Technology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Porcelain:  lighter, thinner, aesthetically pleasing, “china”</a:t>
            </a:r>
          </a:p>
          <a:p>
            <a:r>
              <a:rPr lang="en-US" dirty="0" smtClean="0"/>
              <a:t>Metallurgy:  iron production increased, used for weapons, tools, construction</a:t>
            </a:r>
          </a:p>
          <a:p>
            <a:r>
              <a:rPr lang="en-US" dirty="0" smtClean="0"/>
              <a:t>Gunpowder:  mix of charcoal, saltpeter, sulphur, and arsenic;  created flamethrower, bombs, cannon</a:t>
            </a:r>
          </a:p>
          <a:p>
            <a:r>
              <a:rPr lang="en-US" dirty="0" smtClean="0"/>
              <a:t>Printing:  block-printing, movable type, disseminated information</a:t>
            </a:r>
          </a:p>
          <a:p>
            <a:r>
              <a:rPr lang="en-US" dirty="0" smtClean="0"/>
              <a:t>Naval Technology:  waterproof oils, watertight bulkheads, small rockets, and magnetic compass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987</Words>
  <Application>Microsoft Office PowerPoint</Application>
  <PresentationFormat>Widescreen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Post Clasical China and East Asia</vt:lpstr>
      <vt:lpstr>After the Fall Of Han Dynasty</vt:lpstr>
      <vt:lpstr>Sui Dynasty</vt:lpstr>
      <vt:lpstr>The Grand Canal</vt:lpstr>
      <vt:lpstr>Tang Dynasty</vt:lpstr>
      <vt:lpstr>State of Buddhism under Tang</vt:lpstr>
      <vt:lpstr>Song Dynasty</vt:lpstr>
      <vt:lpstr>Agricultural Development</vt:lpstr>
      <vt:lpstr>Technology</vt:lpstr>
      <vt:lpstr>Society</vt:lpstr>
      <vt:lpstr>PowerPoint Presentation</vt:lpstr>
      <vt:lpstr>Market Economy</vt:lpstr>
      <vt:lpstr>Buddhism in China</vt:lpstr>
      <vt:lpstr>Buddhism in China</vt:lpstr>
      <vt:lpstr>Neo-Confucianism</vt:lpstr>
      <vt:lpstr>Neo-Confucianism</vt:lpstr>
      <vt:lpstr>Chinese Influence in Korea</vt:lpstr>
      <vt:lpstr>Chinese Influence in Vietnam</vt:lpstr>
      <vt:lpstr>Early Japan</vt:lpstr>
      <vt:lpstr>Early Japan</vt:lpstr>
      <vt:lpstr>Medieval Japan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Clasical China and East Asia</dc:title>
  <dc:creator>Noor M. Khan</dc:creator>
  <cp:lastModifiedBy>Noor M. Khan</cp:lastModifiedBy>
  <cp:revision>8</cp:revision>
  <dcterms:created xsi:type="dcterms:W3CDTF">2014-11-04T00:53:44Z</dcterms:created>
  <dcterms:modified xsi:type="dcterms:W3CDTF">2014-11-04T16:34:12Z</dcterms:modified>
</cp:coreProperties>
</file>