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Lst>
  <p:notesMasterIdLst>
    <p:notesMasterId r:id="rId16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8" r:id="rId20"/>
    <p:sldId id="279" r:id="rId21"/>
    <p:sldId id="280" r:id="rId22"/>
    <p:sldId id="277" r:id="rId23"/>
    <p:sldId id="273" r:id="rId24"/>
    <p:sldId id="274" r:id="rId25"/>
    <p:sldId id="275" r:id="rId26"/>
    <p:sldId id="276" r:id="rId27"/>
    <p:sldId id="281" r:id="rId28"/>
    <p:sldId id="286" r:id="rId29"/>
    <p:sldId id="283" r:id="rId30"/>
    <p:sldId id="284" r:id="rId31"/>
    <p:sldId id="291" r:id="rId32"/>
    <p:sldId id="289" r:id="rId33"/>
    <p:sldId id="314" r:id="rId34"/>
    <p:sldId id="315" r:id="rId35"/>
    <p:sldId id="282" r:id="rId36"/>
    <p:sldId id="316" r:id="rId37"/>
    <p:sldId id="317" r:id="rId38"/>
    <p:sldId id="318" r:id="rId39"/>
    <p:sldId id="319" r:id="rId40"/>
    <p:sldId id="320" r:id="rId41"/>
    <p:sldId id="321" r:id="rId42"/>
    <p:sldId id="322" r:id="rId43"/>
    <p:sldId id="323" r:id="rId44"/>
    <p:sldId id="324" r:id="rId45"/>
    <p:sldId id="325" r:id="rId46"/>
    <p:sldId id="326" r:id="rId47"/>
    <p:sldId id="327" r:id="rId48"/>
    <p:sldId id="328" r:id="rId49"/>
    <p:sldId id="329" r:id="rId50"/>
    <p:sldId id="330" r:id="rId51"/>
    <p:sldId id="331" r:id="rId52"/>
    <p:sldId id="332" r:id="rId53"/>
    <p:sldId id="333" r:id="rId54"/>
    <p:sldId id="334" r:id="rId55"/>
    <p:sldId id="335" r:id="rId56"/>
    <p:sldId id="336" r:id="rId57"/>
    <p:sldId id="337" r:id="rId58"/>
    <p:sldId id="339" r:id="rId59"/>
    <p:sldId id="340" r:id="rId60"/>
    <p:sldId id="341" r:id="rId61"/>
    <p:sldId id="342" r:id="rId62"/>
    <p:sldId id="343" r:id="rId63"/>
    <p:sldId id="344" r:id="rId64"/>
    <p:sldId id="345" r:id="rId65"/>
    <p:sldId id="346" r:id="rId66"/>
    <p:sldId id="347" r:id="rId67"/>
    <p:sldId id="348" r:id="rId68"/>
    <p:sldId id="292" r:id="rId69"/>
    <p:sldId id="293" r:id="rId70"/>
    <p:sldId id="294" r:id="rId71"/>
    <p:sldId id="295" r:id="rId72"/>
    <p:sldId id="296" r:id="rId73"/>
    <p:sldId id="297" r:id="rId74"/>
    <p:sldId id="298" r:id="rId75"/>
    <p:sldId id="299" r:id="rId76"/>
    <p:sldId id="301" r:id="rId77"/>
    <p:sldId id="302" r:id="rId78"/>
    <p:sldId id="303" r:id="rId79"/>
    <p:sldId id="300" r:id="rId80"/>
    <p:sldId id="304" r:id="rId81"/>
    <p:sldId id="305" r:id="rId82"/>
    <p:sldId id="306" r:id="rId83"/>
    <p:sldId id="307" r:id="rId84"/>
    <p:sldId id="308" r:id="rId85"/>
    <p:sldId id="309" r:id="rId86"/>
    <p:sldId id="310" r:id="rId87"/>
    <p:sldId id="311" r:id="rId88"/>
    <p:sldId id="349" r:id="rId89"/>
    <p:sldId id="350" r:id="rId90"/>
    <p:sldId id="351" r:id="rId91"/>
    <p:sldId id="352" r:id="rId92"/>
    <p:sldId id="353" r:id="rId93"/>
    <p:sldId id="354" r:id="rId94"/>
    <p:sldId id="355" r:id="rId95"/>
    <p:sldId id="356" r:id="rId96"/>
    <p:sldId id="357" r:id="rId97"/>
    <p:sldId id="358" r:id="rId98"/>
    <p:sldId id="359" r:id="rId99"/>
    <p:sldId id="360" r:id="rId100"/>
    <p:sldId id="361" r:id="rId101"/>
    <p:sldId id="362" r:id="rId102"/>
    <p:sldId id="363" r:id="rId103"/>
    <p:sldId id="364" r:id="rId104"/>
    <p:sldId id="365" r:id="rId105"/>
    <p:sldId id="366" r:id="rId106"/>
    <p:sldId id="367" r:id="rId107"/>
    <p:sldId id="368" r:id="rId108"/>
    <p:sldId id="369" r:id="rId109"/>
    <p:sldId id="370" r:id="rId110"/>
    <p:sldId id="371" r:id="rId111"/>
    <p:sldId id="373"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407" r:id="rId145"/>
    <p:sldId id="408" r:id="rId146"/>
    <p:sldId id="409" r:id="rId147"/>
    <p:sldId id="410" r:id="rId148"/>
    <p:sldId id="411" r:id="rId149"/>
    <p:sldId id="412" r:id="rId150"/>
    <p:sldId id="413" r:id="rId151"/>
    <p:sldId id="414" r:id="rId152"/>
    <p:sldId id="415" r:id="rId153"/>
    <p:sldId id="416" r:id="rId154"/>
    <p:sldId id="417" r:id="rId155"/>
    <p:sldId id="418" r:id="rId156"/>
    <p:sldId id="419" r:id="rId157"/>
    <p:sldId id="420" r:id="rId158"/>
    <p:sldId id="421" r:id="rId159"/>
    <p:sldId id="422" r:id="rId160"/>
  </p:sldIdLst>
  <p:sldSz cx="12192000" cy="6858000"/>
  <p:notesSz cx="6858000" cy="9144000"/>
  <p:custDataLst>
    <p:tags r:id="rId16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4" d="100"/>
          <a:sy n="74" d="100"/>
        </p:scale>
        <p:origin x="-540"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theme" Target="theme/theme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notesMaster" Target="notesMasters/notesMaster1.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tags" Target="tags/tag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presProps" Target="pres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96B436-FC9C-4C68-9F4E-2BC603E5E53A}" type="doc">
      <dgm:prSet loTypeId="urn:microsoft.com/office/officeart/2005/8/layout/matrix1" loCatId="matrix" qsTypeId="urn:microsoft.com/office/officeart/2005/8/quickstyle/simple1" qsCatId="simple" csTypeId="urn:microsoft.com/office/officeart/2005/8/colors/accent1_2" csCatId="accent1" phldr="1"/>
      <dgm:spPr/>
      <dgm:t>
        <a:bodyPr/>
        <a:lstStyle/>
        <a:p>
          <a:endParaRPr lang="en-US"/>
        </a:p>
      </dgm:t>
    </dgm:pt>
    <dgm:pt modelId="{EAF519F6-AA97-4B78-AEB2-738A4E5A1521}">
      <dgm:prSet phldrT="[Text]"/>
      <dgm:spPr/>
      <dgm:t>
        <a:bodyPr/>
        <a:lstStyle/>
        <a:p>
          <a:r>
            <a:rPr lang="en-US" dirty="0" smtClean="0"/>
            <a:t>MAIN</a:t>
          </a:r>
          <a:endParaRPr lang="en-US" dirty="0"/>
        </a:p>
      </dgm:t>
    </dgm:pt>
    <dgm:pt modelId="{5E298B94-6082-4EAF-8488-ECD521092995}" type="parTrans" cxnId="{9E625E98-5FB1-4DC5-92B8-4F002A334EE9}">
      <dgm:prSet/>
      <dgm:spPr/>
      <dgm:t>
        <a:bodyPr/>
        <a:lstStyle/>
        <a:p>
          <a:endParaRPr lang="en-US"/>
        </a:p>
      </dgm:t>
    </dgm:pt>
    <dgm:pt modelId="{4720146E-0A44-4EE0-968E-F27C67C64CA2}" type="sibTrans" cxnId="{9E625E98-5FB1-4DC5-92B8-4F002A334EE9}">
      <dgm:prSet/>
      <dgm:spPr/>
      <dgm:t>
        <a:bodyPr/>
        <a:lstStyle/>
        <a:p>
          <a:endParaRPr lang="en-US"/>
        </a:p>
      </dgm:t>
    </dgm:pt>
    <dgm:pt modelId="{FF9BCDA9-A69E-41AF-9C17-705E8E17BA42}">
      <dgm:prSet phldrT="[Text]"/>
      <dgm:spPr/>
      <dgm:t>
        <a:bodyPr/>
        <a:lstStyle/>
        <a:p>
          <a:r>
            <a:rPr lang="en-US" dirty="0" smtClean="0"/>
            <a:t>Militarism</a:t>
          </a:r>
          <a:endParaRPr lang="en-US" dirty="0"/>
        </a:p>
      </dgm:t>
    </dgm:pt>
    <dgm:pt modelId="{C9175C94-1213-4CC5-892C-1F996A6B2760}" type="parTrans" cxnId="{E74EAEB4-314D-4BDB-8BFB-277E472CFB86}">
      <dgm:prSet/>
      <dgm:spPr/>
      <dgm:t>
        <a:bodyPr/>
        <a:lstStyle/>
        <a:p>
          <a:endParaRPr lang="en-US"/>
        </a:p>
      </dgm:t>
    </dgm:pt>
    <dgm:pt modelId="{9F5F9566-F058-4E53-BF25-A87EC85736FF}" type="sibTrans" cxnId="{E74EAEB4-314D-4BDB-8BFB-277E472CFB86}">
      <dgm:prSet/>
      <dgm:spPr/>
      <dgm:t>
        <a:bodyPr/>
        <a:lstStyle/>
        <a:p>
          <a:endParaRPr lang="en-US"/>
        </a:p>
      </dgm:t>
    </dgm:pt>
    <dgm:pt modelId="{07187D17-F038-4814-8271-6BE96945A132}">
      <dgm:prSet phldrT="[Text]"/>
      <dgm:spPr/>
      <dgm:t>
        <a:bodyPr/>
        <a:lstStyle/>
        <a:p>
          <a:r>
            <a:rPr lang="en-US" dirty="0" smtClean="0"/>
            <a:t>Alliances</a:t>
          </a:r>
          <a:endParaRPr lang="en-US" dirty="0"/>
        </a:p>
      </dgm:t>
    </dgm:pt>
    <dgm:pt modelId="{7DEAB133-C3E5-45DE-8BF2-5F65FFDA75DE}" type="parTrans" cxnId="{F46A2762-BB02-4E8A-9642-DD45060E7C73}">
      <dgm:prSet/>
      <dgm:spPr/>
      <dgm:t>
        <a:bodyPr/>
        <a:lstStyle/>
        <a:p>
          <a:endParaRPr lang="en-US"/>
        </a:p>
      </dgm:t>
    </dgm:pt>
    <dgm:pt modelId="{232C5C67-BD7A-4CF4-B1E3-B9C5E936FD13}" type="sibTrans" cxnId="{F46A2762-BB02-4E8A-9642-DD45060E7C73}">
      <dgm:prSet/>
      <dgm:spPr/>
      <dgm:t>
        <a:bodyPr/>
        <a:lstStyle/>
        <a:p>
          <a:endParaRPr lang="en-US"/>
        </a:p>
      </dgm:t>
    </dgm:pt>
    <dgm:pt modelId="{5D5AA938-607D-40AF-906A-011D33973ED2}">
      <dgm:prSet phldrT="[Text]"/>
      <dgm:spPr/>
      <dgm:t>
        <a:bodyPr/>
        <a:lstStyle/>
        <a:p>
          <a:r>
            <a:rPr lang="en-US" dirty="0" smtClean="0"/>
            <a:t>Imperialism</a:t>
          </a:r>
          <a:endParaRPr lang="en-US" dirty="0"/>
        </a:p>
      </dgm:t>
    </dgm:pt>
    <dgm:pt modelId="{7251ED3D-4751-4209-ACDE-255F8A52586E}" type="parTrans" cxnId="{DEFA1F51-649F-49B7-8CAA-564D9F650E2B}">
      <dgm:prSet/>
      <dgm:spPr/>
      <dgm:t>
        <a:bodyPr/>
        <a:lstStyle/>
        <a:p>
          <a:endParaRPr lang="en-US"/>
        </a:p>
      </dgm:t>
    </dgm:pt>
    <dgm:pt modelId="{95C6D569-517C-4AA1-8BB1-6D26AE11A03F}" type="sibTrans" cxnId="{DEFA1F51-649F-49B7-8CAA-564D9F650E2B}">
      <dgm:prSet/>
      <dgm:spPr/>
      <dgm:t>
        <a:bodyPr/>
        <a:lstStyle/>
        <a:p>
          <a:endParaRPr lang="en-US"/>
        </a:p>
      </dgm:t>
    </dgm:pt>
    <dgm:pt modelId="{4993FAF2-B0AA-4423-9FA5-A04582248B14}">
      <dgm:prSet phldrT="[Text]"/>
      <dgm:spPr/>
      <dgm:t>
        <a:bodyPr/>
        <a:lstStyle/>
        <a:p>
          <a:r>
            <a:rPr lang="en-US" dirty="0" smtClean="0"/>
            <a:t>Nationalism</a:t>
          </a:r>
          <a:endParaRPr lang="en-US" dirty="0"/>
        </a:p>
      </dgm:t>
    </dgm:pt>
    <dgm:pt modelId="{0B9D6F18-1162-4D14-A8DE-DFD9BE813DEB}" type="parTrans" cxnId="{B6FAB974-E53C-488C-8217-5115015E0DFA}">
      <dgm:prSet/>
      <dgm:spPr/>
      <dgm:t>
        <a:bodyPr/>
        <a:lstStyle/>
        <a:p>
          <a:endParaRPr lang="en-US"/>
        </a:p>
      </dgm:t>
    </dgm:pt>
    <dgm:pt modelId="{8E03DA26-409A-4642-AA87-F15E9E012E26}" type="sibTrans" cxnId="{B6FAB974-E53C-488C-8217-5115015E0DFA}">
      <dgm:prSet/>
      <dgm:spPr/>
      <dgm:t>
        <a:bodyPr/>
        <a:lstStyle/>
        <a:p>
          <a:endParaRPr lang="en-US"/>
        </a:p>
      </dgm:t>
    </dgm:pt>
    <dgm:pt modelId="{2EF07B8A-F75E-4B8B-87A0-475C649CDFAC}">
      <dgm:prSet/>
      <dgm:spPr/>
      <dgm:t>
        <a:bodyPr/>
        <a:lstStyle/>
        <a:p>
          <a:endParaRPr lang="en-US"/>
        </a:p>
      </dgm:t>
    </dgm:pt>
    <dgm:pt modelId="{B300B3EB-3DB0-4AB9-85E6-92C27289D875}" type="parTrans" cxnId="{1B810160-863B-4BC6-9E98-41D16B9FE41D}">
      <dgm:prSet/>
      <dgm:spPr/>
      <dgm:t>
        <a:bodyPr/>
        <a:lstStyle/>
        <a:p>
          <a:endParaRPr lang="en-US"/>
        </a:p>
      </dgm:t>
    </dgm:pt>
    <dgm:pt modelId="{1910A493-3B08-498E-8F68-F644592FB24B}" type="sibTrans" cxnId="{1B810160-863B-4BC6-9E98-41D16B9FE41D}">
      <dgm:prSet/>
      <dgm:spPr/>
      <dgm:t>
        <a:bodyPr/>
        <a:lstStyle/>
        <a:p>
          <a:endParaRPr lang="en-US"/>
        </a:p>
      </dgm:t>
    </dgm:pt>
    <dgm:pt modelId="{D7B58F9E-EC42-4ED8-BF54-10F7AC81FBD1}" type="pres">
      <dgm:prSet presAssocID="{C196B436-FC9C-4C68-9F4E-2BC603E5E53A}" presName="diagram" presStyleCnt="0">
        <dgm:presLayoutVars>
          <dgm:chMax val="1"/>
          <dgm:dir/>
          <dgm:animLvl val="ctr"/>
          <dgm:resizeHandles val="exact"/>
        </dgm:presLayoutVars>
      </dgm:prSet>
      <dgm:spPr/>
      <dgm:t>
        <a:bodyPr/>
        <a:lstStyle/>
        <a:p>
          <a:endParaRPr lang="en-US"/>
        </a:p>
      </dgm:t>
    </dgm:pt>
    <dgm:pt modelId="{027EFE92-65F0-483B-A127-19F7B614E2BC}" type="pres">
      <dgm:prSet presAssocID="{C196B436-FC9C-4C68-9F4E-2BC603E5E53A}" presName="matrix" presStyleCnt="0"/>
      <dgm:spPr/>
    </dgm:pt>
    <dgm:pt modelId="{4588C586-2A8B-4903-B71B-646E739A5C71}" type="pres">
      <dgm:prSet presAssocID="{C196B436-FC9C-4C68-9F4E-2BC603E5E53A}" presName="tile1" presStyleLbl="node1" presStyleIdx="0" presStyleCnt="4"/>
      <dgm:spPr/>
      <dgm:t>
        <a:bodyPr/>
        <a:lstStyle/>
        <a:p>
          <a:endParaRPr lang="en-US"/>
        </a:p>
      </dgm:t>
    </dgm:pt>
    <dgm:pt modelId="{E0EAE556-F6A1-43AD-A590-0D9079D7DCBD}" type="pres">
      <dgm:prSet presAssocID="{C196B436-FC9C-4C68-9F4E-2BC603E5E53A}" presName="tile1text" presStyleLbl="node1" presStyleIdx="0" presStyleCnt="4">
        <dgm:presLayoutVars>
          <dgm:chMax val="0"/>
          <dgm:chPref val="0"/>
          <dgm:bulletEnabled val="1"/>
        </dgm:presLayoutVars>
      </dgm:prSet>
      <dgm:spPr/>
      <dgm:t>
        <a:bodyPr/>
        <a:lstStyle/>
        <a:p>
          <a:endParaRPr lang="en-US"/>
        </a:p>
      </dgm:t>
    </dgm:pt>
    <dgm:pt modelId="{55672BF2-D73B-4C37-9686-10DBDA362E0B}" type="pres">
      <dgm:prSet presAssocID="{C196B436-FC9C-4C68-9F4E-2BC603E5E53A}" presName="tile2" presStyleLbl="node1" presStyleIdx="1" presStyleCnt="4"/>
      <dgm:spPr/>
      <dgm:t>
        <a:bodyPr/>
        <a:lstStyle/>
        <a:p>
          <a:endParaRPr lang="en-US"/>
        </a:p>
      </dgm:t>
    </dgm:pt>
    <dgm:pt modelId="{21F65257-94E2-474B-BF7E-E7A8AF8826F9}" type="pres">
      <dgm:prSet presAssocID="{C196B436-FC9C-4C68-9F4E-2BC603E5E53A}" presName="tile2text" presStyleLbl="node1" presStyleIdx="1" presStyleCnt="4">
        <dgm:presLayoutVars>
          <dgm:chMax val="0"/>
          <dgm:chPref val="0"/>
          <dgm:bulletEnabled val="1"/>
        </dgm:presLayoutVars>
      </dgm:prSet>
      <dgm:spPr/>
      <dgm:t>
        <a:bodyPr/>
        <a:lstStyle/>
        <a:p>
          <a:endParaRPr lang="en-US"/>
        </a:p>
      </dgm:t>
    </dgm:pt>
    <dgm:pt modelId="{50FEB63D-AEB9-460D-ADC1-7DA2D781C896}" type="pres">
      <dgm:prSet presAssocID="{C196B436-FC9C-4C68-9F4E-2BC603E5E53A}" presName="tile3" presStyleLbl="node1" presStyleIdx="2" presStyleCnt="4"/>
      <dgm:spPr/>
      <dgm:t>
        <a:bodyPr/>
        <a:lstStyle/>
        <a:p>
          <a:endParaRPr lang="en-US"/>
        </a:p>
      </dgm:t>
    </dgm:pt>
    <dgm:pt modelId="{0A790178-3B1E-4551-B532-A73DF111F979}" type="pres">
      <dgm:prSet presAssocID="{C196B436-FC9C-4C68-9F4E-2BC603E5E53A}" presName="tile3text" presStyleLbl="node1" presStyleIdx="2" presStyleCnt="4">
        <dgm:presLayoutVars>
          <dgm:chMax val="0"/>
          <dgm:chPref val="0"/>
          <dgm:bulletEnabled val="1"/>
        </dgm:presLayoutVars>
      </dgm:prSet>
      <dgm:spPr/>
      <dgm:t>
        <a:bodyPr/>
        <a:lstStyle/>
        <a:p>
          <a:endParaRPr lang="en-US"/>
        </a:p>
      </dgm:t>
    </dgm:pt>
    <dgm:pt modelId="{810CFFD7-89EC-4224-A2D4-4D87A13140AC}" type="pres">
      <dgm:prSet presAssocID="{C196B436-FC9C-4C68-9F4E-2BC603E5E53A}" presName="tile4" presStyleLbl="node1" presStyleIdx="3" presStyleCnt="4"/>
      <dgm:spPr/>
      <dgm:t>
        <a:bodyPr/>
        <a:lstStyle/>
        <a:p>
          <a:endParaRPr lang="en-US"/>
        </a:p>
      </dgm:t>
    </dgm:pt>
    <dgm:pt modelId="{624FD656-9407-4B8B-8B8B-E0464B671AF5}" type="pres">
      <dgm:prSet presAssocID="{C196B436-FC9C-4C68-9F4E-2BC603E5E53A}" presName="tile4text" presStyleLbl="node1" presStyleIdx="3" presStyleCnt="4">
        <dgm:presLayoutVars>
          <dgm:chMax val="0"/>
          <dgm:chPref val="0"/>
          <dgm:bulletEnabled val="1"/>
        </dgm:presLayoutVars>
      </dgm:prSet>
      <dgm:spPr/>
      <dgm:t>
        <a:bodyPr/>
        <a:lstStyle/>
        <a:p>
          <a:endParaRPr lang="en-US"/>
        </a:p>
      </dgm:t>
    </dgm:pt>
    <dgm:pt modelId="{814E54EB-C6CA-4BE6-9002-34791466DEB4}" type="pres">
      <dgm:prSet presAssocID="{C196B436-FC9C-4C68-9F4E-2BC603E5E53A}" presName="centerTile" presStyleLbl="fgShp" presStyleIdx="0" presStyleCnt="1">
        <dgm:presLayoutVars>
          <dgm:chMax val="0"/>
          <dgm:chPref val="0"/>
        </dgm:presLayoutVars>
      </dgm:prSet>
      <dgm:spPr/>
      <dgm:t>
        <a:bodyPr/>
        <a:lstStyle/>
        <a:p>
          <a:endParaRPr lang="en-US"/>
        </a:p>
      </dgm:t>
    </dgm:pt>
  </dgm:ptLst>
  <dgm:cxnLst>
    <dgm:cxn modelId="{1B810160-863B-4BC6-9E98-41D16B9FE41D}" srcId="{EAF519F6-AA97-4B78-AEB2-738A4E5A1521}" destId="{2EF07B8A-F75E-4B8B-87A0-475C649CDFAC}" srcOrd="4" destOrd="0" parTransId="{B300B3EB-3DB0-4AB9-85E6-92C27289D875}" sibTransId="{1910A493-3B08-498E-8F68-F644592FB24B}"/>
    <dgm:cxn modelId="{A76916ED-D665-4F42-A1F8-CB73192A4D8B}" type="presOf" srcId="{4993FAF2-B0AA-4423-9FA5-A04582248B14}" destId="{810CFFD7-89EC-4224-A2D4-4D87A13140AC}" srcOrd="0" destOrd="0" presId="urn:microsoft.com/office/officeart/2005/8/layout/matrix1"/>
    <dgm:cxn modelId="{68CC17F3-BDD8-4AB2-B82D-328CBA1A695E}" type="presOf" srcId="{4993FAF2-B0AA-4423-9FA5-A04582248B14}" destId="{624FD656-9407-4B8B-8B8B-E0464B671AF5}" srcOrd="1" destOrd="0" presId="urn:microsoft.com/office/officeart/2005/8/layout/matrix1"/>
    <dgm:cxn modelId="{E74EAEB4-314D-4BDB-8BFB-277E472CFB86}" srcId="{EAF519F6-AA97-4B78-AEB2-738A4E5A1521}" destId="{FF9BCDA9-A69E-41AF-9C17-705E8E17BA42}" srcOrd="0" destOrd="0" parTransId="{C9175C94-1213-4CC5-892C-1F996A6B2760}" sibTransId="{9F5F9566-F058-4E53-BF25-A87EC85736FF}"/>
    <dgm:cxn modelId="{DEFA1F51-649F-49B7-8CAA-564D9F650E2B}" srcId="{EAF519F6-AA97-4B78-AEB2-738A4E5A1521}" destId="{5D5AA938-607D-40AF-906A-011D33973ED2}" srcOrd="2" destOrd="0" parTransId="{7251ED3D-4751-4209-ACDE-255F8A52586E}" sibTransId="{95C6D569-517C-4AA1-8BB1-6D26AE11A03F}"/>
    <dgm:cxn modelId="{15F6C4EF-FAB0-4A37-A7EC-B74C9FA62963}" type="presOf" srcId="{FF9BCDA9-A69E-41AF-9C17-705E8E17BA42}" destId="{4588C586-2A8B-4903-B71B-646E739A5C71}" srcOrd="0" destOrd="0" presId="urn:microsoft.com/office/officeart/2005/8/layout/matrix1"/>
    <dgm:cxn modelId="{E1447490-7613-4BEC-BC7D-AE3D0AF15F89}" type="presOf" srcId="{5D5AA938-607D-40AF-906A-011D33973ED2}" destId="{50FEB63D-AEB9-460D-ADC1-7DA2D781C896}" srcOrd="0" destOrd="0" presId="urn:microsoft.com/office/officeart/2005/8/layout/matrix1"/>
    <dgm:cxn modelId="{3B16A124-814C-45DA-8FCB-35E515114F81}" type="presOf" srcId="{FF9BCDA9-A69E-41AF-9C17-705E8E17BA42}" destId="{E0EAE556-F6A1-43AD-A590-0D9079D7DCBD}" srcOrd="1" destOrd="0" presId="urn:microsoft.com/office/officeart/2005/8/layout/matrix1"/>
    <dgm:cxn modelId="{5FAEDDE0-C4D8-4134-ACE6-4FA807DDEBC8}" type="presOf" srcId="{EAF519F6-AA97-4B78-AEB2-738A4E5A1521}" destId="{814E54EB-C6CA-4BE6-9002-34791466DEB4}" srcOrd="0" destOrd="0" presId="urn:microsoft.com/office/officeart/2005/8/layout/matrix1"/>
    <dgm:cxn modelId="{B6FAB974-E53C-488C-8217-5115015E0DFA}" srcId="{EAF519F6-AA97-4B78-AEB2-738A4E5A1521}" destId="{4993FAF2-B0AA-4423-9FA5-A04582248B14}" srcOrd="3" destOrd="0" parTransId="{0B9D6F18-1162-4D14-A8DE-DFD9BE813DEB}" sibTransId="{8E03DA26-409A-4642-AA87-F15E9E012E26}"/>
    <dgm:cxn modelId="{0D24B85B-E6F3-49C0-9BBA-1D4D21A97CF0}" type="presOf" srcId="{07187D17-F038-4814-8271-6BE96945A132}" destId="{55672BF2-D73B-4C37-9686-10DBDA362E0B}" srcOrd="0" destOrd="0" presId="urn:microsoft.com/office/officeart/2005/8/layout/matrix1"/>
    <dgm:cxn modelId="{089FFAD1-8C03-432D-B257-A5CDFFE4B0ED}" type="presOf" srcId="{07187D17-F038-4814-8271-6BE96945A132}" destId="{21F65257-94E2-474B-BF7E-E7A8AF8826F9}" srcOrd="1" destOrd="0" presId="urn:microsoft.com/office/officeart/2005/8/layout/matrix1"/>
    <dgm:cxn modelId="{81377B8F-FBF1-4635-868A-A5DC62AC6EC8}" type="presOf" srcId="{5D5AA938-607D-40AF-906A-011D33973ED2}" destId="{0A790178-3B1E-4551-B532-A73DF111F979}" srcOrd="1" destOrd="0" presId="urn:microsoft.com/office/officeart/2005/8/layout/matrix1"/>
    <dgm:cxn modelId="{9E625E98-5FB1-4DC5-92B8-4F002A334EE9}" srcId="{C196B436-FC9C-4C68-9F4E-2BC603E5E53A}" destId="{EAF519F6-AA97-4B78-AEB2-738A4E5A1521}" srcOrd="0" destOrd="0" parTransId="{5E298B94-6082-4EAF-8488-ECD521092995}" sibTransId="{4720146E-0A44-4EE0-968E-F27C67C64CA2}"/>
    <dgm:cxn modelId="{1D0E524D-DE21-4815-A301-1F5033063127}" type="presOf" srcId="{C196B436-FC9C-4C68-9F4E-2BC603E5E53A}" destId="{D7B58F9E-EC42-4ED8-BF54-10F7AC81FBD1}" srcOrd="0" destOrd="0" presId="urn:microsoft.com/office/officeart/2005/8/layout/matrix1"/>
    <dgm:cxn modelId="{F46A2762-BB02-4E8A-9642-DD45060E7C73}" srcId="{EAF519F6-AA97-4B78-AEB2-738A4E5A1521}" destId="{07187D17-F038-4814-8271-6BE96945A132}" srcOrd="1" destOrd="0" parTransId="{7DEAB133-C3E5-45DE-8BF2-5F65FFDA75DE}" sibTransId="{232C5C67-BD7A-4CF4-B1E3-B9C5E936FD13}"/>
    <dgm:cxn modelId="{3866B491-F036-4E8F-80B6-84775BC793E7}" type="presParOf" srcId="{D7B58F9E-EC42-4ED8-BF54-10F7AC81FBD1}" destId="{027EFE92-65F0-483B-A127-19F7B614E2BC}" srcOrd="0" destOrd="0" presId="urn:microsoft.com/office/officeart/2005/8/layout/matrix1"/>
    <dgm:cxn modelId="{0134A506-42B4-4801-A397-8CACF98FCE57}" type="presParOf" srcId="{027EFE92-65F0-483B-A127-19F7B614E2BC}" destId="{4588C586-2A8B-4903-B71B-646E739A5C71}" srcOrd="0" destOrd="0" presId="urn:microsoft.com/office/officeart/2005/8/layout/matrix1"/>
    <dgm:cxn modelId="{2A42C1F2-0452-4C86-94FA-167BFE52EFBE}" type="presParOf" srcId="{027EFE92-65F0-483B-A127-19F7B614E2BC}" destId="{E0EAE556-F6A1-43AD-A590-0D9079D7DCBD}" srcOrd="1" destOrd="0" presId="urn:microsoft.com/office/officeart/2005/8/layout/matrix1"/>
    <dgm:cxn modelId="{71236C35-C5C3-4402-80C2-35DDC7BA219C}" type="presParOf" srcId="{027EFE92-65F0-483B-A127-19F7B614E2BC}" destId="{55672BF2-D73B-4C37-9686-10DBDA362E0B}" srcOrd="2" destOrd="0" presId="urn:microsoft.com/office/officeart/2005/8/layout/matrix1"/>
    <dgm:cxn modelId="{F910E092-7A60-4622-BFB1-63AC37EBC6CA}" type="presParOf" srcId="{027EFE92-65F0-483B-A127-19F7B614E2BC}" destId="{21F65257-94E2-474B-BF7E-E7A8AF8826F9}" srcOrd="3" destOrd="0" presId="urn:microsoft.com/office/officeart/2005/8/layout/matrix1"/>
    <dgm:cxn modelId="{31D3C432-FAF1-42F5-93FC-8242A4BFFBDC}" type="presParOf" srcId="{027EFE92-65F0-483B-A127-19F7B614E2BC}" destId="{50FEB63D-AEB9-460D-ADC1-7DA2D781C896}" srcOrd="4" destOrd="0" presId="urn:microsoft.com/office/officeart/2005/8/layout/matrix1"/>
    <dgm:cxn modelId="{4D07620A-57E6-45C1-A8C2-47BE998563BF}" type="presParOf" srcId="{027EFE92-65F0-483B-A127-19F7B614E2BC}" destId="{0A790178-3B1E-4551-B532-A73DF111F979}" srcOrd="5" destOrd="0" presId="urn:microsoft.com/office/officeart/2005/8/layout/matrix1"/>
    <dgm:cxn modelId="{0BD6BE79-261C-48E0-9D56-A7C937D1BDA3}" type="presParOf" srcId="{027EFE92-65F0-483B-A127-19F7B614E2BC}" destId="{810CFFD7-89EC-4224-A2D4-4D87A13140AC}" srcOrd="6" destOrd="0" presId="urn:microsoft.com/office/officeart/2005/8/layout/matrix1"/>
    <dgm:cxn modelId="{22023F8C-6631-406E-9CC9-22614AF6171F}" type="presParOf" srcId="{027EFE92-65F0-483B-A127-19F7B614E2BC}" destId="{624FD656-9407-4B8B-8B8B-E0464B671AF5}" srcOrd="7" destOrd="0" presId="urn:microsoft.com/office/officeart/2005/8/layout/matrix1"/>
    <dgm:cxn modelId="{B4925DE7-0D45-4749-AC3F-397A1AAB89EA}" type="presParOf" srcId="{D7B58F9E-EC42-4ED8-BF54-10F7AC81FBD1}" destId="{814E54EB-C6CA-4BE6-9002-34791466DEB4}"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88C586-2A8B-4903-B71B-646E739A5C71}">
      <dsp:nvSpPr>
        <dsp:cNvPr id="0" name=""/>
        <dsp:cNvSpPr/>
      </dsp:nvSpPr>
      <dsp:spPr>
        <a:xfrm rot="16200000">
          <a:off x="1541065" y="-1541065"/>
          <a:ext cx="217566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smtClean="0"/>
            <a:t>Militarism</a:t>
          </a:r>
          <a:endParaRPr lang="en-US" sz="4500" kern="1200" dirty="0"/>
        </a:p>
      </dsp:txBody>
      <dsp:txXfrm rot="5400000">
        <a:off x="0" y="0"/>
        <a:ext cx="5257800" cy="1631751"/>
      </dsp:txXfrm>
    </dsp:sp>
    <dsp:sp modelId="{55672BF2-D73B-4C37-9686-10DBDA362E0B}">
      <dsp:nvSpPr>
        <dsp:cNvPr id="0" name=""/>
        <dsp:cNvSpPr/>
      </dsp:nvSpPr>
      <dsp:spPr>
        <a:xfrm>
          <a:off x="5257800" y="0"/>
          <a:ext cx="5257800"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smtClean="0"/>
            <a:t>Alliances</a:t>
          </a:r>
          <a:endParaRPr lang="en-US" sz="4500" kern="1200" dirty="0"/>
        </a:p>
      </dsp:txBody>
      <dsp:txXfrm>
        <a:off x="5257800" y="0"/>
        <a:ext cx="5257800" cy="1631751"/>
      </dsp:txXfrm>
    </dsp:sp>
    <dsp:sp modelId="{50FEB63D-AEB9-460D-ADC1-7DA2D781C896}">
      <dsp:nvSpPr>
        <dsp:cNvPr id="0" name=""/>
        <dsp:cNvSpPr/>
      </dsp:nvSpPr>
      <dsp:spPr>
        <a:xfrm rot="10800000">
          <a:off x="0" y="2175669"/>
          <a:ext cx="5257800" cy="2175669"/>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smtClean="0"/>
            <a:t>Imperialism</a:t>
          </a:r>
          <a:endParaRPr lang="en-US" sz="4500" kern="1200" dirty="0"/>
        </a:p>
      </dsp:txBody>
      <dsp:txXfrm rot="10800000">
        <a:off x="0" y="2719586"/>
        <a:ext cx="5257800" cy="1631751"/>
      </dsp:txXfrm>
    </dsp:sp>
    <dsp:sp modelId="{810CFFD7-89EC-4224-A2D4-4D87A13140AC}">
      <dsp:nvSpPr>
        <dsp:cNvPr id="0" name=""/>
        <dsp:cNvSpPr/>
      </dsp:nvSpPr>
      <dsp:spPr>
        <a:xfrm rot="5400000">
          <a:off x="6798865" y="634603"/>
          <a:ext cx="2175669" cy="5257800"/>
        </a:xfrm>
        <a:prstGeom prst="round1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0040" tIns="320040" rIns="320040" bIns="320040" numCol="1" spcCol="1270" anchor="ctr" anchorCtr="0">
          <a:noAutofit/>
        </a:bodyPr>
        <a:lstStyle/>
        <a:p>
          <a:pPr lvl="0" algn="ctr" defTabSz="2000250">
            <a:lnSpc>
              <a:spcPct val="90000"/>
            </a:lnSpc>
            <a:spcBef>
              <a:spcPct val="0"/>
            </a:spcBef>
            <a:spcAft>
              <a:spcPct val="35000"/>
            </a:spcAft>
          </a:pPr>
          <a:r>
            <a:rPr lang="en-US" sz="4500" kern="1200" dirty="0" smtClean="0"/>
            <a:t>Nationalism</a:t>
          </a:r>
          <a:endParaRPr lang="en-US" sz="4500" kern="1200" dirty="0"/>
        </a:p>
      </dsp:txBody>
      <dsp:txXfrm rot="-5400000">
        <a:off x="5257800" y="2719586"/>
        <a:ext cx="5257800" cy="1631751"/>
      </dsp:txXfrm>
    </dsp:sp>
    <dsp:sp modelId="{814E54EB-C6CA-4BE6-9002-34791466DEB4}">
      <dsp:nvSpPr>
        <dsp:cNvPr id="0" name=""/>
        <dsp:cNvSpPr/>
      </dsp:nvSpPr>
      <dsp:spPr>
        <a:xfrm>
          <a:off x="3680460" y="1631751"/>
          <a:ext cx="3154680" cy="1087834"/>
        </a:xfrm>
        <a:prstGeom prst="roundRect">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1450" tIns="171450" rIns="171450" bIns="171450" numCol="1" spcCol="1270" anchor="ctr" anchorCtr="0">
          <a:noAutofit/>
        </a:bodyPr>
        <a:lstStyle/>
        <a:p>
          <a:pPr lvl="0" algn="ctr" defTabSz="2000250">
            <a:lnSpc>
              <a:spcPct val="90000"/>
            </a:lnSpc>
            <a:spcBef>
              <a:spcPct val="0"/>
            </a:spcBef>
            <a:spcAft>
              <a:spcPct val="35000"/>
            </a:spcAft>
          </a:pPr>
          <a:r>
            <a:rPr lang="en-US" sz="4500" kern="1200" dirty="0" smtClean="0"/>
            <a:t>MAIN</a:t>
          </a:r>
          <a:endParaRPr lang="en-US" sz="4500" kern="1200" dirty="0"/>
        </a:p>
      </dsp:txBody>
      <dsp:txXfrm>
        <a:off x="3733564" y="1684855"/>
        <a:ext cx="3048472" cy="981626"/>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5040F-7A70-404D-B381-A12E6FF4D724}" type="datetimeFigureOut">
              <a:rPr lang="en-US" smtClean="0"/>
              <a:t>4/27/2014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D0F61C-E8B4-407A-AA30-88CF5DDC2DC2}" type="slidenum">
              <a:rPr lang="en-US" smtClean="0"/>
              <a:t>‹#›</a:t>
            </a:fld>
            <a:endParaRPr lang="en-US"/>
          </a:p>
        </p:txBody>
      </p:sp>
    </p:spTree>
    <p:extLst>
      <p:ext uri="{BB962C8B-B14F-4D97-AF65-F5344CB8AC3E}">
        <p14:creationId xmlns:p14="http://schemas.microsoft.com/office/powerpoint/2010/main" val="2803177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D0F61C-E8B4-407A-AA30-88CF5DDC2DC2}" type="slidenum">
              <a:rPr lang="en-US" smtClean="0"/>
              <a:t>90</a:t>
            </a:fld>
            <a:endParaRPr lang="en-US"/>
          </a:p>
        </p:txBody>
      </p:sp>
    </p:spTree>
    <p:extLst>
      <p:ext uri="{BB962C8B-B14F-4D97-AF65-F5344CB8AC3E}">
        <p14:creationId xmlns:p14="http://schemas.microsoft.com/office/powerpoint/2010/main" val="1809424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4/27/2014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202638381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4/27/2014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0425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4/27/2014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400562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8508330F-CD83-459E-BA05-730FC04707A8}"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53D2A83-9395-4BDB-A49B-AE682BD6E9F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1627942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AE720E7-1AC0-4412-816B-8430DD378B42}"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98B4A2-2552-4860-96D5-C08712B4CF88}"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57546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9B9A79A-2065-45F5-BC89-E1B0AA1427F5}"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1A1444-1233-43B5-AFEF-8699E3FAC7B2}"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75182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27537C-3940-44F4-AC6A-7A093436C1B1}"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8061A7C-3A8B-4551-B427-2BD1DD63B36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5552203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A77308B-8649-4FCE-BE23-D65FC25FDE9C}"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062B247-432E-4D9E-B6DC-82A335F34EC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8265080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EBBAF5AB-0FA3-43B1-818D-A5D0253D97EA}"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A3CE6AA7-E48A-4F39-A2F1-534250B242C0}"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005309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55A785D-09DA-43AF-AF3D-E25E9D61FE7B}"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400822B-0357-4534-B37A-094BD34855A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31359253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5D61A41-A5E6-4656-ACEB-5B8A27D6F0F2}"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7C880F-2DEA-4BC8-A350-67B20DA37F70}"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00916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885607-3BD8-44C2-B64D-A5B026A27A5D}" type="datetimeFigureOut">
              <a:rPr lang="en-US" smtClean="0"/>
              <a:t>4/27/2014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3892047439"/>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1295C0-86E5-4F85-891F-49A95279826D}"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F66B547-D720-46A4-811D-D43D27A31367}"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3416568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D991F19-9290-41CF-A162-DCA138B7C245}"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ED2AD28-A681-4F16-BBDD-BF7F6772D1D5}"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657270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BC83DC-3CC3-4B54-8D3D-19FFE66D13AB}"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3D9691-424E-4981-8964-F112D597249F}"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4138595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828800" y="533400"/>
            <a:ext cx="1016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4" name="Footer Placeholder 3"/>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5" name="Slide Number Placeholder 4"/>
          <p:cNvSpPr>
            <a:spLocks noGrp="1"/>
          </p:cNvSpPr>
          <p:nvPr>
            <p:ph type="sldNum" sz="quarter" idx="12"/>
          </p:nvPr>
        </p:nvSpPr>
        <p:spPr>
          <a:xfrm>
            <a:off x="9652000" y="6248400"/>
            <a:ext cx="2540000" cy="457200"/>
          </a:xfrm>
        </p:spPr>
        <p:txBody>
          <a:bodyPr/>
          <a:lstStyle>
            <a:lvl1pPr>
              <a:defRPr/>
            </a:lvl1pPr>
          </a:lstStyle>
          <a:p>
            <a:pPr>
              <a:defRPr/>
            </a:pPr>
            <a:fld id="{B29A4040-9930-4A53-8782-3E58FB17519A}"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7845184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533400"/>
            <a:ext cx="10058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1981200"/>
            <a:ext cx="4978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7" name="Footer Placeholder 6"/>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8" name="Slide Number Placeholder 7"/>
          <p:cNvSpPr>
            <a:spLocks noGrp="1"/>
          </p:cNvSpPr>
          <p:nvPr>
            <p:ph type="sldNum" sz="quarter" idx="12"/>
          </p:nvPr>
        </p:nvSpPr>
        <p:spPr>
          <a:xfrm>
            <a:off x="9652000" y="6248400"/>
            <a:ext cx="2540000" cy="457200"/>
          </a:xfrm>
        </p:spPr>
        <p:txBody>
          <a:bodyPr/>
          <a:lstStyle>
            <a:lvl1pPr>
              <a:defRPr/>
            </a:lvl1pPr>
          </a:lstStyle>
          <a:p>
            <a:pPr>
              <a:defRPr/>
            </a:pPr>
            <a:fld id="{05F946D8-7C1D-42FB-BE0A-890113CEF61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8913077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828800" y="533400"/>
            <a:ext cx="10058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8288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010400" y="19812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7010400" y="4114800"/>
            <a:ext cx="49784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828800" y="6248400"/>
            <a:ext cx="2235200" cy="457200"/>
          </a:xfrm>
        </p:spPr>
        <p:txBody>
          <a:bodyPr/>
          <a:lstStyle>
            <a:lvl1pPr>
              <a:defRPr dirty="0"/>
            </a:lvl1pPr>
          </a:lstStyle>
          <a:p>
            <a:pPr>
              <a:defRPr/>
            </a:pPr>
            <a:endParaRPr lang="en-US">
              <a:solidFill>
                <a:prstClr val="white">
                  <a:tint val="75000"/>
                </a:prstClr>
              </a:solidFill>
            </a:endParaRPr>
          </a:p>
        </p:txBody>
      </p:sp>
      <p:sp>
        <p:nvSpPr>
          <p:cNvPr id="8" name="Footer Placeholder 7"/>
          <p:cNvSpPr>
            <a:spLocks noGrp="1"/>
          </p:cNvSpPr>
          <p:nvPr>
            <p:ph type="ftr" sz="quarter" idx="11"/>
          </p:nvPr>
        </p:nvSpPr>
        <p:spPr>
          <a:xfrm>
            <a:off x="4572000" y="6248400"/>
            <a:ext cx="4572000" cy="457200"/>
          </a:xfrm>
        </p:spPr>
        <p:txBody>
          <a:bodyPr/>
          <a:lstStyle>
            <a:lvl1pPr>
              <a:defRPr dirty="0"/>
            </a:lvl1pPr>
          </a:lstStyle>
          <a:p>
            <a:pPr>
              <a:defRPr/>
            </a:pPr>
            <a:endParaRPr lang="en-US">
              <a:solidFill>
                <a:prstClr val="white">
                  <a:tint val="75000"/>
                </a:prstClr>
              </a:solidFill>
            </a:endParaRPr>
          </a:p>
        </p:txBody>
      </p:sp>
      <p:sp>
        <p:nvSpPr>
          <p:cNvPr id="9" name="Slide Number Placeholder 8"/>
          <p:cNvSpPr>
            <a:spLocks noGrp="1"/>
          </p:cNvSpPr>
          <p:nvPr>
            <p:ph type="sldNum" sz="quarter" idx="12"/>
          </p:nvPr>
        </p:nvSpPr>
        <p:spPr>
          <a:xfrm>
            <a:off x="9652000" y="6248400"/>
            <a:ext cx="2540000" cy="457200"/>
          </a:xfrm>
        </p:spPr>
        <p:txBody>
          <a:bodyPr/>
          <a:lstStyle>
            <a:lvl1pPr>
              <a:defRPr/>
            </a:lvl1pPr>
          </a:lstStyle>
          <a:p>
            <a:pPr>
              <a:defRPr/>
            </a:pPr>
            <a:fld id="{109EE51F-73F5-45FD-80F0-7CF5BA750F91}"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240921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885607-3BD8-44C2-B64D-A5B026A27A5D}" type="datetimeFigureOut">
              <a:rPr lang="en-US" smtClean="0"/>
              <a:t>4/27/2014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262999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885607-3BD8-44C2-B64D-A5B026A27A5D}" type="datetimeFigureOut">
              <a:rPr lang="en-US" smtClean="0"/>
              <a:t>4/27/2014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95500409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885607-3BD8-44C2-B64D-A5B026A27A5D}" type="datetimeFigureOut">
              <a:rPr lang="en-US" smtClean="0"/>
              <a:t>4/27/2014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792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885607-3BD8-44C2-B64D-A5B026A27A5D}" type="datetimeFigureOut">
              <a:rPr lang="en-US" smtClean="0"/>
              <a:t>4/27/2014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3645862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85607-3BD8-44C2-B64D-A5B026A27A5D}" type="datetimeFigureOut">
              <a:rPr lang="en-US" smtClean="0"/>
              <a:t>4/27/2014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61094661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85607-3BD8-44C2-B64D-A5B026A27A5D}" type="datetimeFigureOut">
              <a:rPr lang="en-US" smtClean="0"/>
              <a:t>4/27/2014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40231902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85607-3BD8-44C2-B64D-A5B026A27A5D}" type="datetimeFigureOut">
              <a:rPr lang="en-US" smtClean="0"/>
              <a:t>4/27/2014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0AE703-9DED-4AE3-91E9-F3DCFDDD26C2}" type="slidenum">
              <a:rPr lang="en-US" smtClean="0"/>
              <a:t>‹#›</a:t>
            </a:fld>
            <a:endParaRPr lang="en-US"/>
          </a:p>
        </p:txBody>
      </p:sp>
    </p:spTree>
    <p:extLst>
      <p:ext uri="{BB962C8B-B14F-4D97-AF65-F5344CB8AC3E}">
        <p14:creationId xmlns:p14="http://schemas.microsoft.com/office/powerpoint/2010/main" val="14803272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85607-3BD8-44C2-B64D-A5B026A27A5D}" type="datetimeFigureOut">
              <a:rPr lang="en-US" smtClean="0"/>
              <a:t>4/27/2014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0AE703-9DED-4AE3-91E9-F3DCFDDD26C2}" type="slidenum">
              <a:rPr lang="en-US" smtClean="0"/>
              <a:t>‹#›</a:t>
            </a:fld>
            <a:endParaRPr lang="en-US"/>
          </a:p>
        </p:txBody>
      </p:sp>
    </p:spTree>
    <p:extLst>
      <p:ext uri="{BB962C8B-B14F-4D97-AF65-F5344CB8AC3E}">
        <p14:creationId xmlns:p14="http://schemas.microsoft.com/office/powerpoint/2010/main" val="162538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1B8EFAD6-50C9-4B7E-A216-A9CCC51A0F4B}" type="datetimeFigureOut">
              <a:rPr lang="en-US">
                <a:solidFill>
                  <a:prstClr val="white">
                    <a:tint val="75000"/>
                  </a:prstClr>
                </a:solidFill>
              </a:rPr>
              <a:pPr>
                <a:defRPr/>
              </a:pPr>
              <a:t>4/27/2014</a:t>
            </a:fld>
            <a:endParaRPr lang="en-US" dirty="0">
              <a:solidFill>
                <a:prstClr val="white">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a:defRPr/>
            </a:pPr>
            <a:endParaRPr lang="en-US">
              <a:solidFill>
                <a:prstClr val="white">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276BCE27-14D8-4AA8-8497-3B256866D1C9}" type="slidenum">
              <a:rPr lang="en-US">
                <a:solidFill>
                  <a:prstClr val="white">
                    <a:tint val="75000"/>
                  </a:prstClr>
                </a:solidFill>
              </a:rPr>
              <a:pPr>
                <a:defRPr/>
              </a:pPr>
              <a:t>‹#›</a:t>
            </a:fld>
            <a:endParaRPr lang="en-US" dirty="0">
              <a:solidFill>
                <a:prstClr val="white">
                  <a:tint val="75000"/>
                </a:prstClr>
              </a:solidFill>
            </a:endParaRPr>
          </a:p>
        </p:txBody>
      </p:sp>
    </p:spTree>
    <p:extLst>
      <p:ext uri="{BB962C8B-B14F-4D97-AF65-F5344CB8AC3E}">
        <p14:creationId xmlns:p14="http://schemas.microsoft.com/office/powerpoint/2010/main" val="1367171434"/>
      </p:ext>
    </p:extLst>
  </p:cSld>
  <p:clrMap bg1="dk1" tx1="lt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s://www.youtube.com/watch?v=Ig8UdfQKXSY"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hyperlink" Target="http://upload.wikimedia.org/wikipedia/commons/2/2c/Gandhi_studio_1931.jpg" TargetMode="Externa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upload.wikimedia.org/wikipedia/en/c/cd/NehruV.jpg"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hyperlink" Target="http://upload.wikimedia.org/wikipedia/commons/d/d8/Jinnah.jpeg" TargetMode="Externa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upload.wikimedia.org/wikipedia/commons/8/85/Nelson_Mandela.jpg" TargetMode="Externa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hyperlink" Target="http://en.wikipedia.org/wiki/File:Nasser.jpg" TargetMode="Externa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hyperlink" Target="http://upload.wikimedia.org/wikipedia/en/5/5e/Khomeini.jpg" TargetMode="Externa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hyperlink" Target="http://www.ballandclaw.com/stamps/Originals/germany2.jpg" TargetMode="External"/><Relationship Id="rId2" Type="http://schemas.openxmlformats.org/officeDocument/2006/relationships/image" Target="../media/image32.jpeg"/><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jpeg"/></Relationships>
</file>

<file path=ppt/slides/_rels/slide4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 Id="rId4" Type="http://schemas.openxmlformats.org/officeDocument/2006/relationships/image" Target="../media/image4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3" Type="http://schemas.openxmlformats.org/officeDocument/2006/relationships/hyperlink" Target="http://www.history.com/topics/cold-war/berlin-wall/videos/deconstructing-history-berlin-wall" TargetMode="External"/><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pic>
        <p:nvPicPr>
          <p:cNvPr id="5" name="Picture 4"/>
          <p:cNvPicPr>
            <a:picLocks noChangeAspect="1"/>
          </p:cNvPicPr>
          <p:nvPr/>
        </p:nvPicPr>
        <p:blipFill>
          <a:blip r:embed="rId2"/>
          <a:stretch>
            <a:fillRect/>
          </a:stretch>
        </p:blipFill>
        <p:spPr>
          <a:xfrm>
            <a:off x="2790825" y="1746421"/>
            <a:ext cx="6610350" cy="1676400"/>
          </a:xfrm>
          <a:prstGeom prst="rect">
            <a:avLst/>
          </a:prstGeom>
        </p:spPr>
      </p:pic>
      <p:sp>
        <p:nvSpPr>
          <p:cNvPr id="3" name="Subtitle 2"/>
          <p:cNvSpPr>
            <a:spLocks noGrp="1"/>
          </p:cNvSpPr>
          <p:nvPr>
            <p:ph type="subTitle" idx="1"/>
          </p:nvPr>
        </p:nvSpPr>
        <p:spPr/>
        <p:txBody>
          <a:bodyPr/>
          <a:lstStyle/>
          <a:p>
            <a:r>
              <a:rPr lang="en-US" dirty="0" smtClean="0"/>
              <a:t>Key Concept 6.2</a:t>
            </a:r>
            <a:endParaRPr lang="en-US" dirty="0"/>
          </a:p>
        </p:txBody>
      </p:sp>
    </p:spTree>
    <p:extLst>
      <p:ext uri="{BB962C8B-B14F-4D97-AF65-F5344CB8AC3E}">
        <p14:creationId xmlns:p14="http://schemas.microsoft.com/office/powerpoint/2010/main" val="39892890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2. Features of World War </a:t>
            </a:r>
            <a:r>
              <a:rPr lang="en-US" b="1" dirty="0" smtClean="0"/>
              <a:t>I…</a:t>
            </a:r>
            <a:endParaRPr lang="en-US" dirty="0"/>
          </a:p>
        </p:txBody>
      </p:sp>
      <p:sp>
        <p:nvSpPr>
          <p:cNvPr id="3" name="Content Placeholder 2"/>
          <p:cNvSpPr>
            <a:spLocks noGrp="1"/>
          </p:cNvSpPr>
          <p:nvPr>
            <p:ph idx="1"/>
          </p:nvPr>
        </p:nvSpPr>
        <p:spPr/>
        <p:txBody>
          <a:bodyPr/>
          <a:lstStyle/>
          <a:p>
            <a:pPr marL="0" indent="0">
              <a:buNone/>
            </a:pPr>
            <a:r>
              <a:rPr lang="en-US" b="1" i="0" dirty="0" err="1" smtClean="0">
                <a:solidFill>
                  <a:srgbClr val="2A2A2A"/>
                </a:solidFill>
                <a:effectLst/>
                <a:latin typeface="Arial" panose="020B0604020202020204" pitchFamily="34" charset="0"/>
              </a:rPr>
              <a:t>i</a:t>
            </a:r>
            <a:r>
              <a:rPr lang="en-US" b="1" i="0" dirty="0" smtClean="0">
                <a:solidFill>
                  <a:srgbClr val="2A2A2A"/>
                </a:solidFill>
                <a:effectLst/>
                <a:latin typeface="Arial" panose="020B0604020202020204" pitchFamily="34" charset="0"/>
              </a:rPr>
              <a:t>. No one expected a long war. Germany attacked France and Russia simultaneously, expecting a quick retreat that would establish Germany as the unquestioned power in Europe.</a:t>
            </a:r>
          </a:p>
          <a:p>
            <a:r>
              <a:rPr lang="en-US" dirty="0" smtClean="0"/>
              <a:t>When that did not occur, the two sides hunkered down into defensive positions in France (the Western front) and Russia (the Eastern front) by the end of 1914.</a:t>
            </a:r>
          </a:p>
          <a:p>
            <a:r>
              <a:rPr lang="en-US" dirty="0" smtClean="0"/>
              <a:t>By 1915, fighting spread to the Ottoman Empire and the European colonies in Africa.</a:t>
            </a:r>
            <a:endParaRPr lang="en-US" dirty="0"/>
          </a:p>
        </p:txBody>
      </p:sp>
    </p:spTree>
    <p:extLst>
      <p:ext uri="{BB962C8B-B14F-4D97-AF65-F5344CB8AC3E}">
        <p14:creationId xmlns:p14="http://schemas.microsoft.com/office/powerpoint/2010/main" val="201166792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Korean War</a:t>
            </a:r>
            <a:endParaRPr lang="en-US" dirty="0"/>
          </a:p>
        </p:txBody>
      </p:sp>
      <p:sp>
        <p:nvSpPr>
          <p:cNvPr id="3" name="Content Placeholder 2"/>
          <p:cNvSpPr>
            <a:spLocks noGrp="1"/>
          </p:cNvSpPr>
          <p:nvPr>
            <p:ph sz="half" idx="1"/>
          </p:nvPr>
        </p:nvSpPr>
        <p:spPr/>
        <p:txBody>
          <a:bodyPr>
            <a:normAutofit fontScale="77500" lnSpcReduction="20000"/>
          </a:bodyPr>
          <a:lstStyle/>
          <a:p>
            <a:r>
              <a:rPr lang="en-US" dirty="0" smtClean="0"/>
              <a:t>In 1950, communist North Korea invaded pro-West South Korea and, for the first time, the United Nations sent soldiers from members nations to push out the aggressor.</a:t>
            </a:r>
          </a:p>
          <a:p>
            <a:r>
              <a:rPr lang="en-US" dirty="0" smtClean="0"/>
              <a:t>The United States led the UN forces in this war, which included a surprise massive surge from communist Chinese soldiers into Korea.</a:t>
            </a:r>
          </a:p>
          <a:p>
            <a:r>
              <a:rPr lang="en-US" dirty="0" smtClean="0"/>
              <a:t>After three years of constant fighting, the adversaries negotiated new boundaries the two Koreas near the previous borders. The United States and its military allies announced a global plan of containment designed to keep communism from spreading beyond its 1950 borders.</a:t>
            </a:r>
            <a:endParaRPr lang="en-US" dirty="0"/>
          </a:p>
        </p:txBody>
      </p:sp>
      <p:pic>
        <p:nvPicPr>
          <p:cNvPr id="5" name="Content Placeholder 4"/>
          <p:cNvPicPr>
            <a:picLocks noGrp="1" noChangeAspect="1"/>
          </p:cNvPicPr>
          <p:nvPr>
            <p:ph sz="half" idx="2"/>
          </p:nvPr>
        </p:nvPicPr>
        <p:blipFill>
          <a:blip r:embed="rId2"/>
          <a:stretch>
            <a:fillRect/>
          </a:stretch>
        </p:blipFill>
        <p:spPr>
          <a:xfrm>
            <a:off x="6096001" y="1216165"/>
            <a:ext cx="6096000" cy="4637704"/>
          </a:xfrm>
          <a:prstGeom prst="rect">
            <a:avLst/>
          </a:prstGeom>
        </p:spPr>
      </p:pic>
    </p:spTree>
    <p:extLst>
      <p:ext uri="{BB962C8B-B14F-4D97-AF65-F5344CB8AC3E}">
        <p14:creationId xmlns:p14="http://schemas.microsoft.com/office/powerpoint/2010/main" val="15839031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Vietnam War</a:t>
            </a:r>
            <a:endParaRPr lang="en-US" dirty="0"/>
          </a:p>
        </p:txBody>
      </p:sp>
      <p:sp>
        <p:nvSpPr>
          <p:cNvPr id="3" name="Content Placeholder 2"/>
          <p:cNvSpPr>
            <a:spLocks noGrp="1"/>
          </p:cNvSpPr>
          <p:nvPr>
            <p:ph sz="half" idx="1"/>
          </p:nvPr>
        </p:nvSpPr>
        <p:spPr>
          <a:xfrm>
            <a:off x="752742" y="1312878"/>
            <a:ext cx="5181600" cy="4351338"/>
          </a:xfrm>
        </p:spPr>
        <p:txBody>
          <a:bodyPr/>
          <a:lstStyle/>
          <a:p>
            <a:r>
              <a:rPr lang="en-US" dirty="0" smtClean="0"/>
              <a:t>Just after World War II, a war for independence in French colonial Indochina became a Cold War battle for that region, which was divided in the early 1950s into four nations, including pro-communist North Vietnam (led by Ho Chi Minh), pro-West South Vietnam, Laos, and Cambodia.</a:t>
            </a:r>
            <a:endParaRPr lang="en-US" dirty="0"/>
          </a:p>
        </p:txBody>
      </p:sp>
      <p:sp>
        <p:nvSpPr>
          <p:cNvPr id="4" name="Content Placeholder 3"/>
          <p:cNvSpPr>
            <a:spLocks noGrp="1"/>
          </p:cNvSpPr>
          <p:nvPr>
            <p:ph sz="half" idx="2"/>
          </p:nvPr>
        </p:nvSpPr>
        <p:spPr>
          <a:xfrm>
            <a:off x="6019800" y="1184691"/>
            <a:ext cx="5181600" cy="4351338"/>
          </a:xfrm>
        </p:spPr>
        <p:txBody>
          <a:bodyPr/>
          <a:lstStyle/>
          <a:p>
            <a:r>
              <a:rPr lang="en-US" dirty="0" smtClean="0"/>
              <a:t>Much like and coria, North Vietnam soon invaded South Vietnam to unified the country under communist rule. Vietnam became the focus of US containment policy, and the US government committed its military to fighting a limited war until running out of resolve.</a:t>
            </a:r>
            <a:endParaRPr lang="en-US" dirty="0"/>
          </a:p>
        </p:txBody>
      </p:sp>
      <p:sp>
        <p:nvSpPr>
          <p:cNvPr id="5" name="TextBox 4"/>
          <p:cNvSpPr txBox="1"/>
          <p:nvPr/>
        </p:nvSpPr>
        <p:spPr>
          <a:xfrm>
            <a:off x="294117" y="4914122"/>
            <a:ext cx="11280449" cy="1569660"/>
          </a:xfrm>
          <a:prstGeom prst="rect">
            <a:avLst/>
          </a:prstGeom>
          <a:noFill/>
        </p:spPr>
        <p:txBody>
          <a:bodyPr wrap="square" rtlCol="0">
            <a:spAutoFit/>
          </a:bodyPr>
          <a:lstStyle/>
          <a:p>
            <a:r>
              <a:rPr lang="en-US" sz="2400" dirty="0" smtClean="0"/>
              <a:t>In 1975 the communist off North Vietnam defeated and absorb South Vietnam, creating a unified socialist nation. Hundreds of thousands of South Vietnamese migrated to France, Australia, and the United States over the next two decades to escape the communist system.</a:t>
            </a:r>
            <a:endParaRPr lang="en-US" sz="2400" dirty="0"/>
          </a:p>
        </p:txBody>
      </p:sp>
    </p:spTree>
    <p:extLst>
      <p:ext uri="{BB962C8B-B14F-4D97-AF65-F5344CB8AC3E}">
        <p14:creationId xmlns:p14="http://schemas.microsoft.com/office/powerpoint/2010/main" val="211900796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In Latin America</a:t>
            </a:r>
            <a:br>
              <a:rPr lang="en-US" dirty="0" smtClean="0"/>
            </a:br>
            <a:endParaRPr lang="en-US" dirty="0"/>
          </a:p>
        </p:txBody>
      </p:sp>
      <p:sp>
        <p:nvSpPr>
          <p:cNvPr id="5" name="Content Placeholder 4"/>
          <p:cNvSpPr>
            <a:spLocks noGrp="1"/>
          </p:cNvSpPr>
          <p:nvPr>
            <p:ph idx="1"/>
          </p:nvPr>
        </p:nvSpPr>
        <p:spPr/>
        <p:txBody>
          <a:bodyPr/>
          <a:lstStyle/>
          <a:p>
            <a:r>
              <a:rPr lang="en-US" dirty="0"/>
              <a:t>Cold War tensions were at their peak during the Cuban missile crisis in 1962</a:t>
            </a:r>
          </a:p>
        </p:txBody>
      </p:sp>
      <p:pic>
        <p:nvPicPr>
          <p:cNvPr id="6" name="Picture 5"/>
          <p:cNvPicPr>
            <a:picLocks noChangeAspect="1"/>
          </p:cNvPicPr>
          <p:nvPr/>
        </p:nvPicPr>
        <p:blipFill>
          <a:blip r:embed="rId2"/>
          <a:stretch>
            <a:fillRect/>
          </a:stretch>
        </p:blipFill>
        <p:spPr>
          <a:xfrm>
            <a:off x="2863554" y="2456916"/>
            <a:ext cx="6109530" cy="4073020"/>
          </a:xfrm>
          <a:prstGeom prst="rect">
            <a:avLst/>
          </a:prstGeom>
        </p:spPr>
      </p:pic>
    </p:spTree>
    <p:extLst>
      <p:ext uri="{BB962C8B-B14F-4D97-AF65-F5344CB8AC3E}">
        <p14:creationId xmlns:p14="http://schemas.microsoft.com/office/powerpoint/2010/main" val="276269861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Cuba</a:t>
            </a:r>
            <a:endParaRPr lang="en-US" dirty="0"/>
          </a:p>
        </p:txBody>
      </p:sp>
      <p:sp>
        <p:nvSpPr>
          <p:cNvPr id="3" name="Content Placeholder 2"/>
          <p:cNvSpPr>
            <a:spLocks noGrp="1"/>
          </p:cNvSpPr>
          <p:nvPr>
            <p:ph idx="1"/>
          </p:nvPr>
        </p:nvSpPr>
        <p:spPr/>
        <p:txBody>
          <a:bodyPr>
            <a:normAutofit fontScale="92500"/>
          </a:bodyPr>
          <a:lstStyle/>
          <a:p>
            <a:r>
              <a:rPr lang="en-US" dirty="0" smtClean="0"/>
              <a:t>Cuba became a communist nation in 1959. In the early 1960s, the USSR secretly placed missiles with nuclear capabilities that the United States discovered the missiles and brought the issue to the United Nations. On the brink of a nuclear war, cooler heads prevailed in the crisis eased</a:t>
            </a:r>
            <a:r>
              <a:rPr lang="en-US" dirty="0" smtClean="0"/>
              <a:t>.</a:t>
            </a:r>
          </a:p>
          <a:p>
            <a:r>
              <a:rPr lang="en-US" dirty="0" smtClean="0"/>
              <a:t>A direct line of communication was created to link the white house and Soviet office in Moscow, and the USSR removed the controversial missiles from Cuba.</a:t>
            </a:r>
          </a:p>
          <a:p>
            <a:endParaRPr lang="en-US" dirty="0" smtClean="0"/>
          </a:p>
          <a:p>
            <a:endParaRPr lang="en-US" dirty="0"/>
          </a:p>
          <a:p>
            <a:r>
              <a:rPr lang="en-US" dirty="0">
                <a:hlinkClick r:id="rId2"/>
              </a:rPr>
              <a:t>https://</a:t>
            </a:r>
            <a:r>
              <a:rPr lang="en-US" dirty="0" smtClean="0">
                <a:hlinkClick r:id="rId2"/>
              </a:rPr>
              <a:t>www.youtube.com/watch?v=Ig8UdfQKXSY</a:t>
            </a:r>
            <a:endParaRPr lang="en-US" dirty="0" smtClean="0"/>
          </a:p>
          <a:p>
            <a:endParaRPr lang="en-US" dirty="0"/>
          </a:p>
        </p:txBody>
      </p:sp>
    </p:spTree>
    <p:extLst>
      <p:ext uri="{BB962C8B-B14F-4D97-AF65-F5344CB8AC3E}">
        <p14:creationId xmlns:p14="http://schemas.microsoft.com/office/powerpoint/2010/main" val="27574487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Consequences of the Cold War</a:t>
            </a:r>
            <a:endParaRPr lang="en-US" dirty="0"/>
          </a:p>
        </p:txBody>
      </p:sp>
      <p:sp>
        <p:nvSpPr>
          <p:cNvPr id="3" name="Content Placeholder 2"/>
          <p:cNvSpPr>
            <a:spLocks noGrp="1"/>
          </p:cNvSpPr>
          <p:nvPr>
            <p:ph idx="1"/>
          </p:nvPr>
        </p:nvSpPr>
        <p:spPr/>
        <p:txBody>
          <a:bodyPr/>
          <a:lstStyle/>
          <a:p>
            <a:pPr marL="0" indent="0">
              <a:buNone/>
            </a:pPr>
            <a:r>
              <a:rPr lang="en-US" dirty="0" smtClean="0"/>
              <a:t>Cost</a:t>
            </a:r>
          </a:p>
          <a:p>
            <a:r>
              <a:rPr lang="en-US" dirty="0" smtClean="0"/>
              <a:t>The Cold War involved expenditures of many billions of dollars on both sides, especially by the main antagonist: the United States and the USSR.</a:t>
            </a:r>
          </a:p>
          <a:p>
            <a:r>
              <a:rPr lang="en-US" dirty="0" smtClean="0"/>
              <a:t>Proponents argued that the money spent was much less than what would have been appropriated if there had been a hot war between the rivals, not to mention the cost in human lives.</a:t>
            </a:r>
            <a:endParaRPr lang="en-US" dirty="0"/>
          </a:p>
        </p:txBody>
      </p:sp>
    </p:spTree>
    <p:extLst>
      <p:ext uri="{BB962C8B-B14F-4D97-AF65-F5344CB8AC3E}">
        <p14:creationId xmlns:p14="http://schemas.microsoft.com/office/powerpoint/2010/main" val="2116715747"/>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Nuclear legacy</a:t>
            </a:r>
            <a:endParaRPr lang="en-US" dirty="0"/>
          </a:p>
        </p:txBody>
      </p:sp>
      <p:sp>
        <p:nvSpPr>
          <p:cNvPr id="3" name="Content Placeholder 2"/>
          <p:cNvSpPr>
            <a:spLocks noGrp="1"/>
          </p:cNvSpPr>
          <p:nvPr>
            <p:ph idx="1"/>
          </p:nvPr>
        </p:nvSpPr>
        <p:spPr/>
        <p:txBody>
          <a:bodyPr/>
          <a:lstStyle/>
          <a:p>
            <a:r>
              <a:rPr lang="en-US" dirty="0" smtClean="0"/>
              <a:t>The enormous destructive nature of nuclear bombs may well have been rectified a factor in the Cold War remaining cold. The major rivals may have avoided using nuclear weapons, but after the Cold War, many nations developed or try to build their own nuclear arsenal.</a:t>
            </a:r>
          </a:p>
          <a:p>
            <a:r>
              <a:rPr lang="en-US" dirty="0" smtClean="0"/>
              <a:t>Few of them responded to calls from the United States, the former USSR, or the United Nations to curtail their nuclear programs.</a:t>
            </a:r>
          </a:p>
          <a:p>
            <a:r>
              <a:rPr lang="en-US" dirty="0" smtClean="0"/>
              <a:t>India, Pakistan, Israel, and Iran are some examples of countries that have developed their own nuclear programs.</a:t>
            </a:r>
            <a:endParaRPr lang="en-US" dirty="0"/>
          </a:p>
        </p:txBody>
      </p:sp>
    </p:spTree>
    <p:extLst>
      <p:ext uri="{BB962C8B-B14F-4D97-AF65-F5344CB8AC3E}">
        <p14:creationId xmlns:p14="http://schemas.microsoft.com/office/powerpoint/2010/main" val="615349274"/>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8200" y="520155"/>
            <a:ext cx="1170533" cy="1170533"/>
          </a:xfrm>
          <a:prstGeom prst="rect">
            <a:avLst/>
          </a:prstGeom>
        </p:spPr>
      </p:pic>
      <p:sp>
        <p:nvSpPr>
          <p:cNvPr id="2" name="Title 1"/>
          <p:cNvSpPr>
            <a:spLocks noGrp="1"/>
          </p:cNvSpPr>
          <p:nvPr>
            <p:ph type="title"/>
          </p:nvPr>
        </p:nvSpPr>
        <p:spPr>
          <a:xfrm>
            <a:off x="838200" y="863125"/>
            <a:ext cx="10515600" cy="2948299"/>
          </a:xfrm>
        </p:spPr>
        <p:txBody>
          <a:bodyPr/>
          <a:lstStyle/>
          <a:p>
            <a:r>
              <a:rPr lang="en-US" dirty="0" smtClean="0"/>
              <a:t>          </a:t>
            </a:r>
            <a:endParaRPr lang="en-US" dirty="0"/>
          </a:p>
        </p:txBody>
      </p:sp>
      <p:sp>
        <p:nvSpPr>
          <p:cNvPr id="3" name="Content Placeholder 2"/>
          <p:cNvSpPr>
            <a:spLocks noGrp="1"/>
          </p:cNvSpPr>
          <p:nvPr>
            <p:ph idx="1"/>
          </p:nvPr>
        </p:nvSpPr>
        <p:spPr/>
        <p:txBody>
          <a:bodyPr/>
          <a:lstStyle/>
          <a:p>
            <a:r>
              <a:rPr lang="en-US" dirty="0" smtClean="0"/>
              <a:t>the features and consequences of the Cold War have appeared on every AP world history exam</a:t>
            </a:r>
            <a:endParaRPr lang="en-US" dirty="0"/>
          </a:p>
        </p:txBody>
      </p:sp>
    </p:spTree>
    <p:extLst>
      <p:ext uri="{BB962C8B-B14F-4D97-AF65-F5344CB8AC3E}">
        <p14:creationId xmlns:p14="http://schemas.microsoft.com/office/powerpoint/2010/main" val="23656305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post-Cold War world 1989 to the present</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Decline of communism</a:t>
            </a:r>
          </a:p>
          <a:p>
            <a:r>
              <a:rPr lang="en-US" dirty="0"/>
              <a:t> </a:t>
            </a:r>
            <a:r>
              <a:rPr lang="en-US" dirty="0" smtClean="0"/>
              <a:t>under the leadership of Soviet president Mikhail Gorbachev and pushed along by a military buildup by US Pres. Ronald Reagan, the USSR softened its strict communist philosophies and military aggression by the mid-in 1980s. These events gave rise to anti-Soviet and pro-democracy movements in Eastern Europe.</a:t>
            </a:r>
          </a:p>
          <a:p>
            <a:r>
              <a:rPr lang="en-US" dirty="0" smtClean="0"/>
              <a:t>The success of these movements was symbolized by the uncontested tearing down of the Berlin wall in 1989.</a:t>
            </a:r>
          </a:p>
          <a:p>
            <a:r>
              <a:rPr lang="en-US" dirty="0" smtClean="0"/>
              <a:t>Faced with the failing economy, loss of international prestige, nationalist revolts from within Soviet Union, and an attempt by members of his own government overthrow him in a coup attempt, Gorbachev announced the breakup of USSR in 1991, and a Russian Federation was established.</a:t>
            </a:r>
          </a:p>
          <a:p>
            <a:r>
              <a:rPr lang="en-US" dirty="0" smtClean="0"/>
              <a:t>The 13 non-Christian members of the USSR split off to form their own governments</a:t>
            </a:r>
            <a:endParaRPr lang="en-US" dirty="0"/>
          </a:p>
        </p:txBody>
      </p:sp>
    </p:spTree>
    <p:extLst>
      <p:ext uri="{BB962C8B-B14F-4D97-AF65-F5344CB8AC3E}">
        <p14:creationId xmlns:p14="http://schemas.microsoft.com/office/powerpoint/2010/main" val="1461237081"/>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Latin America</a:t>
            </a:r>
            <a:endParaRPr lang="en-US" dirty="0"/>
          </a:p>
        </p:txBody>
      </p:sp>
      <p:sp>
        <p:nvSpPr>
          <p:cNvPr id="3" name="Content Placeholder 2"/>
          <p:cNvSpPr>
            <a:spLocks noGrp="1"/>
          </p:cNvSpPr>
          <p:nvPr>
            <p:ph idx="1"/>
          </p:nvPr>
        </p:nvSpPr>
        <p:spPr/>
        <p:txBody>
          <a:bodyPr/>
          <a:lstStyle/>
          <a:p>
            <a:r>
              <a:rPr lang="en-US" dirty="0" smtClean="0"/>
              <a:t>The decline of communism and it’s authoritarian methods affected Latin America in that most military dictatorships were replaced by Democratic government starting in the 1980s. Argentina and Chile are two examples.</a:t>
            </a:r>
          </a:p>
        </p:txBody>
      </p:sp>
    </p:spTree>
    <p:extLst>
      <p:ext uri="{BB962C8B-B14F-4D97-AF65-F5344CB8AC3E}">
        <p14:creationId xmlns:p14="http://schemas.microsoft.com/office/powerpoint/2010/main" val="51375170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5269172"/>
            <a:ext cx="10515600" cy="1588828"/>
          </a:xfrm>
        </p:spPr>
        <p:txBody>
          <a:bodyPr>
            <a:normAutofit fontScale="90000"/>
          </a:bodyPr>
          <a:lstStyle/>
          <a:p>
            <a:r>
              <a:rPr lang="en-US" dirty="0" smtClean="0"/>
              <a:t>The AP world history exam greatly asks questions about political events after the end of the Cold War.</a:t>
            </a:r>
            <a:endParaRPr lang="en-US" dirty="0"/>
          </a:p>
        </p:txBody>
      </p:sp>
      <p:sp>
        <p:nvSpPr>
          <p:cNvPr id="3" name="Content Placeholder 2"/>
          <p:cNvSpPr>
            <a:spLocks noGrp="1"/>
          </p:cNvSpPr>
          <p:nvPr>
            <p:ph idx="1"/>
          </p:nvPr>
        </p:nvSpPr>
        <p:spPr>
          <a:xfrm>
            <a:off x="513460" y="381386"/>
            <a:ext cx="10515600" cy="4351338"/>
          </a:xfrm>
        </p:spPr>
        <p:txBody>
          <a:bodyPr/>
          <a:lstStyle/>
          <a:p>
            <a:r>
              <a:rPr lang="en-US" dirty="0"/>
              <a:t>Not all political movements were in the direction of the Democratic fold after the Cold War.</a:t>
            </a:r>
          </a:p>
          <a:p>
            <a:r>
              <a:rPr lang="en-US" dirty="0" smtClean="0"/>
              <a:t>In the Middle East, dictatorships and kingdoms remain in some nations, for example, in Saudi Arabia and Iran.</a:t>
            </a:r>
          </a:p>
          <a:p>
            <a:r>
              <a:rPr lang="en-US" dirty="0" smtClean="0"/>
              <a:t>In China a pro-democracy movement led by students in 1989 was brutally crushed by the government in Beijing’s Tiananmen square, even as the communist regime there was permitting limited capitalism.</a:t>
            </a:r>
            <a:endParaRPr lang="en-US" dirty="0"/>
          </a:p>
        </p:txBody>
      </p:sp>
      <p:pic>
        <p:nvPicPr>
          <p:cNvPr id="5" name="Picture 4"/>
          <p:cNvPicPr>
            <a:picLocks noChangeAspect="1"/>
          </p:cNvPicPr>
          <p:nvPr/>
        </p:nvPicPr>
        <p:blipFill>
          <a:blip r:embed="rId2"/>
          <a:stretch>
            <a:fillRect/>
          </a:stretch>
        </p:blipFill>
        <p:spPr>
          <a:xfrm>
            <a:off x="667285" y="4147457"/>
            <a:ext cx="1170533" cy="1170533"/>
          </a:xfrm>
          <a:prstGeom prst="rect">
            <a:avLst/>
          </a:prstGeom>
        </p:spPr>
      </p:pic>
    </p:spTree>
    <p:extLst>
      <p:ext uri="{BB962C8B-B14F-4D97-AF65-F5344CB8AC3E}">
        <p14:creationId xmlns:p14="http://schemas.microsoft.com/office/powerpoint/2010/main" val="3077022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0535" y="332173"/>
            <a:ext cx="10515600" cy="977643"/>
          </a:xfrm>
        </p:spPr>
        <p:txBody>
          <a:bodyPr/>
          <a:lstStyle/>
          <a:p>
            <a:r>
              <a:rPr lang="en-US" dirty="0" smtClean="0"/>
              <a:t>2.Features of WW1…</a:t>
            </a:r>
            <a:endParaRPr lang="en-US" dirty="0"/>
          </a:p>
        </p:txBody>
      </p:sp>
      <p:sp>
        <p:nvSpPr>
          <p:cNvPr id="3" name="Content Placeholder 2"/>
          <p:cNvSpPr>
            <a:spLocks noGrp="1"/>
          </p:cNvSpPr>
          <p:nvPr>
            <p:ph idx="1"/>
          </p:nvPr>
        </p:nvSpPr>
        <p:spPr>
          <a:xfrm>
            <a:off x="0" y="1227438"/>
            <a:ext cx="11353800" cy="4949525"/>
          </a:xfrm>
        </p:spPr>
        <p:txBody>
          <a:bodyPr/>
          <a:lstStyle/>
          <a:p>
            <a:r>
              <a:rPr lang="en-US" b="1" i="0" dirty="0" smtClean="0">
                <a:solidFill>
                  <a:srgbClr val="2A2A2A"/>
                </a:solidFill>
                <a:effectLst/>
                <a:latin typeface="Arial" panose="020B0604020202020204" pitchFamily="34" charset="0"/>
              </a:rPr>
              <a:t>ii. The new weapons of World War I – including the machine gun, poison gas, the airplane, and the submarine – led to changes in tactics and philosophies about the rules of war.</a:t>
            </a:r>
            <a:endParaRPr lang="en-US" dirty="0"/>
          </a:p>
        </p:txBody>
      </p:sp>
      <p:sp>
        <p:nvSpPr>
          <p:cNvPr id="6" name="Rectangle 5"/>
          <p:cNvSpPr/>
          <p:nvPr/>
        </p:nvSpPr>
        <p:spPr>
          <a:xfrm>
            <a:off x="390267" y="2896269"/>
            <a:ext cx="11296135" cy="3693319"/>
          </a:xfrm>
          <a:prstGeom prst="rect">
            <a:avLst/>
          </a:prstGeom>
        </p:spPr>
        <p:txBody>
          <a:bodyPr wrap="square">
            <a:spAutoFit/>
          </a:bodyPr>
          <a:lstStyle/>
          <a:p>
            <a:pPr>
              <a:buFont typeface="Arial" panose="020B0604020202020204" pitchFamily="34" charset="0"/>
              <a:buChar char="•"/>
            </a:pPr>
            <a:r>
              <a:rPr lang="en-US" b="0" i="0" dirty="0" smtClean="0">
                <a:solidFill>
                  <a:srgbClr val="626262"/>
                </a:solidFill>
                <a:effectLst/>
                <a:latin typeface="Arial" panose="020B0604020202020204" pitchFamily="34" charset="0"/>
              </a:rPr>
              <a:t>The machine guns rapid killing power forced combatants on all sites into defensive trenches, but despite the enormous losses, military leaders repeatedly sent long lines of men charging across "no man's land," the open fields that lay between the opponents.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pPr>
              <a:buFont typeface="Arial" panose="020B0604020202020204" pitchFamily="34" charset="0"/>
              <a:buChar char="•"/>
            </a:pPr>
            <a:r>
              <a:rPr lang="en-US" b="0" i="0" dirty="0" smtClean="0">
                <a:solidFill>
                  <a:srgbClr val="626262"/>
                </a:solidFill>
                <a:effectLst/>
                <a:latin typeface="Arial" panose="020B0604020202020204" pitchFamily="34" charset="0"/>
              </a:rPr>
              <a:t>The result was four years of shocking numbers of deaths and injuries. In the battle of the Somme in France, 20,000 British soldiers died the first day, and 60,000 died before the first soldier reached the German trenches. After four months of continuous battle, after 1.5 million men from both sides were killed, wounded, missing, or captured.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pPr>
              <a:buFont typeface="Arial" panose="020B0604020202020204" pitchFamily="34" charset="0"/>
              <a:buChar char="•"/>
            </a:pPr>
            <a:r>
              <a:rPr lang="en-US" b="0" i="0" dirty="0" smtClean="0">
                <a:solidFill>
                  <a:srgbClr val="626262"/>
                </a:solidFill>
                <a:effectLst/>
                <a:latin typeface="Arial" panose="020B0604020202020204" pitchFamily="34" charset="0"/>
              </a:rPr>
              <a:t>An unintended consequence of this kind of slaughter was a lowering of the value of humanity in the war. Civilians came to be considered legitimate targets in "total war" – where the full economic production and political power of nations were engaged in military victory. Submarines torpedoed enemy civilian ships – like the British steamship Lusitania – and canons indiscriminately fired huge artillery shells into cities far away.</a:t>
            </a:r>
            <a:endParaRPr lang="en-US" b="0" i="0" dirty="0">
              <a:solidFill>
                <a:srgbClr val="626262"/>
              </a:solidFill>
              <a:effectLst/>
              <a:latin typeface="Arial" panose="020B0604020202020204" pitchFamily="34" charset="0"/>
            </a:endParaRPr>
          </a:p>
        </p:txBody>
      </p:sp>
    </p:spTree>
    <p:extLst>
      <p:ext uri="{BB962C8B-B14F-4D97-AF65-F5344CB8AC3E}">
        <p14:creationId xmlns:p14="http://schemas.microsoft.com/office/powerpoint/2010/main" val="405977595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Decolonization</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29940335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905000" y="381000"/>
            <a:ext cx="83058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200" b="1" dirty="0">
                <a:latin typeface="Times New Roman" panose="02020603050405020304" pitchFamily="18" charset="0"/>
              </a:rPr>
              <a:t>Twentieth Century Decolonization</a:t>
            </a:r>
          </a:p>
          <a:p>
            <a:pPr eaLnBrk="1" hangingPunct="1"/>
            <a:endParaRPr lang="en-US" altLang="en-US" sz="2200" b="1" dirty="0">
              <a:latin typeface="Times New Roman" panose="02020603050405020304" pitchFamily="18" charset="0"/>
            </a:endParaRPr>
          </a:p>
          <a:p>
            <a:pPr eaLnBrk="1" hangingPunct="1"/>
            <a:r>
              <a:rPr lang="en-US" altLang="en-US" sz="2200" dirty="0">
                <a:latin typeface="Times New Roman" panose="02020603050405020304" pitchFamily="18" charset="0"/>
              </a:rPr>
              <a:t>After World War I European nations, such as England and France, gained an immense amount of territory with Germany’s loss. As well, England and France retained colonial territories they had established in the Age of Imperialism during the nineteenth century.</a:t>
            </a:r>
          </a:p>
          <a:p>
            <a:pPr eaLnBrk="1" hangingPunct="1"/>
            <a:endParaRPr lang="en-US" altLang="en-US" sz="2200" dirty="0">
              <a:latin typeface="Times New Roman" panose="02020603050405020304" pitchFamily="18" charset="0"/>
            </a:endParaRPr>
          </a:p>
          <a:p>
            <a:pPr eaLnBrk="1" hangingPunct="1"/>
            <a:r>
              <a:rPr lang="en-US" altLang="en-US" sz="2200" dirty="0">
                <a:latin typeface="Times New Roman" panose="02020603050405020304" pitchFamily="18" charset="0"/>
              </a:rPr>
              <a:t>Much like the North American colonies and Latin American colonies did in the eighteenth and nineteenth centuries, African and Asian colonies would begin to </a:t>
            </a:r>
            <a:r>
              <a:rPr lang="en-US" altLang="en-US" sz="2200" b="1" dirty="0">
                <a:latin typeface="Times New Roman" panose="02020603050405020304" pitchFamily="18" charset="0"/>
              </a:rPr>
              <a:t>decolonize</a:t>
            </a:r>
            <a:r>
              <a:rPr lang="en-US" altLang="en-US" sz="2200" dirty="0">
                <a:latin typeface="Times New Roman" panose="02020603050405020304" pitchFamily="18" charset="0"/>
              </a:rPr>
              <a:t> and gain their independence from nations, such as England and France, after World War II.</a:t>
            </a:r>
          </a:p>
          <a:p>
            <a:pPr eaLnBrk="1" hangingPunct="1"/>
            <a:endParaRPr lang="en-US" altLang="en-US" sz="2200" dirty="0">
              <a:latin typeface="Times New Roman" panose="02020603050405020304" pitchFamily="18" charset="0"/>
            </a:endParaRPr>
          </a:p>
          <a:p>
            <a:pPr eaLnBrk="1" hangingPunct="1"/>
            <a:r>
              <a:rPr lang="en-US" altLang="en-US" sz="2200" dirty="0">
                <a:latin typeface="Times New Roman" panose="02020603050405020304" pitchFamily="18" charset="0"/>
              </a:rPr>
              <a:t>-Why was empire ending?</a:t>
            </a:r>
          </a:p>
          <a:p>
            <a:pPr eaLnBrk="1" hangingPunct="1"/>
            <a:r>
              <a:rPr lang="en-US" altLang="en-US" sz="2200" dirty="0">
                <a:latin typeface="Times New Roman" panose="02020603050405020304" pitchFamily="18" charset="0"/>
              </a:rPr>
              <a:t>-What processes were there in the </a:t>
            </a:r>
            <a:r>
              <a:rPr lang="en-US" altLang="en-US" sz="2200" b="1" dirty="0">
                <a:latin typeface="Times New Roman" panose="02020603050405020304" pitchFamily="18" charset="0"/>
              </a:rPr>
              <a:t>decolonization</a:t>
            </a:r>
            <a:r>
              <a:rPr lang="en-US" altLang="en-US" sz="2200" dirty="0">
                <a:latin typeface="Times New Roman" panose="02020603050405020304" pitchFamily="18" charset="0"/>
              </a:rPr>
              <a:t> of African and Asian societies in the late twentieth century?</a:t>
            </a:r>
          </a:p>
          <a:p>
            <a:pPr eaLnBrk="1" hangingPunct="1"/>
            <a:r>
              <a:rPr lang="en-US" altLang="en-US" sz="2200" dirty="0">
                <a:latin typeface="Times New Roman" panose="02020603050405020304" pitchFamily="18" charset="0"/>
              </a:rPr>
              <a:t>-What were the effects of </a:t>
            </a:r>
            <a:r>
              <a:rPr lang="en-US" altLang="en-US" sz="2200" b="1" dirty="0">
                <a:latin typeface="Times New Roman" panose="02020603050405020304" pitchFamily="18" charset="0"/>
              </a:rPr>
              <a:t>decolonization</a:t>
            </a:r>
            <a:r>
              <a:rPr lang="en-US" altLang="en-US" sz="2200" dirty="0">
                <a:latin typeface="Times New Roman" panose="02020603050405020304" pitchFamily="18" charset="0"/>
              </a:rPr>
              <a:t> in Asia and Africa?</a:t>
            </a:r>
          </a:p>
        </p:txBody>
      </p:sp>
    </p:spTree>
    <p:extLst>
      <p:ext uri="{BB962C8B-B14F-4D97-AF65-F5344CB8AC3E}">
        <p14:creationId xmlns:p14="http://schemas.microsoft.com/office/powerpoint/2010/main" val="154844060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905000" y="381001"/>
            <a:ext cx="8305800"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“To develop friendly relations among nations based on respect for the principle of equal rights and self-determination of peoples, and to take other appropriate measures to strengthen universal peace…”</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Charter of the United Nations, 1945</a:t>
            </a:r>
          </a:p>
        </p:txBody>
      </p:sp>
    </p:spTree>
    <p:extLst>
      <p:ext uri="{BB962C8B-B14F-4D97-AF65-F5344CB8AC3E}">
        <p14:creationId xmlns:p14="http://schemas.microsoft.com/office/powerpoint/2010/main" val="1413899257"/>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p:cNvSpPr txBox="1">
            <a:spLocks noChangeArrowheads="1"/>
          </p:cNvSpPr>
          <p:nvPr/>
        </p:nvSpPr>
        <p:spPr bwMode="auto">
          <a:xfrm>
            <a:off x="1905000" y="381000"/>
            <a:ext cx="83058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“All peoples have the right to self-determination; by virtue of that right they freely determine their political status and freely pursue their economic, social and cultural development.”</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UN Declaration on Granting Independence to Colonial Countries and Peoples, 1960</a:t>
            </a:r>
          </a:p>
        </p:txBody>
      </p:sp>
    </p:spTree>
    <p:extLst>
      <p:ext uri="{BB962C8B-B14F-4D97-AF65-F5344CB8AC3E}">
        <p14:creationId xmlns:p14="http://schemas.microsoft.com/office/powerpoint/2010/main" val="134814716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4"/>
          <p:cNvSpPr txBox="1">
            <a:spLocks noChangeArrowheads="1"/>
          </p:cNvSpPr>
          <p:nvPr/>
        </p:nvSpPr>
        <p:spPr bwMode="auto">
          <a:xfrm>
            <a:off x="1905000" y="381000"/>
            <a:ext cx="8305800"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 South Asian Independence</a:t>
            </a:r>
          </a:p>
          <a:p>
            <a:pPr eaLnBrk="1" hangingPunct="1">
              <a:lnSpc>
                <a:spcPct val="50000"/>
              </a:lnSpc>
              <a:spcBef>
                <a:spcPct val="50000"/>
              </a:spcBef>
            </a:pPr>
            <a:r>
              <a:rPr lang="en-US" altLang="en-US" sz="2400">
                <a:latin typeface="Times New Roman" panose="02020603050405020304" pitchFamily="18" charset="0"/>
              </a:rPr>
              <a:t>	A. India’s Independence</a:t>
            </a:r>
          </a:p>
          <a:p>
            <a:pPr eaLnBrk="1" hangingPunct="1"/>
            <a:r>
              <a:rPr lang="en-US" altLang="en-US" sz="2400">
                <a:latin typeface="Times New Roman" panose="02020603050405020304" pitchFamily="18" charset="0"/>
              </a:rPr>
              <a:t>	1. Indian nationalism intensified during and in between 	World Wars</a:t>
            </a:r>
          </a:p>
          <a:p>
            <a:pPr eaLnBrk="1" hangingPunct="1"/>
            <a:r>
              <a:rPr lang="en-US" altLang="en-US" sz="2400">
                <a:latin typeface="Times New Roman" panose="02020603050405020304" pitchFamily="18" charset="0"/>
              </a:rPr>
              <a:t>	2. Gandhi’s continued use of </a:t>
            </a:r>
            <a:r>
              <a:rPr lang="en-US" altLang="en-US" sz="2400" i="1">
                <a:latin typeface="Times New Roman" panose="02020603050405020304" pitchFamily="18" charset="0"/>
              </a:rPr>
              <a:t>satyagraha</a:t>
            </a:r>
            <a:r>
              <a:rPr lang="en-US" altLang="en-US" sz="2400">
                <a:latin typeface="Times New Roman" panose="02020603050405020304" pitchFamily="18" charset="0"/>
              </a:rPr>
              <a:t> or “soul force,” 	</a:t>
            </a:r>
            <a:r>
              <a:rPr lang="en-US" altLang="en-US" sz="2400" b="1">
                <a:latin typeface="Times New Roman" panose="02020603050405020304" pitchFamily="18" charset="0"/>
              </a:rPr>
              <a:t>civil disobedience, and passive resistance</a:t>
            </a:r>
          </a:p>
          <a:p>
            <a:pPr eaLnBrk="1" hangingPunct="1"/>
            <a:r>
              <a:rPr lang="en-US" altLang="en-US" sz="2400">
                <a:latin typeface="Times New Roman" panose="02020603050405020304" pitchFamily="18" charset="0"/>
              </a:rPr>
              <a:t>	3. Independent India, 1947, divided into Muslim Pakistan 	and Hindu India</a:t>
            </a:r>
          </a:p>
          <a:p>
            <a:pPr eaLnBrk="1" hangingPunct="1"/>
            <a:r>
              <a:rPr lang="en-US" altLang="en-US" sz="2400">
                <a:latin typeface="Times New Roman" panose="02020603050405020304" pitchFamily="18" charset="0"/>
              </a:rPr>
              <a:t>	4. Indian nationalism was divided, so to would South Asian nations and politics</a:t>
            </a:r>
          </a:p>
        </p:txBody>
      </p:sp>
    </p:spTree>
    <p:extLst>
      <p:ext uri="{BB962C8B-B14F-4D97-AF65-F5344CB8AC3E}">
        <p14:creationId xmlns:p14="http://schemas.microsoft.com/office/powerpoint/2010/main" val="184067472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3"/>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Mohandas Gandhi</a:t>
            </a:r>
          </a:p>
        </p:txBody>
      </p:sp>
      <p:pic>
        <p:nvPicPr>
          <p:cNvPr id="6147" name="Picture 4" descr="Image:Gandhi studio 193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1" y="914400"/>
            <a:ext cx="378936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536820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1905000" y="381001"/>
            <a:ext cx="8305800"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“Passive resistance is a method of securing rights by personal suffering; it is the reverse of resistance by arms. When I refuse to do a thing that is repugnant to my conscience, I use soul-force. For instance, the Government of the day has passed a law which is applicable to me. I do not like it. If by using violence I force the Government to repeal the law, I am employing what may be termed body-force. If I do not obey the law and accept the penalty for its breach, I use soul-force. It involves sacrifice of self.”</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-Gandhi on Hind Swaraj (Indian Home Rule) and passive resistance, c. 1945</a:t>
            </a:r>
          </a:p>
        </p:txBody>
      </p:sp>
    </p:spTree>
    <p:extLst>
      <p:ext uri="{BB962C8B-B14F-4D97-AF65-F5344CB8AC3E}">
        <p14:creationId xmlns:p14="http://schemas.microsoft.com/office/powerpoint/2010/main" val="307438526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1905000" y="381001"/>
            <a:ext cx="8305800"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 South Asian Independence</a:t>
            </a:r>
          </a:p>
          <a:p>
            <a:pPr eaLnBrk="1" hangingPunct="1">
              <a:lnSpc>
                <a:spcPct val="50000"/>
              </a:lnSpc>
              <a:spcBef>
                <a:spcPct val="50000"/>
              </a:spcBef>
            </a:pPr>
            <a:r>
              <a:rPr lang="en-US" altLang="en-US" sz="2400">
                <a:latin typeface="Times New Roman" panose="02020603050405020304" pitchFamily="18" charset="0"/>
              </a:rPr>
              <a:t>	B. India’s political and economic development</a:t>
            </a:r>
          </a:p>
          <a:p>
            <a:pPr eaLnBrk="1" hangingPunct="1"/>
            <a:r>
              <a:rPr lang="en-US" altLang="en-US" sz="2400">
                <a:latin typeface="Times New Roman" panose="02020603050405020304" pitchFamily="18" charset="0"/>
              </a:rPr>
              <a:t>	1. </a:t>
            </a:r>
            <a:r>
              <a:rPr lang="en-US" altLang="en-US" sz="2400" b="1">
                <a:latin typeface="Times New Roman" panose="02020603050405020304" pitchFamily="18" charset="0"/>
              </a:rPr>
              <a:t>Nonalignment</a:t>
            </a:r>
            <a:r>
              <a:rPr lang="en-US" altLang="en-US" sz="2400">
                <a:latin typeface="Times New Roman" panose="02020603050405020304" pitchFamily="18" charset="0"/>
              </a:rPr>
              <a:t> emerged as attractive alternative to a cold 	war alliance </a:t>
            </a:r>
          </a:p>
          <a:p>
            <a:pPr eaLnBrk="1" hangingPunct="1"/>
            <a:r>
              <a:rPr lang="en-US" altLang="en-US" sz="2400">
                <a:latin typeface="Times New Roman" panose="02020603050405020304" pitchFamily="18" charset="0"/>
              </a:rPr>
              <a:t>	2. Indian prime minister Nehru favored policy of 	nonalignment, the "third path" </a:t>
            </a:r>
          </a:p>
          <a:p>
            <a:pPr eaLnBrk="1" hangingPunct="1"/>
            <a:r>
              <a:rPr lang="en-US" altLang="en-US" sz="2400">
                <a:latin typeface="Times New Roman" panose="02020603050405020304" pitchFamily="18" charset="0"/>
              </a:rPr>
              <a:t>	3. At Bandung Conference in Indonesia, 1955, twenty-nine 	nonaligned nations met (India among the major leaders)</a:t>
            </a:r>
          </a:p>
          <a:p>
            <a:pPr eaLnBrk="1" hangingPunct="1"/>
            <a:r>
              <a:rPr lang="en-US" altLang="en-US" sz="2400">
                <a:latin typeface="Times New Roman" panose="02020603050405020304" pitchFamily="18" charset="0"/>
              </a:rPr>
              <a:t>	4. Movement lacked unity; many members sought aid from United States or USSR</a:t>
            </a:r>
          </a:p>
          <a:p>
            <a:pPr eaLnBrk="1" hangingPunct="1"/>
            <a:r>
              <a:rPr lang="en-US" altLang="en-US" sz="2400">
                <a:latin typeface="Times New Roman" panose="02020603050405020304" pitchFamily="18" charset="0"/>
              </a:rPr>
              <a:t>	5. India’s democracy stabilized</a:t>
            </a:r>
          </a:p>
          <a:p>
            <a:pPr eaLnBrk="1" hangingPunct="1"/>
            <a:r>
              <a:rPr lang="en-US" altLang="en-US" sz="2400">
                <a:latin typeface="Times New Roman" panose="02020603050405020304" pitchFamily="18" charset="0"/>
              </a:rPr>
              <a:t>	6. India’s agrarian </a:t>
            </a:r>
            <a:r>
              <a:rPr lang="en-US" altLang="en-US" sz="2400" b="1">
                <a:latin typeface="Times New Roman" panose="02020603050405020304" pitchFamily="18" charset="0"/>
              </a:rPr>
              <a:t>“Green” revolution</a:t>
            </a:r>
            <a:r>
              <a:rPr lang="en-US" altLang="en-US" sz="2400">
                <a:latin typeface="Times New Roman" panose="02020603050405020304" pitchFamily="18" charset="0"/>
              </a:rPr>
              <a:t> and developing 	industrial and service economy sustain second largest 	national population</a:t>
            </a:r>
          </a:p>
        </p:txBody>
      </p:sp>
    </p:spTree>
    <p:extLst>
      <p:ext uri="{BB962C8B-B14F-4D97-AF65-F5344CB8AC3E}">
        <p14:creationId xmlns:p14="http://schemas.microsoft.com/office/powerpoint/2010/main" val="113636147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Jawaharlal Nehru, First Prime Minister of India</a:t>
            </a:r>
          </a:p>
        </p:txBody>
      </p:sp>
      <p:pic>
        <p:nvPicPr>
          <p:cNvPr id="9219" name="Picture 4" descr="Image:NehruV.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838200"/>
            <a:ext cx="457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537252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905000" y="381000"/>
            <a:ext cx="83058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 ‘India’s salvation consists’, he wrote in 1909, ‘in unlearning what she has learned during the last fifty years. The railways, telegraphs, hospitals, lawyers, doctors, and suchlike have all to go; and the so-called up-classes have to learn consciously , religiously, and deliberately the simple peasant life, knowing it to be a life giving true happiness.’</a:t>
            </a:r>
          </a:p>
          <a:p>
            <a:pPr eaLnBrk="1" hangingPunct="1"/>
            <a:r>
              <a:rPr lang="en-US" altLang="en-US" sz="2800">
                <a:latin typeface="Times New Roman" panose="02020603050405020304" pitchFamily="18" charset="0"/>
              </a:rPr>
              <a:t>	All this seems to me utterly wrong and harmful doctrine, and impossible of achievement.  Behind it lies Gandhi’s love and praise of poverty and suffering and the ascetic life.”</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Jawaharlal Nehru on Gandhi’s position on Indian independence from his autobiography, 1942</a:t>
            </a:r>
          </a:p>
        </p:txBody>
      </p:sp>
    </p:spTree>
    <p:extLst>
      <p:ext uri="{BB962C8B-B14F-4D97-AF65-F5344CB8AC3E}">
        <p14:creationId xmlns:p14="http://schemas.microsoft.com/office/powerpoint/2010/main" val="37823445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WW1</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iii. One effect of European global colonization was the use of soldiers recruited from Africa and Asia to fight in the war.</a:t>
            </a:r>
          </a:p>
          <a:p>
            <a:r>
              <a:rPr lang="en-US" dirty="0" smtClean="0"/>
              <a:t>India committed 1 million troops to aid the British forces.</a:t>
            </a:r>
          </a:p>
          <a:p>
            <a:r>
              <a:rPr lang="en-US" dirty="0" smtClean="0"/>
              <a:t>Military campaigns ensued in the colonies, especially in Africa, with German soldiers and their African recruits battled  British and French soldiers and their African recruits.</a:t>
            </a:r>
          </a:p>
          <a:p>
            <a:r>
              <a:rPr lang="en-US" dirty="0" smtClean="0"/>
              <a:t>Australian soldiers joined their British counterparts at the field Allied assault on </a:t>
            </a:r>
            <a:r>
              <a:rPr lang="en-US" dirty="0" err="1" smtClean="0"/>
              <a:t>Gallipolli</a:t>
            </a:r>
            <a:r>
              <a:rPr lang="en-US" dirty="0" smtClean="0"/>
              <a:t> , in the Ottoman Empire.</a:t>
            </a:r>
          </a:p>
          <a:p>
            <a:r>
              <a:rPr lang="en-US" dirty="0" smtClean="0"/>
              <a:t>The British also convinced Arabs to unite with them against the Ottomans in Southwest Asia, promising Arab independence from the Ottomans as a reward.</a:t>
            </a:r>
            <a:endParaRPr lang="en-US" dirty="0"/>
          </a:p>
        </p:txBody>
      </p:sp>
    </p:spTree>
    <p:extLst>
      <p:ext uri="{BB962C8B-B14F-4D97-AF65-F5344CB8AC3E}">
        <p14:creationId xmlns:p14="http://schemas.microsoft.com/office/powerpoint/2010/main" val="388791130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905000" y="381000"/>
            <a:ext cx="830580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“Present day civilization is full of evils, but it is also full of good; and it has the capacity in it to rid itself of those evils. To destroy it root and branch is to remove that capacity from it and revert to a dull, sunless, and miserable existence. But even if that were desirable it is an impossible undertaking. We cannot stop the river of change or cut ourselves adrift from it, and psychologically we who have eaten of the apple of Eden cannot forget that taste and go back to primitiveness.”</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Jawaharlal Nehru on his own position of a modern India from his autobiography, 1942</a:t>
            </a:r>
          </a:p>
        </p:txBody>
      </p:sp>
    </p:spTree>
    <p:extLst>
      <p:ext uri="{BB962C8B-B14F-4D97-AF65-F5344CB8AC3E}">
        <p14:creationId xmlns:p14="http://schemas.microsoft.com/office/powerpoint/2010/main" val="28044958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905000" y="381001"/>
            <a:ext cx="83058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rPr>
              <a:t>Decolonization after World War II</a:t>
            </a:r>
          </a:p>
          <a:p>
            <a:pPr eaLnBrk="1" hangingPunct="1"/>
            <a:r>
              <a:rPr lang="en-US" altLang="en-US" sz="2400">
                <a:latin typeface="Times New Roman" panose="02020603050405020304" pitchFamily="18" charset="0"/>
              </a:rPr>
              <a:t>I. South Asian Independence</a:t>
            </a:r>
          </a:p>
          <a:p>
            <a:pPr eaLnBrk="1" hangingPunct="1"/>
            <a:r>
              <a:rPr lang="en-US" altLang="en-US" sz="2400">
                <a:latin typeface="Times New Roman" panose="02020603050405020304" pitchFamily="18" charset="0"/>
              </a:rPr>
              <a:t>	C. Religious division in South Asia</a:t>
            </a:r>
          </a:p>
          <a:p>
            <a:pPr eaLnBrk="1" hangingPunct="1"/>
            <a:r>
              <a:rPr lang="en-US" altLang="en-US" sz="2400">
                <a:latin typeface="Times New Roman" panose="02020603050405020304" pitchFamily="18" charset="0"/>
              </a:rPr>
              <a:t>		1. Muslim and Hindu rivalries historical in South 		Asia</a:t>
            </a:r>
          </a:p>
          <a:p>
            <a:pPr eaLnBrk="1" hangingPunct="1"/>
            <a:r>
              <a:rPr lang="en-US" altLang="en-US" sz="2400">
                <a:latin typeface="Times New Roman" panose="02020603050405020304" pitchFamily="18" charset="0"/>
              </a:rPr>
              <a:t>		2. Nationalistic interests of the Indian National 		Congress and the Muslim League influence 			independence efforts</a:t>
            </a:r>
          </a:p>
          <a:p>
            <a:pPr eaLnBrk="1" hangingPunct="1"/>
            <a:r>
              <a:rPr lang="en-US" altLang="en-US" sz="2400">
                <a:latin typeface="Times New Roman" panose="02020603050405020304" pitchFamily="18" charset="0"/>
              </a:rPr>
              <a:t>		3. UN Partition recognizes religious differences (Islamic 	Pakistan and Hindu India)</a:t>
            </a:r>
          </a:p>
          <a:p>
            <a:pPr eaLnBrk="1" hangingPunct="1"/>
            <a:r>
              <a:rPr lang="en-US" altLang="en-US" sz="2400">
                <a:latin typeface="Times New Roman" panose="02020603050405020304" pitchFamily="18" charset="0"/>
              </a:rPr>
              <a:t>		4. Continued tensions between Pakistan and India 		w/nuclear weapons scare</a:t>
            </a:r>
          </a:p>
        </p:txBody>
      </p:sp>
    </p:spTree>
    <p:extLst>
      <p:ext uri="{BB962C8B-B14F-4D97-AF65-F5344CB8AC3E}">
        <p14:creationId xmlns:p14="http://schemas.microsoft.com/office/powerpoint/2010/main" val="423375605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Partition of British India into India and Pakist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762001"/>
            <a:ext cx="6629400"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6"/>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UN Partition of India, 1947</a:t>
            </a:r>
          </a:p>
        </p:txBody>
      </p:sp>
    </p:spTree>
    <p:extLst>
      <p:ext uri="{BB962C8B-B14F-4D97-AF65-F5344CB8AC3E}">
        <p14:creationId xmlns:p14="http://schemas.microsoft.com/office/powerpoint/2010/main" val="31518981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Muhammad Ali Jinnah, leader of the Muslim League</a:t>
            </a:r>
          </a:p>
        </p:txBody>
      </p:sp>
      <p:pic>
        <p:nvPicPr>
          <p:cNvPr id="14339" name="Picture 4" descr="Image:Jinnah.jpe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990600"/>
            <a:ext cx="48768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172896"/>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“If the British government are really in earnest and sincere to secure the peace and happiness of the people of this subcontinent, the only course open to us all is to allow the major nations separate homelands by dividing India into ‘autonomous national states.’ There is no reason why these states should antagonistic to each other.”</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Muhammad Ali Jihnnah, of the Muslim League, </a:t>
            </a:r>
            <a:r>
              <a:rPr lang="en-US" altLang="en-US" sz="2800" i="1">
                <a:latin typeface="Times New Roman" panose="02020603050405020304" pitchFamily="18" charset="0"/>
              </a:rPr>
              <a:t>Two Nations</a:t>
            </a:r>
            <a:r>
              <a:rPr lang="en-US" altLang="en-US" sz="2800">
                <a:latin typeface="Times New Roman" panose="02020603050405020304" pitchFamily="18" charset="0"/>
              </a:rPr>
              <a:t>, 1940</a:t>
            </a:r>
          </a:p>
        </p:txBody>
      </p:sp>
    </p:spTree>
    <p:extLst>
      <p:ext uri="{BB962C8B-B14F-4D97-AF65-F5344CB8AC3E}">
        <p14:creationId xmlns:p14="http://schemas.microsoft.com/office/powerpoint/2010/main" val="93319286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905000" y="381000"/>
            <a:ext cx="83058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“The ideal conditions, therefore, under which a nation can attain perfect solidarity and cohesion would, other things being equal, be found in the case of those people who inhabit the land they adore, the land of whose forefathers is also the land of their Gods and Angels, of Seers and Prophets; the scenes of whose history are also the scenes of their mythology.</a:t>
            </a:r>
          </a:p>
          <a:p>
            <a:pPr eaLnBrk="1" hangingPunct="1"/>
            <a:r>
              <a:rPr lang="en-US" altLang="en-US" sz="2800">
                <a:latin typeface="Times New Roman" panose="02020603050405020304" pitchFamily="18" charset="0"/>
              </a:rPr>
              <a:t>The Hindus are about the only people who are blessed with these ideal conditions that are at the same time incentive to national solidarity, cohesion, and greatness.”</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Vinayak Savarkar, Hindu nationalist and suspect in Gandhi’s assassination, c. 1940</a:t>
            </a:r>
          </a:p>
        </p:txBody>
      </p:sp>
    </p:spTree>
    <p:extLst>
      <p:ext uri="{BB962C8B-B14F-4D97-AF65-F5344CB8AC3E}">
        <p14:creationId xmlns:p14="http://schemas.microsoft.com/office/powerpoint/2010/main" val="51978012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“India cannot cease to be one nation because people belonging to different religions live in it. The introduction of foreigners does not necessarily destroy the nation: they merge in it. A country is one nation only when such a condition obtains in it. That country must have a faculty for assimilation. India has ever been such a country.”</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-Gandhi on Hind Swaraj (Indian Home Rule) and a unified India between Muslims and Hindus, c. 1945</a:t>
            </a:r>
          </a:p>
        </p:txBody>
      </p:sp>
    </p:spTree>
    <p:extLst>
      <p:ext uri="{BB962C8B-B14F-4D97-AF65-F5344CB8AC3E}">
        <p14:creationId xmlns:p14="http://schemas.microsoft.com/office/powerpoint/2010/main" val="399764938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1905000" y="381000"/>
            <a:ext cx="8305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II. African Independence</a:t>
            </a:r>
          </a:p>
          <a:p>
            <a:pPr eaLnBrk="1" hangingPunct="1">
              <a:lnSpc>
                <a:spcPct val="50000"/>
              </a:lnSpc>
              <a:spcBef>
                <a:spcPct val="50000"/>
              </a:spcBef>
            </a:pPr>
            <a:r>
              <a:rPr lang="en-US" altLang="en-US" sz="2400">
                <a:latin typeface="Times New Roman" panose="02020603050405020304" pitchFamily="18" charset="0"/>
              </a:rPr>
              <a:t>	A. Ghana, Algeria, Kenya, South Africa</a:t>
            </a:r>
          </a:p>
          <a:p>
            <a:pPr eaLnBrk="1" hangingPunct="1">
              <a:spcBef>
                <a:spcPct val="50000"/>
              </a:spcBef>
            </a:pPr>
            <a:r>
              <a:rPr lang="en-US" altLang="en-US" sz="2400">
                <a:latin typeface="Times New Roman" panose="02020603050405020304" pitchFamily="18" charset="0"/>
              </a:rPr>
              <a:t>		1. Ghana achieves independence from Britain in 1957 	under leadership of Kwame Nkrumah (peaceful)</a:t>
            </a:r>
          </a:p>
          <a:p>
            <a:pPr eaLnBrk="1" hangingPunct="1">
              <a:spcBef>
                <a:spcPct val="50000"/>
              </a:spcBef>
            </a:pPr>
            <a:r>
              <a:rPr lang="en-US" altLang="en-US" sz="2400">
                <a:latin typeface="Times New Roman" panose="02020603050405020304" pitchFamily="18" charset="0"/>
              </a:rPr>
              <a:t>		2. Violent independence movements in Algeria (from 	France) and Kenya (from England)</a:t>
            </a:r>
          </a:p>
          <a:p>
            <a:pPr eaLnBrk="1" hangingPunct="1">
              <a:spcBef>
                <a:spcPct val="50000"/>
              </a:spcBef>
            </a:pPr>
            <a:r>
              <a:rPr lang="en-US" altLang="en-US" sz="2400">
                <a:latin typeface="Times New Roman" panose="02020603050405020304" pitchFamily="18" charset="0"/>
              </a:rPr>
              <a:t>		3. White settler dominance and </a:t>
            </a:r>
            <a:r>
              <a:rPr lang="en-US" altLang="en-US" sz="2400" b="1">
                <a:latin typeface="Times New Roman" panose="02020603050405020304" pitchFamily="18" charset="0"/>
              </a:rPr>
              <a:t>Apartheid</a:t>
            </a:r>
            <a:r>
              <a:rPr lang="en-US" altLang="en-US" sz="2400">
                <a:latin typeface="Times New Roman" panose="02020603050405020304" pitchFamily="18" charset="0"/>
              </a:rPr>
              <a:t> in South Africa 	until 1989</a:t>
            </a:r>
          </a:p>
        </p:txBody>
      </p:sp>
    </p:spTree>
    <p:extLst>
      <p:ext uri="{BB962C8B-B14F-4D97-AF65-F5344CB8AC3E}">
        <p14:creationId xmlns:p14="http://schemas.microsoft.com/office/powerpoint/2010/main" val="3727242874"/>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5" descr="Map of African National Indepen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0"/>
            <a:ext cx="63595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4439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905000" y="381001"/>
            <a:ext cx="8305800"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a:latin typeface="Times New Roman" panose="02020603050405020304" pitchFamily="18" charset="0"/>
              </a:rPr>
              <a:t>	“For centuries, Europeans dominated the African continent. The white man arrogated to himself the right to rule and to be obeyed by the non-white; his mission, he claimed, was to "civilize" Africa. Under this cloak, the Europeans robbed the continent of vast riches and inflicted unimaginable suffering on the African people. </a:t>
            </a:r>
          </a:p>
          <a:p>
            <a:pPr eaLnBrk="1" hangingPunct="1"/>
            <a:r>
              <a:rPr lang="en-US" altLang="en-US" sz="2400">
                <a:latin typeface="Times New Roman" panose="02020603050405020304" pitchFamily="18" charset="0"/>
              </a:rPr>
              <a:t>	All this makes a sad story, but now we must be prepared to bury the past with its unpleasant memories and look to the future. All we ask of the former colonial powers is their goodwill and co-operation to remedy past mistakes and injustices and to grant independence to the colonies in Africa…. </a:t>
            </a:r>
          </a:p>
          <a:p>
            <a:pPr eaLnBrk="1" hangingPunct="1"/>
            <a:r>
              <a:rPr lang="en-US" altLang="en-US" sz="2400">
                <a:latin typeface="Times New Roman" panose="02020603050405020304" pitchFamily="18" charset="0"/>
              </a:rPr>
              <a:t>	It is clear that we must find an African solution to our problems, and that this can only be found in African unity. Divided we are weak; united, Africa could become one of the greatest forces for good in the world.”</a:t>
            </a:r>
          </a:p>
          <a:p>
            <a:pPr algn="r" eaLnBrk="1" hangingPunct="1"/>
            <a:r>
              <a:rPr lang="en-US" altLang="en-US" sz="2400">
                <a:latin typeface="Times New Roman" panose="02020603050405020304" pitchFamily="18" charset="0"/>
              </a:rPr>
              <a:t>- Kwame Nkrumah’s speech </a:t>
            </a:r>
            <a:r>
              <a:rPr lang="en-US" altLang="en-US" sz="2400" i="1">
                <a:latin typeface="Times New Roman" panose="02020603050405020304" pitchFamily="18" charset="0"/>
              </a:rPr>
              <a:t>I Speak of Freedom</a:t>
            </a:r>
            <a:r>
              <a:rPr lang="en-US" altLang="en-US" sz="2400">
                <a:latin typeface="Times New Roman" panose="02020603050405020304" pitchFamily="18" charset="0"/>
              </a:rPr>
              <a:t>, 1961</a:t>
            </a:r>
          </a:p>
        </p:txBody>
      </p:sp>
    </p:spTree>
    <p:extLst>
      <p:ext uri="{BB962C8B-B14F-4D97-AF65-F5344CB8AC3E}">
        <p14:creationId xmlns:p14="http://schemas.microsoft.com/office/powerpoint/2010/main" val="41137373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WW1</a:t>
            </a:r>
            <a:endParaRPr lang="en-US" dirty="0"/>
          </a:p>
        </p:txBody>
      </p:sp>
      <p:sp>
        <p:nvSpPr>
          <p:cNvPr id="3" name="Content Placeholder 2"/>
          <p:cNvSpPr>
            <a:spLocks noGrp="1"/>
          </p:cNvSpPr>
          <p:nvPr>
            <p:ph idx="1"/>
          </p:nvPr>
        </p:nvSpPr>
        <p:spPr>
          <a:xfrm>
            <a:off x="838200" y="1474573"/>
            <a:ext cx="10515600" cy="4702390"/>
          </a:xfrm>
        </p:spPr>
        <p:txBody>
          <a:bodyPr/>
          <a:lstStyle/>
          <a:p>
            <a:r>
              <a:rPr lang="en-US" b="1" dirty="0"/>
              <a:t>iv. In 1917, the United States entered World War I on the Allies' side "to make the world safe for democracy," and idealistic pledge made by US president Woodrow Wilson.</a:t>
            </a:r>
            <a:endParaRPr lang="en-US" dirty="0"/>
          </a:p>
        </p:txBody>
      </p:sp>
      <p:pic>
        <p:nvPicPr>
          <p:cNvPr id="4" name="Picture 3"/>
          <p:cNvPicPr>
            <a:picLocks noChangeAspect="1"/>
          </p:cNvPicPr>
          <p:nvPr/>
        </p:nvPicPr>
        <p:blipFill>
          <a:blip r:embed="rId2"/>
          <a:stretch>
            <a:fillRect/>
          </a:stretch>
        </p:blipFill>
        <p:spPr>
          <a:xfrm>
            <a:off x="1153555" y="2709863"/>
            <a:ext cx="5238750" cy="3467100"/>
          </a:xfrm>
          <a:prstGeom prst="rect">
            <a:avLst/>
          </a:prstGeom>
        </p:spPr>
      </p:pic>
      <p:pic>
        <p:nvPicPr>
          <p:cNvPr id="5" name="Picture 4"/>
          <p:cNvPicPr>
            <a:picLocks noChangeAspect="1"/>
          </p:cNvPicPr>
          <p:nvPr/>
        </p:nvPicPr>
        <p:blipFill>
          <a:blip r:embed="rId3"/>
          <a:stretch>
            <a:fillRect/>
          </a:stretch>
        </p:blipFill>
        <p:spPr>
          <a:xfrm>
            <a:off x="7434392" y="2852738"/>
            <a:ext cx="2381250" cy="3181350"/>
          </a:xfrm>
          <a:prstGeom prst="rect">
            <a:avLst/>
          </a:prstGeom>
        </p:spPr>
      </p:pic>
    </p:spTree>
    <p:extLst>
      <p:ext uri="{BB962C8B-B14F-4D97-AF65-F5344CB8AC3E}">
        <p14:creationId xmlns:p14="http://schemas.microsoft.com/office/powerpoint/2010/main" val="306858094"/>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ctl11_ctlComp_imgThumb" descr="5220152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6553200" cy="530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p:cNvSpPr txBox="1">
            <a:spLocks noChangeArrowheads="1"/>
          </p:cNvSpPr>
          <p:nvPr/>
        </p:nvSpPr>
        <p:spPr bwMode="auto">
          <a:xfrm>
            <a:off x="1905000" y="22860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President Kwame Nkrumah and Queen Elizabeth II billboard prior to the Queen’s visit, 1961</a:t>
            </a:r>
          </a:p>
        </p:txBody>
      </p:sp>
    </p:spTree>
    <p:extLst>
      <p:ext uri="{BB962C8B-B14F-4D97-AF65-F5344CB8AC3E}">
        <p14:creationId xmlns:p14="http://schemas.microsoft.com/office/powerpoint/2010/main" val="271868597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rodImage" descr="51x7klk6vJ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295400"/>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 Box 5"/>
          <p:cNvSpPr txBox="1">
            <a:spLocks noChangeArrowheads="1"/>
          </p:cNvSpPr>
          <p:nvPr/>
        </p:nvSpPr>
        <p:spPr bwMode="auto">
          <a:xfrm>
            <a:off x="1905000" y="2286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President Kwame Nkrumah and Queen Elizabeth II</a:t>
            </a:r>
          </a:p>
        </p:txBody>
      </p:sp>
    </p:spTree>
    <p:extLst>
      <p:ext uri="{BB962C8B-B14F-4D97-AF65-F5344CB8AC3E}">
        <p14:creationId xmlns:p14="http://schemas.microsoft.com/office/powerpoint/2010/main" val="248593829"/>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554" name="Picture 5" descr="31622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066800"/>
            <a:ext cx="6781800" cy="536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Text Box 6"/>
          <p:cNvSpPr txBox="1">
            <a:spLocks noChangeArrowheads="1"/>
          </p:cNvSpPr>
          <p:nvPr/>
        </p:nvSpPr>
        <p:spPr bwMode="auto">
          <a:xfrm>
            <a:off x="1905000" y="228600"/>
            <a:ext cx="845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Confiscated Kikuyu cattle in Kenya, 1953</a:t>
            </a:r>
          </a:p>
        </p:txBody>
      </p:sp>
    </p:spTree>
    <p:extLst>
      <p:ext uri="{BB962C8B-B14F-4D97-AF65-F5344CB8AC3E}">
        <p14:creationId xmlns:p14="http://schemas.microsoft.com/office/powerpoint/2010/main" val="4085875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4578" name="Picture 5" descr="263643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914400"/>
            <a:ext cx="71628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1905000" y="228601"/>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Kikuyu tribesmen suspected as Mau Mau terrorists in a prison in Kenya, 1953</a:t>
            </a:r>
          </a:p>
        </p:txBody>
      </p:sp>
    </p:spTree>
    <p:extLst>
      <p:ext uri="{BB962C8B-B14F-4D97-AF65-F5344CB8AC3E}">
        <p14:creationId xmlns:p14="http://schemas.microsoft.com/office/powerpoint/2010/main" val="1082596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Jomo Kenyatt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676400"/>
            <a:ext cx="4800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6"/>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dirty="0">
                <a:latin typeface="Times New Roman" panose="02020603050405020304" pitchFamily="18" charset="0"/>
              </a:rPr>
              <a:t>Jomo Kenyatta, nationalist leader of Kenya</a:t>
            </a:r>
          </a:p>
        </p:txBody>
      </p:sp>
    </p:spTree>
    <p:extLst>
      <p:ext uri="{BB962C8B-B14F-4D97-AF65-F5344CB8AC3E}">
        <p14:creationId xmlns:p14="http://schemas.microsoft.com/office/powerpoint/2010/main" val="431096620"/>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1905000" y="381000"/>
            <a:ext cx="8305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latin typeface="Times New Roman" panose="02020603050405020304" pitchFamily="18" charset="0"/>
              </a:rPr>
              <a:t>“The African is conditioned, by the cultural and social institutions of centuries, to a freedom of which Europe has little conception, and it is not in his nature to accept serfdom forever. He realizes that he must fight unceasingly for his own complete emancipation, for without this he is doomed to remain the prey of rival imperialisms, which in every successive year will drive their fangs more deeply into his vitality and strength.”</a:t>
            </a:r>
          </a:p>
          <a:p>
            <a:pPr eaLnBrk="1" hangingPunct="1"/>
            <a:endParaRPr lang="en-US" altLang="en-US" sz="2800" dirty="0">
              <a:latin typeface="Times New Roman" panose="02020603050405020304" pitchFamily="18" charset="0"/>
            </a:endParaRPr>
          </a:p>
          <a:p>
            <a:pPr algn="r" eaLnBrk="1" hangingPunct="1"/>
            <a:r>
              <a:rPr lang="en-US" altLang="en-US" sz="2800" dirty="0">
                <a:latin typeface="Times New Roman" panose="02020603050405020304" pitchFamily="18" charset="0"/>
              </a:rPr>
              <a:t>- Jomo Kenyatta on African Nationalism, c. 1961</a:t>
            </a:r>
          </a:p>
        </p:txBody>
      </p:sp>
    </p:spTree>
    <p:extLst>
      <p:ext uri="{BB962C8B-B14F-4D97-AF65-F5344CB8AC3E}">
        <p14:creationId xmlns:p14="http://schemas.microsoft.com/office/powerpoint/2010/main" val="218596656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26282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1066800"/>
            <a:ext cx="7543800" cy="527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6"/>
          <p:cNvSpPr txBox="1">
            <a:spLocks noChangeArrowheads="1"/>
          </p:cNvSpPr>
          <p:nvPr/>
        </p:nvSpPr>
        <p:spPr bwMode="auto">
          <a:xfrm>
            <a:off x="2057400" y="228601"/>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Muslim supporters of the FLN demonstrate against French soldiers, 1960</a:t>
            </a:r>
          </a:p>
        </p:txBody>
      </p:sp>
    </p:spTree>
    <p:extLst>
      <p:ext uri="{BB962C8B-B14F-4D97-AF65-F5344CB8AC3E}">
        <p14:creationId xmlns:p14="http://schemas.microsoft.com/office/powerpoint/2010/main" val="95871898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674" name="Picture 5" descr="26640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1" y="533400"/>
            <a:ext cx="442912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6"/>
          <p:cNvSpPr txBox="1">
            <a:spLocks noChangeArrowheads="1"/>
          </p:cNvSpPr>
          <p:nvPr/>
        </p:nvSpPr>
        <p:spPr bwMode="auto">
          <a:xfrm>
            <a:off x="7239000" y="609600"/>
            <a:ext cx="312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dirty="0">
                <a:latin typeface="Times New Roman" panose="02020603050405020304" pitchFamily="18" charset="0"/>
              </a:rPr>
              <a:t>Image of the </a:t>
            </a:r>
            <a:r>
              <a:rPr lang="en-US" altLang="en-US" sz="2200" dirty="0" err="1">
                <a:latin typeface="Times New Roman" panose="02020603050405020304" pitchFamily="18" charset="0"/>
              </a:rPr>
              <a:t>Casbah</a:t>
            </a:r>
            <a:r>
              <a:rPr lang="en-US" altLang="en-US" sz="2200" dirty="0">
                <a:latin typeface="Times New Roman" panose="02020603050405020304" pitchFamily="18" charset="0"/>
              </a:rPr>
              <a:t> in Algiers, 1962</a:t>
            </a:r>
          </a:p>
        </p:txBody>
      </p:sp>
    </p:spTree>
    <p:extLst>
      <p:ext uri="{BB962C8B-B14F-4D97-AF65-F5344CB8AC3E}">
        <p14:creationId xmlns:p14="http://schemas.microsoft.com/office/powerpoint/2010/main" val="39615138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381000"/>
            <a:ext cx="8305800" cy="436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“Need I say more to show that this policy of Partnership (as oppose to Apartheid) could, in South Africa, only mean the eventual disappearance of the white South African nation? And will you be greatly surprised if I tell you that this white nation is not prepared to commit national suicide, not even by slow poisoning? The only alternative is a policy of apartheid, the policy of separate development.”</a:t>
            </a:r>
          </a:p>
          <a:p>
            <a:pPr eaLnBrk="1" hangingPunct="1"/>
            <a:endParaRPr lang="en-US" altLang="en-US" sz="2800">
              <a:latin typeface="Times New Roman" panose="02020603050405020304" pitchFamily="18" charset="0"/>
            </a:endParaRPr>
          </a:p>
          <a:p>
            <a:pPr algn="r" eaLnBrk="1" hangingPunct="1"/>
            <a:r>
              <a:rPr lang="en-US" altLang="en-US" sz="2800">
                <a:latin typeface="Times New Roman" panose="02020603050405020304" pitchFamily="18" charset="0"/>
              </a:rPr>
              <a:t>- A.L. Geyer, </a:t>
            </a:r>
            <a:r>
              <a:rPr lang="en-US" altLang="en-US" sz="2800" i="1">
                <a:latin typeface="Times New Roman" panose="02020603050405020304" pitchFamily="18" charset="0"/>
              </a:rPr>
              <a:t>The Case for Apartheid</a:t>
            </a:r>
            <a:r>
              <a:rPr lang="en-US" altLang="en-US" sz="2800">
                <a:latin typeface="Times New Roman" panose="02020603050405020304" pitchFamily="18" charset="0"/>
              </a:rPr>
              <a:t>, 1953</a:t>
            </a:r>
          </a:p>
        </p:txBody>
      </p:sp>
    </p:spTree>
    <p:extLst>
      <p:ext uri="{BB962C8B-B14F-4D97-AF65-F5344CB8AC3E}">
        <p14:creationId xmlns:p14="http://schemas.microsoft.com/office/powerpoint/2010/main" val="1301375980"/>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5" descr="789519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1" y="533400"/>
            <a:ext cx="4187825"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latin typeface="Times New Roman" panose="02020603050405020304" pitchFamily="18" charset="0"/>
              </a:rPr>
              <a:t>Demonstration against Apartheid in South Africa, 1952</a:t>
            </a:r>
          </a:p>
        </p:txBody>
      </p:sp>
    </p:spTree>
    <p:extLst>
      <p:ext uri="{BB962C8B-B14F-4D97-AF65-F5344CB8AC3E}">
        <p14:creationId xmlns:p14="http://schemas.microsoft.com/office/powerpoint/2010/main" val="19312828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America Enters war</a:t>
            </a:r>
            <a:endParaRPr lang="en-US" dirty="0"/>
          </a:p>
        </p:txBody>
      </p:sp>
      <p:sp>
        <p:nvSpPr>
          <p:cNvPr id="3" name="Content Placeholder 2"/>
          <p:cNvSpPr>
            <a:spLocks noGrp="1"/>
          </p:cNvSpPr>
          <p:nvPr>
            <p:ph idx="1"/>
          </p:nvPr>
        </p:nvSpPr>
        <p:spPr/>
        <p:txBody>
          <a:bodyPr>
            <a:normAutofit lnSpcReduction="10000"/>
          </a:bodyPr>
          <a:lstStyle/>
          <a:p>
            <a:r>
              <a:rPr lang="en-US" b="0" i="0" dirty="0" smtClean="0">
                <a:solidFill>
                  <a:srgbClr val="626262"/>
                </a:solidFill>
                <a:effectLst/>
                <a:latin typeface="Arial" panose="020B0604020202020204" pitchFamily="34" charset="0"/>
              </a:rPr>
              <a:t>By late 1918, the addition of US soldiers pushed the central powers to the breaking point, and an armistice was signed. An armistice is an agreement that all sides will lay down their arms and leave the battlefield without declaring a winner- or loser.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Wilson hoped for "peace without victory," believing that punishing Germany after the war would lead to resentment and another war.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After the fighting stopped, however, England and France declared themselves the winners and Germany the loser.</a:t>
            </a:r>
          </a:p>
          <a:p>
            <a:endParaRPr lang="en-US" dirty="0"/>
          </a:p>
        </p:txBody>
      </p:sp>
    </p:spTree>
    <p:extLst>
      <p:ext uri="{BB962C8B-B14F-4D97-AF65-F5344CB8AC3E}">
        <p14:creationId xmlns:p14="http://schemas.microsoft.com/office/powerpoint/2010/main" val="428913157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26724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676401"/>
            <a:ext cx="8229600" cy="464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dirty="0">
                <a:latin typeface="Times New Roman" panose="02020603050405020304" pitchFamily="18" charset="0"/>
              </a:rPr>
              <a:t>Image from the Sharpeville Massacre,1960</a:t>
            </a:r>
          </a:p>
        </p:txBody>
      </p:sp>
    </p:spTree>
    <p:extLst>
      <p:ext uri="{BB962C8B-B14F-4D97-AF65-F5344CB8AC3E}">
        <p14:creationId xmlns:p14="http://schemas.microsoft.com/office/powerpoint/2010/main" val="1985094359"/>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77170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219200"/>
            <a:ext cx="74676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ext Box 6"/>
          <p:cNvSpPr txBox="1">
            <a:spLocks noChangeArrowheads="1"/>
          </p:cNvSpPr>
          <p:nvPr/>
        </p:nvSpPr>
        <p:spPr bwMode="auto">
          <a:xfrm>
            <a:off x="1981200" y="228600"/>
            <a:ext cx="7924800" cy="42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latin typeface="Times New Roman" panose="02020603050405020304" pitchFamily="18" charset="0"/>
              </a:rPr>
              <a:t>Image from the Sharpeville Massacre, Funeral for the Victims, 1960</a:t>
            </a:r>
          </a:p>
        </p:txBody>
      </p:sp>
    </p:spTree>
    <p:extLst>
      <p:ext uri="{BB962C8B-B14F-4D97-AF65-F5344CB8AC3E}">
        <p14:creationId xmlns:p14="http://schemas.microsoft.com/office/powerpoint/2010/main" val="80491537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File:Nelson Mandel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1752600"/>
            <a:ext cx="348773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6"/>
          <p:cNvSpPr txBox="1">
            <a:spLocks noChangeArrowheads="1"/>
          </p:cNvSpPr>
          <p:nvPr/>
        </p:nvSpPr>
        <p:spPr bwMode="auto">
          <a:xfrm>
            <a:off x="2057400" y="228601"/>
            <a:ext cx="8229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Nelson Mandela, leader of ANU and former President of South Africa (first black President)</a:t>
            </a:r>
          </a:p>
        </p:txBody>
      </p:sp>
    </p:spTree>
    <p:extLst>
      <p:ext uri="{BB962C8B-B14F-4D97-AF65-F5344CB8AC3E}">
        <p14:creationId xmlns:p14="http://schemas.microsoft.com/office/powerpoint/2010/main" val="196518307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905000" y="381000"/>
            <a:ext cx="8305800"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“And what of the white minority? For years they have been misled by racialist politicians, dominees and fascists who told them they were the superior. They have followed the Vorsters (PM of South Africa and former Nazi supporter) and now they are being called upon to fight and die in defense of apartheid. Let them ask themselves: is it worth it? Has it brought anything but uncertainty and fear, isolation and contempt at home and abroad? Is this a future to fight and die for – a life in an armed camp, surrounded by the hate and anger of the oppressed non-white people?”</a:t>
            </a:r>
          </a:p>
          <a:p>
            <a:pPr eaLnBrk="1" hangingPunct="1"/>
            <a:endParaRPr lang="en-US" altLang="en-US" sz="2600" i="1">
              <a:latin typeface="Times New Roman" panose="02020603050405020304" pitchFamily="18" charset="0"/>
            </a:endParaRPr>
          </a:p>
          <a:p>
            <a:pPr eaLnBrk="1" hangingPunct="1"/>
            <a:r>
              <a:rPr lang="en-US" altLang="en-US" sz="2600" i="1">
                <a:latin typeface="Times New Roman" panose="02020603050405020304" pitchFamily="18" charset="0"/>
              </a:rPr>
              <a:t>- We are at war!;</a:t>
            </a:r>
            <a:r>
              <a:rPr lang="en-US" altLang="en-US" sz="2600">
                <a:latin typeface="Times New Roman" panose="02020603050405020304" pitchFamily="18" charset="0"/>
              </a:rPr>
              <a:t> published by the Spear of the Nation and the African National Congress, led by Nelson Mandela, shortly after the Sharpeville Massacre, 1960</a:t>
            </a:r>
          </a:p>
        </p:txBody>
      </p:sp>
    </p:spTree>
    <p:extLst>
      <p:ext uri="{BB962C8B-B14F-4D97-AF65-F5344CB8AC3E}">
        <p14:creationId xmlns:p14="http://schemas.microsoft.com/office/powerpoint/2010/main" val="153834305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905000" y="381001"/>
            <a:ext cx="8305800"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50000"/>
              </a:lnSpc>
              <a:spcBef>
                <a:spcPct val="50000"/>
              </a:spcBef>
            </a:pPr>
            <a:r>
              <a:rPr lang="en-US" altLang="en-US" sz="2400">
                <a:latin typeface="Times New Roman" panose="02020603050405020304" pitchFamily="18" charset="0"/>
              </a:rPr>
              <a:t>Decolonization after World War II</a:t>
            </a:r>
          </a:p>
          <a:p>
            <a:pPr eaLnBrk="1" hangingPunct="1">
              <a:lnSpc>
                <a:spcPct val="50000"/>
              </a:lnSpc>
              <a:spcBef>
                <a:spcPct val="50000"/>
              </a:spcBef>
            </a:pPr>
            <a:r>
              <a:rPr lang="en-US" altLang="en-US" sz="2400">
                <a:latin typeface="Times New Roman" panose="02020603050405020304" pitchFamily="18" charset="0"/>
              </a:rPr>
              <a:t>II. African Independence</a:t>
            </a:r>
          </a:p>
          <a:p>
            <a:pPr eaLnBrk="1" hangingPunct="1">
              <a:lnSpc>
                <a:spcPct val="50000"/>
              </a:lnSpc>
              <a:spcBef>
                <a:spcPct val="50000"/>
              </a:spcBef>
            </a:pPr>
            <a:r>
              <a:rPr lang="en-US" altLang="en-US" sz="2400">
                <a:latin typeface="Times New Roman" panose="02020603050405020304" pitchFamily="18" charset="0"/>
              </a:rPr>
              <a:t>	B. Economic and political legacies in Africa</a:t>
            </a:r>
          </a:p>
          <a:p>
            <a:pPr eaLnBrk="1" hangingPunct="1"/>
            <a:r>
              <a:rPr lang="en-US" altLang="en-US" sz="2400">
                <a:latin typeface="Times New Roman" panose="02020603050405020304" pitchFamily="18" charset="0"/>
              </a:rPr>
              <a:t>	1. Pan-African nationalism to support peace, security, and 	sovereignty in Africa </a:t>
            </a:r>
          </a:p>
          <a:p>
            <a:pPr eaLnBrk="1" hangingPunct="1"/>
            <a:r>
              <a:rPr lang="en-US" altLang="en-US" sz="2400">
                <a:latin typeface="Times New Roman" panose="02020603050405020304" pitchFamily="18" charset="0"/>
              </a:rPr>
              <a:t>	2. Rise of </a:t>
            </a:r>
            <a:r>
              <a:rPr lang="en-US" altLang="en-US" sz="2400" b="1">
                <a:latin typeface="Times New Roman" panose="02020603050405020304" pitchFamily="18" charset="0"/>
              </a:rPr>
              <a:t>one-party dictatorships</a:t>
            </a:r>
            <a:r>
              <a:rPr lang="en-US" altLang="en-US" sz="2400">
                <a:latin typeface="Times New Roman" panose="02020603050405020304" pitchFamily="18" charset="0"/>
              </a:rPr>
              <a:t> (Ghana, Algeria, etc.)</a:t>
            </a:r>
          </a:p>
          <a:p>
            <a:pPr eaLnBrk="1" hangingPunct="1"/>
            <a:r>
              <a:rPr lang="en-US" altLang="en-US" sz="2400">
                <a:latin typeface="Times New Roman" panose="02020603050405020304" pitchFamily="18" charset="0"/>
              </a:rPr>
              <a:t>	3. </a:t>
            </a:r>
            <a:r>
              <a:rPr lang="en-US" altLang="en-US" sz="2400" b="1">
                <a:latin typeface="Times New Roman" panose="02020603050405020304" pitchFamily="18" charset="0"/>
              </a:rPr>
              <a:t>Apartheid</a:t>
            </a:r>
            <a:r>
              <a:rPr lang="en-US" altLang="en-US" sz="2400">
                <a:latin typeface="Times New Roman" panose="02020603050405020304" pitchFamily="18" charset="0"/>
              </a:rPr>
              <a:t>: harsh legal system imposed in 1948 in South Africa, designed to keep races separate </a:t>
            </a:r>
          </a:p>
          <a:p>
            <a:pPr eaLnBrk="1" hangingPunct="1"/>
            <a:r>
              <a:rPr lang="en-US" altLang="en-US" sz="2400">
                <a:latin typeface="Times New Roman" panose="02020603050405020304" pitchFamily="18" charset="0"/>
              </a:rPr>
              <a:t>	4. African National Congress, led by </a:t>
            </a:r>
            <a:r>
              <a:rPr lang="en-US" altLang="en-US" sz="2400" b="1">
                <a:latin typeface="Times New Roman" panose="02020603050405020304" pitchFamily="18" charset="0"/>
              </a:rPr>
              <a:t>Nelson Mandela</a:t>
            </a:r>
            <a:r>
              <a:rPr lang="en-US" altLang="en-US" sz="2400">
                <a:latin typeface="Times New Roman" panose="02020603050405020304" pitchFamily="18" charset="0"/>
              </a:rPr>
              <a:t>, 	launched campaign to protest apartheid in the 1950s and 	1960s</a:t>
            </a:r>
          </a:p>
          <a:p>
            <a:pPr eaLnBrk="1" hangingPunct="1"/>
            <a:r>
              <a:rPr lang="en-US" altLang="en-US" sz="2400">
                <a:latin typeface="Times New Roman" panose="02020603050405020304" pitchFamily="18" charset="0"/>
              </a:rPr>
              <a:t>	5. Africa’s </a:t>
            </a:r>
            <a:r>
              <a:rPr lang="en-US" altLang="en-US" sz="2400" b="1">
                <a:latin typeface="Times New Roman" panose="02020603050405020304" pitchFamily="18" charset="0"/>
              </a:rPr>
              <a:t>developing economies</a:t>
            </a:r>
          </a:p>
          <a:p>
            <a:pPr eaLnBrk="1" hangingPunct="1"/>
            <a:r>
              <a:rPr lang="en-US" altLang="en-US" sz="2400">
                <a:latin typeface="Times New Roman" panose="02020603050405020304" pitchFamily="18" charset="0"/>
              </a:rPr>
              <a:t>	6. Africa has 10 percent of world's population but less than 1 	percent of industrial output </a:t>
            </a:r>
          </a:p>
          <a:p>
            <a:pPr eaLnBrk="1" hangingPunct="1"/>
            <a:r>
              <a:rPr lang="en-US" altLang="en-US" sz="2400">
                <a:latin typeface="Times New Roman" panose="02020603050405020304" pitchFamily="18" charset="0"/>
              </a:rPr>
              <a:t>	7. Rich in minerals, raw materials, agricultural resources </a:t>
            </a:r>
          </a:p>
          <a:p>
            <a:pPr eaLnBrk="1" hangingPunct="1"/>
            <a:r>
              <a:rPr lang="en-US" altLang="en-US" sz="2400">
                <a:latin typeface="Times New Roman" panose="02020603050405020304" pitchFamily="18" charset="0"/>
              </a:rPr>
              <a:t>	8. Lacking in capital, technology, foreign markets, and 	managerial class </a:t>
            </a:r>
          </a:p>
          <a:p>
            <a:pPr eaLnBrk="1" hangingPunct="1"/>
            <a:r>
              <a:rPr lang="en-US" altLang="en-US" sz="2400">
                <a:latin typeface="Times New Roman" panose="02020603050405020304" pitchFamily="18" charset="0"/>
              </a:rPr>
              <a:t>	9. Rapid population growth compounds problems</a:t>
            </a:r>
          </a:p>
        </p:txBody>
      </p:sp>
    </p:spTree>
    <p:extLst>
      <p:ext uri="{BB962C8B-B14F-4D97-AF65-F5344CB8AC3E}">
        <p14:creationId xmlns:p14="http://schemas.microsoft.com/office/powerpoint/2010/main" val="1035131182"/>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905000" y="381000"/>
            <a:ext cx="83058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A. End of League Mandate System</a:t>
            </a:r>
          </a:p>
          <a:p>
            <a:pPr eaLnBrk="1" hangingPunct="1">
              <a:lnSpc>
                <a:spcPct val="75000"/>
              </a:lnSpc>
              <a:spcBef>
                <a:spcPct val="50000"/>
              </a:spcBef>
            </a:pPr>
            <a:r>
              <a:rPr lang="en-US" altLang="en-US" sz="2400">
                <a:latin typeface="Times New Roman" panose="02020603050405020304" pitchFamily="18" charset="0"/>
              </a:rPr>
              <a:t>		1. Established after World War I per the League of 	Nations</a:t>
            </a:r>
          </a:p>
          <a:p>
            <a:pPr eaLnBrk="1" hangingPunct="1">
              <a:lnSpc>
                <a:spcPct val="75000"/>
              </a:lnSpc>
              <a:spcBef>
                <a:spcPct val="50000"/>
              </a:spcBef>
            </a:pPr>
            <a:r>
              <a:rPr lang="en-US" altLang="en-US" sz="2400">
                <a:latin typeface="Times New Roman" panose="02020603050405020304" pitchFamily="18" charset="0"/>
              </a:rPr>
              <a:t>		2. Ended after World War II per the United Nations</a:t>
            </a:r>
          </a:p>
          <a:p>
            <a:pPr eaLnBrk="1" hangingPunct="1">
              <a:lnSpc>
                <a:spcPct val="75000"/>
              </a:lnSpc>
              <a:spcBef>
                <a:spcPct val="50000"/>
              </a:spcBef>
            </a:pPr>
            <a:r>
              <a:rPr lang="en-US" altLang="en-US" sz="2400">
                <a:latin typeface="Times New Roman" panose="02020603050405020304" pitchFamily="18" charset="0"/>
              </a:rPr>
              <a:t>			a. British mandates abandoned</a:t>
            </a:r>
          </a:p>
          <a:p>
            <a:pPr eaLnBrk="1" hangingPunct="1">
              <a:lnSpc>
                <a:spcPct val="75000"/>
              </a:lnSpc>
              <a:spcBef>
                <a:spcPct val="50000"/>
              </a:spcBef>
            </a:pPr>
            <a:r>
              <a:rPr lang="en-US" altLang="en-US" sz="2400">
                <a:latin typeface="Times New Roman" panose="02020603050405020304" pitchFamily="18" charset="0"/>
              </a:rPr>
              <a:t>				i. Palestine, 1947</a:t>
            </a:r>
          </a:p>
          <a:p>
            <a:pPr eaLnBrk="1" hangingPunct="1">
              <a:lnSpc>
                <a:spcPct val="75000"/>
              </a:lnSpc>
              <a:spcBef>
                <a:spcPct val="50000"/>
              </a:spcBef>
            </a:pPr>
            <a:r>
              <a:rPr lang="en-US" altLang="en-US" sz="2400">
                <a:latin typeface="Times New Roman" panose="02020603050405020304" pitchFamily="18" charset="0"/>
              </a:rPr>
              <a:t>				ii. Israel, 1947</a:t>
            </a:r>
          </a:p>
          <a:p>
            <a:pPr eaLnBrk="1" hangingPunct="1">
              <a:lnSpc>
                <a:spcPct val="75000"/>
              </a:lnSpc>
              <a:spcBef>
                <a:spcPct val="50000"/>
              </a:spcBef>
            </a:pPr>
            <a:r>
              <a:rPr lang="en-US" altLang="en-US" sz="2400">
                <a:latin typeface="Times New Roman" panose="02020603050405020304" pitchFamily="18" charset="0"/>
              </a:rPr>
              <a:t>				iii. Jordan, 1946</a:t>
            </a:r>
          </a:p>
          <a:p>
            <a:pPr eaLnBrk="1" hangingPunct="1">
              <a:lnSpc>
                <a:spcPct val="75000"/>
              </a:lnSpc>
              <a:spcBef>
                <a:spcPct val="50000"/>
              </a:spcBef>
            </a:pPr>
            <a:r>
              <a:rPr lang="en-US" altLang="en-US" sz="2400">
                <a:latin typeface="Times New Roman" panose="02020603050405020304" pitchFamily="18" charset="0"/>
              </a:rPr>
              <a:t>			b. French mandates abandoned</a:t>
            </a:r>
          </a:p>
          <a:p>
            <a:pPr eaLnBrk="1" hangingPunct="1">
              <a:lnSpc>
                <a:spcPct val="75000"/>
              </a:lnSpc>
              <a:spcBef>
                <a:spcPct val="50000"/>
              </a:spcBef>
            </a:pPr>
            <a:r>
              <a:rPr lang="en-US" altLang="en-US" sz="2400">
                <a:latin typeface="Times New Roman" panose="02020603050405020304" pitchFamily="18" charset="0"/>
              </a:rPr>
              <a:t>				i. Syria, 1946</a:t>
            </a:r>
          </a:p>
        </p:txBody>
      </p:sp>
    </p:spTree>
    <p:extLst>
      <p:ext uri="{BB962C8B-B14F-4D97-AF65-F5344CB8AC3E}">
        <p14:creationId xmlns:p14="http://schemas.microsoft.com/office/powerpoint/2010/main" val="1306841832"/>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905000" y="381000"/>
            <a:ext cx="83058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B. Zionism (Israel): Desire to establish a Jewish homeland</a:t>
            </a:r>
          </a:p>
          <a:p>
            <a:pPr eaLnBrk="1" hangingPunct="1">
              <a:lnSpc>
                <a:spcPct val="75000"/>
              </a:lnSpc>
              <a:spcBef>
                <a:spcPct val="50000"/>
              </a:spcBef>
            </a:pPr>
            <a:r>
              <a:rPr lang="en-US" altLang="en-US" sz="2400">
                <a:latin typeface="Times New Roman" panose="02020603050405020304" pitchFamily="18" charset="0"/>
              </a:rPr>
              <a:t>		1. Supported by British after World War I</a:t>
            </a:r>
          </a:p>
          <a:p>
            <a:pPr eaLnBrk="1" hangingPunct="1">
              <a:lnSpc>
                <a:spcPct val="75000"/>
              </a:lnSpc>
              <a:spcBef>
                <a:spcPct val="50000"/>
              </a:spcBef>
            </a:pPr>
            <a:r>
              <a:rPr lang="en-US" altLang="en-US" sz="2400">
                <a:latin typeface="Times New Roman" panose="02020603050405020304" pitchFamily="18" charset="0"/>
              </a:rPr>
              <a:t>		2. Inter-war and World War II migration to British 	mandate of Palestine</a:t>
            </a:r>
          </a:p>
          <a:p>
            <a:pPr eaLnBrk="1" hangingPunct="1">
              <a:lnSpc>
                <a:spcPct val="75000"/>
              </a:lnSpc>
              <a:spcBef>
                <a:spcPct val="50000"/>
              </a:spcBef>
            </a:pPr>
            <a:r>
              <a:rPr lang="en-US" altLang="en-US" sz="2400">
                <a:latin typeface="Times New Roman" panose="02020603050405020304" pitchFamily="18" charset="0"/>
              </a:rPr>
              <a:t>		3. World War II and Holocaust creates more sympathy</a:t>
            </a:r>
          </a:p>
          <a:p>
            <a:pPr eaLnBrk="1" hangingPunct="1">
              <a:lnSpc>
                <a:spcPct val="50000"/>
              </a:lnSpc>
              <a:spcBef>
                <a:spcPct val="50000"/>
              </a:spcBef>
            </a:pPr>
            <a:r>
              <a:rPr lang="en-US" altLang="en-US" sz="2400">
                <a:latin typeface="Times New Roman" panose="02020603050405020304" pitchFamily="18" charset="0"/>
              </a:rPr>
              <a:t>		4. Realized in 1947 with UN Partition</a:t>
            </a:r>
          </a:p>
          <a:p>
            <a:pPr eaLnBrk="1" hangingPunct="1">
              <a:lnSpc>
                <a:spcPct val="50000"/>
              </a:lnSpc>
              <a:spcBef>
                <a:spcPct val="50000"/>
              </a:spcBef>
            </a:pPr>
            <a:r>
              <a:rPr lang="en-US" altLang="en-US" sz="2400">
                <a:latin typeface="Times New Roman" panose="02020603050405020304" pitchFamily="18" charset="0"/>
              </a:rPr>
              <a:t>		5. Zionism as antithesis to Arab nationalism</a:t>
            </a:r>
          </a:p>
        </p:txBody>
      </p:sp>
    </p:spTree>
    <p:extLst>
      <p:ext uri="{BB962C8B-B14F-4D97-AF65-F5344CB8AC3E}">
        <p14:creationId xmlns:p14="http://schemas.microsoft.com/office/powerpoint/2010/main" val="426965423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1905000" y="381001"/>
            <a:ext cx="830580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600">
                <a:latin typeface="Times New Roman" panose="02020603050405020304" pitchFamily="18" charset="0"/>
              </a:rPr>
              <a:t>“The Jewish people are at present prevented by the Diaspora from conducting their political affairs themselves. Besides, they are in a condition of more or less severe dis- tress in many parts of the world. They need, above all things a </a:t>
            </a:r>
            <a:r>
              <a:rPr lang="en-US" altLang="en-US" sz="2600" i="1">
                <a:latin typeface="Times New Roman" panose="02020603050405020304" pitchFamily="18" charset="0"/>
              </a:rPr>
              <a:t>gestor </a:t>
            </a:r>
            <a:r>
              <a:rPr lang="en-US" altLang="en-US" sz="2600">
                <a:latin typeface="Times New Roman" panose="02020603050405020304" pitchFamily="18" charset="0"/>
              </a:rPr>
              <a:t>. This </a:t>
            </a:r>
            <a:r>
              <a:rPr lang="en-US" altLang="en-US" sz="2600" i="1">
                <a:latin typeface="Times New Roman" panose="02020603050405020304" pitchFamily="18" charset="0"/>
              </a:rPr>
              <a:t>gestor </a:t>
            </a:r>
            <a:r>
              <a:rPr lang="en-US" altLang="en-US" sz="2600">
                <a:latin typeface="Times New Roman" panose="02020603050405020304" pitchFamily="18" charset="0"/>
              </a:rPr>
              <a:t>. cannot, of course, be a single individual. Such a one would either make himself ridiculous, or -- seeing that he would appear to be working for his own interests -- contemptible.</a:t>
            </a:r>
          </a:p>
          <a:p>
            <a:pPr eaLnBrk="1" hangingPunct="1"/>
            <a:endParaRPr lang="en-US" altLang="en-US" sz="2600">
              <a:latin typeface="Times New Roman" panose="02020603050405020304" pitchFamily="18" charset="0"/>
            </a:endParaRPr>
          </a:p>
          <a:p>
            <a:pPr eaLnBrk="1" hangingPunct="1"/>
            <a:r>
              <a:rPr lang="en-US" altLang="en-US" sz="2600">
                <a:latin typeface="Times New Roman" panose="02020603050405020304" pitchFamily="18" charset="0"/>
              </a:rPr>
              <a:t>The </a:t>
            </a:r>
            <a:r>
              <a:rPr lang="en-US" altLang="en-US" sz="2600" i="1">
                <a:latin typeface="Times New Roman" panose="02020603050405020304" pitchFamily="18" charset="0"/>
              </a:rPr>
              <a:t>gestor </a:t>
            </a:r>
            <a:r>
              <a:rPr lang="en-US" altLang="en-US" sz="2600">
                <a:latin typeface="Times New Roman" panose="02020603050405020304" pitchFamily="18" charset="0"/>
              </a:rPr>
              <a:t>of the Jews must therefore be a body corporate.</a:t>
            </a:r>
          </a:p>
          <a:p>
            <a:pPr eaLnBrk="1" hangingPunct="1"/>
            <a:endParaRPr lang="en-US" altLang="en-US" sz="2600">
              <a:latin typeface="Times New Roman" panose="02020603050405020304" pitchFamily="18" charset="0"/>
            </a:endParaRPr>
          </a:p>
          <a:p>
            <a:pPr eaLnBrk="1" hangingPunct="1"/>
            <a:r>
              <a:rPr lang="en-US" altLang="en-US" sz="2600">
                <a:latin typeface="Times New Roman" panose="02020603050405020304" pitchFamily="18" charset="0"/>
              </a:rPr>
              <a:t>And that is the Society of Jews.”</a:t>
            </a:r>
          </a:p>
          <a:p>
            <a:pPr eaLnBrk="1" hangingPunct="1"/>
            <a:endParaRPr lang="en-US" altLang="en-US" sz="2600">
              <a:latin typeface="Times New Roman" panose="02020603050405020304" pitchFamily="18" charset="0"/>
            </a:endParaRPr>
          </a:p>
          <a:p>
            <a:pPr algn="r" eaLnBrk="1" hangingPunct="1"/>
            <a:r>
              <a:rPr lang="en-US" altLang="en-US" sz="2600">
                <a:latin typeface="Times New Roman" panose="02020603050405020304" pitchFamily="18" charset="0"/>
              </a:rPr>
              <a:t>- Theodor Herzl’s </a:t>
            </a:r>
            <a:r>
              <a:rPr lang="en-US" altLang="en-US" sz="2600" i="1">
                <a:latin typeface="Times New Roman" panose="02020603050405020304" pitchFamily="18" charset="0"/>
              </a:rPr>
              <a:t>The Jewish State</a:t>
            </a:r>
            <a:r>
              <a:rPr lang="en-US" altLang="en-US" sz="2600">
                <a:latin typeface="Times New Roman" panose="02020603050405020304" pitchFamily="18" charset="0"/>
              </a:rPr>
              <a:t>, 1896</a:t>
            </a:r>
          </a:p>
        </p:txBody>
      </p:sp>
    </p:spTree>
    <p:extLst>
      <p:ext uri="{BB962C8B-B14F-4D97-AF65-F5344CB8AC3E}">
        <p14:creationId xmlns:p14="http://schemas.microsoft.com/office/powerpoint/2010/main" val="187630080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l="1785" t="1149" r="66963" b="56322"/>
          <a:stretch>
            <a:fillRect/>
          </a:stretch>
        </p:blipFill>
        <p:spPr bwMode="auto">
          <a:xfrm>
            <a:off x="3505200" y="304800"/>
            <a:ext cx="51895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 Box 3"/>
          <p:cNvSpPr txBox="1">
            <a:spLocks noChangeArrowheads="1"/>
          </p:cNvSpPr>
          <p:nvPr/>
        </p:nvSpPr>
        <p:spPr bwMode="auto">
          <a:xfrm>
            <a:off x="4495800" y="5943600"/>
            <a:ext cx="3200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British Mandate of Palestine, 1922-1948</a:t>
            </a:r>
          </a:p>
        </p:txBody>
      </p:sp>
    </p:spTree>
    <p:extLst>
      <p:ext uri="{BB962C8B-B14F-4D97-AF65-F5344CB8AC3E}">
        <p14:creationId xmlns:p14="http://schemas.microsoft.com/office/powerpoint/2010/main" val="1645816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2971800" y="5943601"/>
            <a:ext cx="6400800"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a:t>UN Partition, 1947</a:t>
            </a:r>
          </a:p>
          <a:p>
            <a:pPr algn="ctr" eaLnBrk="1" hangingPunct="1">
              <a:spcBef>
                <a:spcPct val="50000"/>
              </a:spcBef>
            </a:pPr>
            <a:r>
              <a:rPr lang="en-US" altLang="en-US"/>
              <a:t>Red – Palestine; Yellow – Israel; Jerusalem - International</a:t>
            </a:r>
          </a:p>
        </p:txBody>
      </p:sp>
      <p:pic>
        <p:nvPicPr>
          <p:cNvPr id="40963" name="Picture 3"/>
          <p:cNvPicPr>
            <a:picLocks noChangeAspect="1" noChangeArrowheads="1"/>
          </p:cNvPicPr>
          <p:nvPr/>
        </p:nvPicPr>
        <p:blipFill>
          <a:blip r:embed="rId2">
            <a:extLst>
              <a:ext uri="{28A0092B-C50C-407E-A947-70E740481C1C}">
                <a14:useLocalDpi xmlns:a14="http://schemas.microsoft.com/office/drawing/2010/main" val="0"/>
              </a:ext>
            </a:extLst>
          </a:blip>
          <a:srcRect l="66072" t="1149" r="1785" b="56322"/>
          <a:stretch>
            <a:fillRect/>
          </a:stretch>
        </p:blipFill>
        <p:spPr bwMode="auto">
          <a:xfrm>
            <a:off x="3429000" y="457200"/>
            <a:ext cx="5189538"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1610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838200" y="365125"/>
            <a:ext cx="10515600" cy="5811838"/>
          </a:xfrm>
        </p:spPr>
        <p:txBody>
          <a:bodyPr/>
          <a:lstStyle/>
          <a:p>
            <a:r>
              <a:rPr lang="en-US" b="1" dirty="0"/>
              <a:t>v. President Wilson proposed the Fourteen Point plan, designed to stop future wars through a checklist of international agreements. The key competent was an international aid organization – the League of Nations – that was set up to settle differences between member nations before they erupted into armed conflict. The U.S. Congress refused to join the very League that Wilson created. Thus, the League was crippled from the outset.</a:t>
            </a:r>
            <a:endParaRPr lang="en-US" dirty="0"/>
          </a:p>
        </p:txBody>
      </p:sp>
      <p:pic>
        <p:nvPicPr>
          <p:cNvPr id="4" name="Picture 3"/>
          <p:cNvPicPr>
            <a:picLocks noChangeAspect="1"/>
          </p:cNvPicPr>
          <p:nvPr/>
        </p:nvPicPr>
        <p:blipFill>
          <a:blip r:embed="rId2"/>
          <a:stretch>
            <a:fillRect/>
          </a:stretch>
        </p:blipFill>
        <p:spPr>
          <a:xfrm>
            <a:off x="7769311" y="2768535"/>
            <a:ext cx="3236440" cy="3960381"/>
          </a:xfrm>
          <a:prstGeom prst="rect">
            <a:avLst/>
          </a:prstGeom>
        </p:spPr>
      </p:pic>
    </p:spTree>
    <p:extLst>
      <p:ext uri="{BB962C8B-B14F-4D97-AF65-F5344CB8AC3E}">
        <p14:creationId xmlns:p14="http://schemas.microsoft.com/office/powerpoint/2010/main" val="136305942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1905000" y="381001"/>
            <a:ext cx="8305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	“In the midst of wanton aggression, we yet call upon the Arab inhabitants of the State of Israel to return to the ways of peace and play their part in the development of the State, with full and equal citizenship and due representation in its bodies and institutions - provisional or permanent.</a:t>
            </a:r>
          </a:p>
          <a:p>
            <a:pPr eaLnBrk="1" hangingPunct="1"/>
            <a:r>
              <a:rPr lang="en-US" altLang="en-US" sz="2800">
                <a:latin typeface="Times New Roman" panose="02020603050405020304" pitchFamily="18" charset="0"/>
              </a:rPr>
              <a:t>	We offer peace and unity to all the neighboring states and their peoples, and invite them to cooperate with the independent Jewish nation for the common good of all.”</a:t>
            </a:r>
          </a:p>
          <a:p>
            <a:pPr eaLnBrk="1" hangingPunct="1"/>
            <a:endParaRPr lang="en-US" altLang="en-US" sz="2800">
              <a:latin typeface="Times New Roman" panose="02020603050405020304" pitchFamily="18" charset="0"/>
            </a:endParaRPr>
          </a:p>
          <a:p>
            <a:pPr eaLnBrk="1" hangingPunct="1"/>
            <a:r>
              <a:rPr lang="en-US" altLang="en-US" sz="2800">
                <a:latin typeface="Times New Roman" panose="02020603050405020304" pitchFamily="18" charset="0"/>
              </a:rPr>
              <a:t>- Israel’s Declaration of Independence, 1948</a:t>
            </a:r>
          </a:p>
        </p:txBody>
      </p:sp>
    </p:spTree>
    <p:extLst>
      <p:ext uri="{BB962C8B-B14F-4D97-AF65-F5344CB8AC3E}">
        <p14:creationId xmlns:p14="http://schemas.microsoft.com/office/powerpoint/2010/main" val="2431227904"/>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495800" y="5943601"/>
            <a:ext cx="3200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Israel’s Conquest, 1948-49</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l="893" t="44827" r="66965" b="12643"/>
          <a:stretch>
            <a:fillRect/>
          </a:stretch>
        </p:blipFill>
        <p:spPr bwMode="auto">
          <a:xfrm>
            <a:off x="3352800" y="609600"/>
            <a:ext cx="50419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03257"/>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2"/>
          <p:cNvSpPr txBox="1">
            <a:spLocks noChangeArrowheads="1"/>
          </p:cNvSpPr>
          <p:nvPr/>
        </p:nvSpPr>
        <p:spPr bwMode="auto">
          <a:xfrm>
            <a:off x="3657600" y="5181600"/>
            <a:ext cx="495300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a:t>Israel – Yellow</a:t>
            </a:r>
          </a:p>
          <a:p>
            <a:pPr eaLnBrk="1" hangingPunct="1">
              <a:spcBef>
                <a:spcPct val="50000"/>
              </a:spcBef>
            </a:pPr>
            <a:r>
              <a:rPr lang="en-US" altLang="en-US"/>
              <a:t>Brown &amp; Red controlled by Israel after Six Days’ War, 1967</a:t>
            </a:r>
          </a:p>
          <a:p>
            <a:pPr eaLnBrk="1" hangingPunct="1">
              <a:spcBef>
                <a:spcPct val="50000"/>
              </a:spcBef>
            </a:pPr>
            <a:r>
              <a:rPr lang="en-US" altLang="en-US"/>
              <a:t>Territories later returned to Palestine &amp; Egypt</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l="66071" t="44827" r="1785" b="12643"/>
          <a:stretch>
            <a:fillRect/>
          </a:stretch>
        </p:blipFill>
        <p:spPr bwMode="auto">
          <a:xfrm>
            <a:off x="3657600" y="152400"/>
            <a:ext cx="48196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597589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1905000" y="381001"/>
            <a:ext cx="8305800" cy="649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C. Arab Nationalism (Palestine, Egypt)</a:t>
            </a:r>
          </a:p>
          <a:p>
            <a:pPr eaLnBrk="1" hangingPunct="1">
              <a:lnSpc>
                <a:spcPct val="75000"/>
              </a:lnSpc>
              <a:spcBef>
                <a:spcPct val="50000"/>
              </a:spcBef>
            </a:pPr>
            <a:r>
              <a:rPr lang="en-US" altLang="en-US" sz="2400">
                <a:latin typeface="Times New Roman" panose="02020603050405020304" pitchFamily="18" charset="0"/>
              </a:rPr>
              <a:t>		1. Grew during World War I w/British support</a:t>
            </a:r>
          </a:p>
          <a:p>
            <a:pPr eaLnBrk="1" hangingPunct="1">
              <a:lnSpc>
                <a:spcPct val="75000"/>
              </a:lnSpc>
              <a:spcBef>
                <a:spcPct val="50000"/>
              </a:spcBef>
            </a:pPr>
            <a:r>
              <a:rPr lang="en-US" altLang="en-US" sz="2400">
                <a:latin typeface="Times New Roman" panose="02020603050405020304" pitchFamily="18" charset="0"/>
              </a:rPr>
              <a:t>		2. Denied after World War I and stalled due to League 	Mandates</a:t>
            </a:r>
          </a:p>
          <a:p>
            <a:pPr eaLnBrk="1" hangingPunct="1">
              <a:lnSpc>
                <a:spcPct val="75000"/>
              </a:lnSpc>
              <a:spcBef>
                <a:spcPct val="50000"/>
              </a:spcBef>
            </a:pPr>
            <a:r>
              <a:rPr lang="en-US" altLang="en-US" sz="2400">
                <a:latin typeface="Times New Roman" panose="02020603050405020304" pitchFamily="18" charset="0"/>
              </a:rPr>
              <a:t>		3. Intensifies during Inter-War period due to Mandates</a:t>
            </a:r>
          </a:p>
          <a:p>
            <a:pPr eaLnBrk="1" hangingPunct="1">
              <a:lnSpc>
                <a:spcPct val="75000"/>
              </a:lnSpc>
              <a:spcBef>
                <a:spcPct val="50000"/>
              </a:spcBef>
            </a:pPr>
            <a:r>
              <a:rPr lang="en-US" altLang="en-US" sz="2400">
                <a:latin typeface="Times New Roman" panose="02020603050405020304" pitchFamily="18" charset="0"/>
              </a:rPr>
              <a:t>		4. Nations seek to protect lands and resources</a:t>
            </a:r>
          </a:p>
          <a:p>
            <a:pPr eaLnBrk="1" hangingPunct="1">
              <a:lnSpc>
                <a:spcPct val="75000"/>
              </a:lnSpc>
              <a:spcBef>
                <a:spcPct val="50000"/>
              </a:spcBef>
            </a:pPr>
            <a:r>
              <a:rPr lang="en-US" altLang="en-US" sz="2400">
                <a:latin typeface="Times New Roman" panose="02020603050405020304" pitchFamily="18" charset="0"/>
              </a:rPr>
              <a:t>			a. Suez Canal, 1956</a:t>
            </a:r>
          </a:p>
          <a:p>
            <a:pPr eaLnBrk="1" hangingPunct="1">
              <a:lnSpc>
                <a:spcPct val="75000"/>
              </a:lnSpc>
              <a:spcBef>
                <a:spcPct val="50000"/>
              </a:spcBef>
            </a:pPr>
            <a:r>
              <a:rPr lang="en-US" altLang="en-US" sz="2400">
                <a:latin typeface="Times New Roman" panose="02020603050405020304" pitchFamily="18" charset="0"/>
              </a:rPr>
              <a:t>			b. Arab-Muslim/Israeli conflicts over territory 		(Sinai Peninsula, Gaza Strip, West Bank, Lebanon)</a:t>
            </a:r>
          </a:p>
          <a:p>
            <a:pPr eaLnBrk="1" hangingPunct="1">
              <a:lnSpc>
                <a:spcPct val="75000"/>
              </a:lnSpc>
              <a:spcBef>
                <a:spcPct val="50000"/>
              </a:spcBef>
            </a:pPr>
            <a:r>
              <a:rPr lang="en-US" altLang="en-US" sz="2400">
                <a:latin typeface="Times New Roman" panose="02020603050405020304" pitchFamily="18" charset="0"/>
              </a:rPr>
              <a:t>			c. Organization of Petroleum Exporting Countries 		(OPEC)</a:t>
            </a:r>
          </a:p>
          <a:p>
            <a:pPr eaLnBrk="1" hangingPunct="1">
              <a:lnSpc>
                <a:spcPct val="75000"/>
              </a:lnSpc>
              <a:spcBef>
                <a:spcPct val="50000"/>
              </a:spcBef>
            </a:pPr>
            <a:r>
              <a:rPr lang="en-US" altLang="en-US" sz="2400">
                <a:latin typeface="Times New Roman" panose="02020603050405020304" pitchFamily="18" charset="0"/>
              </a:rPr>
              <a:t>			d. rise of political dictatorships (old Iraq, new 		Palestine)</a:t>
            </a:r>
          </a:p>
          <a:p>
            <a:pPr eaLnBrk="1" hangingPunct="1">
              <a:lnSpc>
                <a:spcPct val="75000"/>
              </a:lnSpc>
              <a:spcBef>
                <a:spcPct val="50000"/>
              </a:spcBef>
            </a:pPr>
            <a:r>
              <a:rPr lang="en-US" altLang="en-US" sz="2400">
                <a:latin typeface="Times New Roman" panose="02020603050405020304" pitchFamily="18" charset="0"/>
              </a:rPr>
              <a:t>			e. aggression toward other nations (Iraq – Kuwait)</a:t>
            </a:r>
          </a:p>
        </p:txBody>
      </p:sp>
    </p:spTree>
    <p:extLst>
      <p:ext uri="{BB962C8B-B14F-4D97-AF65-F5344CB8AC3E}">
        <p14:creationId xmlns:p14="http://schemas.microsoft.com/office/powerpoint/2010/main" val="3327115096"/>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Gamal Nasser, Egyptian leader and nationalist</a:t>
            </a:r>
          </a:p>
        </p:txBody>
      </p:sp>
      <p:pic>
        <p:nvPicPr>
          <p:cNvPr id="46083" name="Picture 6" descr="Gamal Abdel Nasser">
            <a:hlinkClick r:id="rId2" tooltip="Gamal Abdel Nasser"/>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219200"/>
            <a:ext cx="36512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536081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p:cNvSpPr txBox="1">
            <a:spLocks noChangeArrowheads="1"/>
          </p:cNvSpPr>
          <p:nvPr/>
        </p:nvSpPr>
        <p:spPr bwMode="auto">
          <a:xfrm>
            <a:off x="1905000" y="381001"/>
            <a:ext cx="8305800" cy="521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a:latin typeface="Times New Roman" panose="02020603050405020304" pitchFamily="18" charset="0"/>
              </a:rPr>
              <a:t>“In these decisive days in the history of mankind, these days in which truth struggles to have itself recognized in international chaos where powers of evil domination and imperialism have prevailed, Egypt stands firmly to preserve her sovereignty. Our country stands solidly and staunchly to preserve her dignity against imperialistic schemes of a number of nations who have uncovered their desires for domination and supremacy.”</a:t>
            </a:r>
          </a:p>
          <a:p>
            <a:pPr eaLnBrk="1" hangingPunct="1"/>
            <a:endParaRPr lang="en-US" altLang="en-US" sz="2800">
              <a:latin typeface="Times New Roman" panose="02020603050405020304" pitchFamily="18" charset="0"/>
            </a:endParaRPr>
          </a:p>
          <a:p>
            <a:pPr algn="r" eaLnBrk="1" hangingPunct="1"/>
            <a:r>
              <a:rPr lang="en-US" altLang="en-US" sz="2800">
                <a:latin typeface="Times New Roman" panose="02020603050405020304" pitchFamily="18" charset="0"/>
              </a:rPr>
              <a:t>- Egyptian leader Gamal Nasser’s Speech on the Suez Canal, 1956</a:t>
            </a:r>
          </a:p>
        </p:txBody>
      </p:sp>
    </p:spTree>
    <p:extLst>
      <p:ext uri="{BB962C8B-B14F-4D97-AF65-F5344CB8AC3E}">
        <p14:creationId xmlns:p14="http://schemas.microsoft.com/office/powerpoint/2010/main" val="959240685"/>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2"/>
          <p:cNvSpPr txBox="1">
            <a:spLocks noChangeArrowheads="1"/>
          </p:cNvSpPr>
          <p:nvPr/>
        </p:nvSpPr>
        <p:spPr bwMode="auto">
          <a:xfrm>
            <a:off x="1905000" y="381000"/>
            <a:ext cx="8305800" cy="503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75000"/>
              </a:lnSpc>
              <a:spcBef>
                <a:spcPct val="50000"/>
              </a:spcBef>
            </a:pPr>
            <a:r>
              <a:rPr lang="en-US" altLang="en-US" sz="2400">
                <a:latin typeface="Times New Roman" panose="02020603050405020304" pitchFamily="18" charset="0"/>
              </a:rPr>
              <a:t>Decolonization after World War II</a:t>
            </a:r>
          </a:p>
          <a:p>
            <a:pPr eaLnBrk="1" hangingPunct="1">
              <a:lnSpc>
                <a:spcPct val="75000"/>
              </a:lnSpc>
              <a:spcBef>
                <a:spcPct val="50000"/>
              </a:spcBef>
            </a:pPr>
            <a:r>
              <a:rPr lang="en-US" altLang="en-US" sz="2400">
                <a:latin typeface="Times New Roman" panose="02020603050405020304" pitchFamily="18" charset="0"/>
              </a:rPr>
              <a:t>III. Middle Eastern Independence</a:t>
            </a:r>
          </a:p>
          <a:p>
            <a:pPr eaLnBrk="1" hangingPunct="1">
              <a:lnSpc>
                <a:spcPct val="75000"/>
              </a:lnSpc>
              <a:spcBef>
                <a:spcPct val="50000"/>
              </a:spcBef>
            </a:pPr>
            <a:r>
              <a:rPr lang="en-US" altLang="en-US" sz="2400">
                <a:latin typeface="Times New Roman" panose="02020603050405020304" pitchFamily="18" charset="0"/>
              </a:rPr>
              <a:t>	D. Islamic fundamentalism (Iran)</a:t>
            </a:r>
          </a:p>
          <a:p>
            <a:pPr eaLnBrk="1" hangingPunct="1">
              <a:lnSpc>
                <a:spcPct val="75000"/>
              </a:lnSpc>
              <a:spcBef>
                <a:spcPct val="50000"/>
              </a:spcBef>
            </a:pPr>
            <a:r>
              <a:rPr lang="en-US" altLang="en-US" sz="2400">
                <a:latin typeface="Times New Roman" panose="02020603050405020304" pitchFamily="18" charset="0"/>
              </a:rPr>
              <a:t>		1. American interest in Iran since 1950s</a:t>
            </a:r>
          </a:p>
          <a:p>
            <a:pPr eaLnBrk="1" hangingPunct="1">
              <a:lnSpc>
                <a:spcPct val="75000"/>
              </a:lnSpc>
              <a:spcBef>
                <a:spcPct val="50000"/>
              </a:spcBef>
            </a:pPr>
            <a:r>
              <a:rPr lang="en-US" altLang="en-US" sz="2400">
                <a:latin typeface="Times New Roman" panose="02020603050405020304" pitchFamily="18" charset="0"/>
              </a:rPr>
              <a:t>		2. American support of Shah Pahlavi</a:t>
            </a:r>
          </a:p>
          <a:p>
            <a:pPr eaLnBrk="1" hangingPunct="1">
              <a:lnSpc>
                <a:spcPct val="75000"/>
              </a:lnSpc>
              <a:spcBef>
                <a:spcPct val="50000"/>
              </a:spcBef>
            </a:pPr>
            <a:r>
              <a:rPr lang="en-US" altLang="en-US" sz="2400">
                <a:latin typeface="Times New Roman" panose="02020603050405020304" pitchFamily="18" charset="0"/>
              </a:rPr>
              <a:t>		3. American oust of communist threats, 1950s</a:t>
            </a:r>
          </a:p>
          <a:p>
            <a:pPr eaLnBrk="1" hangingPunct="1">
              <a:lnSpc>
                <a:spcPct val="75000"/>
              </a:lnSpc>
              <a:spcBef>
                <a:spcPct val="50000"/>
              </a:spcBef>
            </a:pPr>
            <a:r>
              <a:rPr lang="en-US" altLang="en-US" sz="2400">
                <a:latin typeface="Times New Roman" panose="02020603050405020304" pitchFamily="18" charset="0"/>
              </a:rPr>
              <a:t>		4. Pro-Western, pro-modern Iran as trade partner w/USA 	until 1979</a:t>
            </a:r>
          </a:p>
          <a:p>
            <a:pPr eaLnBrk="1" hangingPunct="1">
              <a:lnSpc>
                <a:spcPct val="75000"/>
              </a:lnSpc>
              <a:spcBef>
                <a:spcPct val="50000"/>
              </a:spcBef>
            </a:pPr>
            <a:r>
              <a:rPr lang="en-US" altLang="en-US" sz="2400">
                <a:latin typeface="Times New Roman" panose="02020603050405020304" pitchFamily="18" charset="0"/>
              </a:rPr>
              <a:t>		5. </a:t>
            </a:r>
            <a:r>
              <a:rPr lang="en-US" altLang="en-US" sz="2400" b="1">
                <a:latin typeface="Times New Roman" panose="02020603050405020304" pitchFamily="18" charset="0"/>
              </a:rPr>
              <a:t>Iranian Revolution</a:t>
            </a:r>
            <a:r>
              <a:rPr lang="en-US" altLang="en-US" sz="2400">
                <a:latin typeface="Times New Roman" panose="02020603050405020304" pitchFamily="18" charset="0"/>
              </a:rPr>
              <a:t>, 1979 sought instill fundamental 	Islamic values</a:t>
            </a:r>
          </a:p>
          <a:p>
            <a:pPr eaLnBrk="1" hangingPunct="1">
              <a:lnSpc>
                <a:spcPct val="75000"/>
              </a:lnSpc>
              <a:spcBef>
                <a:spcPct val="50000"/>
              </a:spcBef>
            </a:pPr>
            <a:r>
              <a:rPr lang="en-US" altLang="en-US" sz="2400">
                <a:latin typeface="Times New Roman" panose="02020603050405020304" pitchFamily="18" charset="0"/>
              </a:rPr>
              <a:t>		6. Islamic Republic of Iran still in place today</a:t>
            </a:r>
          </a:p>
          <a:p>
            <a:pPr eaLnBrk="1" hangingPunct="1">
              <a:lnSpc>
                <a:spcPct val="75000"/>
              </a:lnSpc>
              <a:spcBef>
                <a:spcPct val="50000"/>
              </a:spcBef>
            </a:pPr>
            <a:r>
              <a:rPr lang="en-US" altLang="en-US" sz="2400">
                <a:latin typeface="Times New Roman" panose="02020603050405020304" pitchFamily="18" charset="0"/>
              </a:rPr>
              <a:t>		7. Extremely anti-American and anti-Western</a:t>
            </a:r>
          </a:p>
        </p:txBody>
      </p:sp>
    </p:spTree>
    <p:extLst>
      <p:ext uri="{BB962C8B-B14F-4D97-AF65-F5344CB8AC3E}">
        <p14:creationId xmlns:p14="http://schemas.microsoft.com/office/powerpoint/2010/main" val="38955567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descr="Image:Khomeini.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1" y="1447800"/>
            <a:ext cx="37433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5"/>
          <p:cNvSpPr txBox="1">
            <a:spLocks noChangeArrowheads="1"/>
          </p:cNvSpPr>
          <p:nvPr/>
        </p:nvSpPr>
        <p:spPr bwMode="auto">
          <a:xfrm>
            <a:off x="2057400" y="228600"/>
            <a:ext cx="822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latin typeface="Times New Roman" panose="02020603050405020304" pitchFamily="18" charset="0"/>
              </a:rPr>
              <a:t>Ayatollah Khomeini, leader of Iranian Revolution</a:t>
            </a:r>
          </a:p>
        </p:txBody>
      </p:sp>
    </p:spTree>
    <p:extLst>
      <p:ext uri="{BB962C8B-B14F-4D97-AF65-F5344CB8AC3E}">
        <p14:creationId xmlns:p14="http://schemas.microsoft.com/office/powerpoint/2010/main" val="960045003"/>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Outcome of </a:t>
            </a:r>
            <a:r>
              <a:rPr lang="en-US" dirty="0" err="1"/>
              <a:t>D</a:t>
            </a:r>
            <a:r>
              <a:rPr lang="en-US" dirty="0" err="1" smtClean="0"/>
              <a:t>eclonization</a:t>
            </a:r>
            <a:endParaRPr lang="en-US" dirty="0"/>
          </a:p>
        </p:txBody>
      </p:sp>
      <p:sp>
        <p:nvSpPr>
          <p:cNvPr id="3" name="Content Placeholder 2"/>
          <p:cNvSpPr>
            <a:spLocks noGrp="1"/>
          </p:cNvSpPr>
          <p:nvPr>
            <p:ph idx="1"/>
          </p:nvPr>
        </p:nvSpPr>
        <p:spPr/>
        <p:txBody>
          <a:bodyPr>
            <a:normAutofit fontScale="92500" lnSpcReduction="10000"/>
          </a:bodyPr>
          <a:lstStyle/>
          <a:p>
            <a:r>
              <a:rPr lang="en-US" b="1" dirty="0"/>
              <a:t>1. Some </a:t>
            </a:r>
            <a:r>
              <a:rPr lang="en-US" b="1" dirty="0" smtClean="0"/>
              <a:t>former colonies </a:t>
            </a:r>
            <a:r>
              <a:rPr lang="en-US" b="1" dirty="0"/>
              <a:t>had economic success and political stability after decolonization – India, Singapore, and Indonesia are three examples.</a:t>
            </a:r>
            <a:endParaRPr lang="en-US" dirty="0"/>
          </a:p>
          <a:p>
            <a:r>
              <a:rPr lang="en-US" b="1" dirty="0" smtClean="0"/>
              <a:t>however</a:t>
            </a:r>
            <a:r>
              <a:rPr lang="en-US" b="1" dirty="0"/>
              <a:t>, many colonies struggled, facing civil wars, crumbling infrastructures, and continued economic hardships. Malawi and Zaire are but two examples in Africa alone.</a:t>
            </a:r>
            <a:br>
              <a:rPr lang="en-US" b="1" dirty="0"/>
            </a:br>
            <a:r>
              <a:rPr lang="en-US" b="1" dirty="0"/>
              <a:t/>
            </a:r>
            <a:br>
              <a:rPr lang="en-US" b="1" dirty="0"/>
            </a:br>
            <a:r>
              <a:rPr lang="en-US" b="1" dirty="0"/>
              <a:t/>
            </a:r>
            <a:br>
              <a:rPr lang="en-US" b="1" dirty="0"/>
            </a:br>
            <a:r>
              <a:rPr lang="en-US" b="1" dirty="0"/>
              <a:t>O</a:t>
            </a:r>
            <a:r>
              <a:rPr lang="en-US" b="1" dirty="0" smtClean="0"/>
              <a:t>ne </a:t>
            </a:r>
            <a:r>
              <a:rPr lang="en-US" b="1" dirty="0"/>
              <a:t>continuity over the centuries has been Africa's lack of industrial production. It remained an exporter primarily of natural resources such as oil, coal, and other minerals.</a:t>
            </a:r>
            <a:endParaRPr lang="en-US" dirty="0"/>
          </a:p>
          <a:p>
            <a:r>
              <a:rPr lang="en-US" dirty="0"/>
              <a:t/>
            </a:r>
            <a:br>
              <a:rPr lang="en-US" dirty="0"/>
            </a:br>
            <a:endParaRPr lang="en-US" dirty="0"/>
          </a:p>
        </p:txBody>
      </p:sp>
    </p:spTree>
    <p:extLst>
      <p:ext uri="{BB962C8B-B14F-4D97-AF65-F5344CB8AC3E}">
        <p14:creationId xmlns:p14="http://schemas.microsoft.com/office/powerpoint/2010/main" val="2064333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980303"/>
          </a:xfrm>
        </p:spPr>
        <p:txBody>
          <a:bodyPr/>
          <a:lstStyle/>
          <a:p>
            <a:r>
              <a:rPr lang="en-US" b="1" i="0" dirty="0" smtClean="0">
                <a:solidFill>
                  <a:srgbClr val="626262"/>
                </a:solidFill>
                <a:effectLst/>
                <a:latin typeface="Arial" panose="020B0604020202020204" pitchFamily="34" charset="0"/>
              </a:rPr>
              <a:t>3. Consequences of World War I</a:t>
            </a:r>
            <a:endParaRPr lang="en-US" dirty="0"/>
          </a:p>
        </p:txBody>
      </p:sp>
      <p:sp>
        <p:nvSpPr>
          <p:cNvPr id="3" name="Content Placeholder 2"/>
          <p:cNvSpPr>
            <a:spLocks noGrp="1"/>
          </p:cNvSpPr>
          <p:nvPr>
            <p:ph idx="1"/>
          </p:nvPr>
        </p:nvSpPr>
        <p:spPr>
          <a:xfrm>
            <a:off x="0" y="980304"/>
            <a:ext cx="12192000" cy="5196660"/>
          </a:xfrm>
        </p:spPr>
        <p:txBody>
          <a:bodyPr>
            <a:normAutofit/>
          </a:bodyPr>
          <a:lstStyle/>
          <a:p>
            <a:r>
              <a:rPr lang="en-US" sz="2000" b="1" i="0" dirty="0" err="1" smtClean="0">
                <a:solidFill>
                  <a:srgbClr val="626262"/>
                </a:solidFill>
                <a:effectLst/>
                <a:latin typeface="Arial" panose="020B0604020202020204" pitchFamily="34" charset="0"/>
              </a:rPr>
              <a:t>i</a:t>
            </a:r>
            <a:r>
              <a:rPr lang="en-US" sz="2000" b="1" i="0" dirty="0" smtClean="0">
                <a:solidFill>
                  <a:srgbClr val="626262"/>
                </a:solidFill>
                <a:effectLst/>
                <a:latin typeface="Arial" panose="020B0604020202020204" pitchFamily="34" charset="0"/>
              </a:rPr>
              <a:t>. Approximately 20,000,000 soldiers and civilians died in the war, which was fought in Europe, Southwest Asia, and Africa. The political, social, economic impact of the loss of so many people shaped many Europeans attitudes about war for the next two decades. In the 1930s, for example, a large number of citizens and politicians in England and France favored appeasement, giving in to an aggressor nation rather than challenging it and risking war.</a:t>
            </a:r>
            <a:endParaRPr lang="en-US" sz="2000" dirty="0"/>
          </a:p>
        </p:txBody>
      </p:sp>
      <p:pic>
        <p:nvPicPr>
          <p:cNvPr id="4" name="Picture 3"/>
          <p:cNvPicPr>
            <a:picLocks noChangeAspect="1"/>
          </p:cNvPicPr>
          <p:nvPr/>
        </p:nvPicPr>
        <p:blipFill>
          <a:blip r:embed="rId2"/>
          <a:stretch>
            <a:fillRect/>
          </a:stretch>
        </p:blipFill>
        <p:spPr>
          <a:xfrm>
            <a:off x="0" y="2455664"/>
            <a:ext cx="4572638" cy="3429479"/>
          </a:xfrm>
          <a:prstGeom prst="rect">
            <a:avLst/>
          </a:prstGeom>
        </p:spPr>
      </p:pic>
      <p:pic>
        <p:nvPicPr>
          <p:cNvPr id="5" name="Picture 4"/>
          <p:cNvPicPr>
            <a:picLocks noChangeAspect="1"/>
          </p:cNvPicPr>
          <p:nvPr/>
        </p:nvPicPr>
        <p:blipFill>
          <a:blip r:embed="rId3"/>
          <a:stretch>
            <a:fillRect/>
          </a:stretch>
        </p:blipFill>
        <p:spPr>
          <a:xfrm>
            <a:off x="7035753" y="2361930"/>
            <a:ext cx="4572638" cy="3429479"/>
          </a:xfrm>
          <a:prstGeom prst="rect">
            <a:avLst/>
          </a:prstGeom>
        </p:spPr>
      </p:pic>
      <p:pic>
        <p:nvPicPr>
          <p:cNvPr id="6" name="Picture 5"/>
          <p:cNvPicPr>
            <a:picLocks noChangeAspect="1"/>
          </p:cNvPicPr>
          <p:nvPr/>
        </p:nvPicPr>
        <p:blipFill>
          <a:blip r:embed="rId4"/>
          <a:stretch>
            <a:fillRect/>
          </a:stretch>
        </p:blipFill>
        <p:spPr>
          <a:xfrm>
            <a:off x="2932671" y="3700413"/>
            <a:ext cx="4572638" cy="3429479"/>
          </a:xfrm>
          <a:prstGeom prst="rect">
            <a:avLst/>
          </a:prstGeom>
        </p:spPr>
      </p:pic>
      <p:pic>
        <p:nvPicPr>
          <p:cNvPr id="7" name="Picture 6"/>
          <p:cNvPicPr>
            <a:picLocks noChangeAspect="1"/>
          </p:cNvPicPr>
          <p:nvPr/>
        </p:nvPicPr>
        <p:blipFill>
          <a:blip r:embed="rId5"/>
          <a:stretch>
            <a:fillRect/>
          </a:stretch>
        </p:blipFill>
        <p:spPr>
          <a:xfrm>
            <a:off x="7752444" y="3747508"/>
            <a:ext cx="4572638" cy="3429479"/>
          </a:xfrm>
          <a:prstGeom prst="rect">
            <a:avLst/>
          </a:prstGeom>
        </p:spPr>
      </p:pic>
    </p:spTree>
    <p:extLst>
      <p:ext uri="{BB962C8B-B14F-4D97-AF65-F5344CB8AC3E}">
        <p14:creationId xmlns:p14="http://schemas.microsoft.com/office/powerpoint/2010/main" val="21265990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b="1" i="0" dirty="0" smtClean="0">
                <a:solidFill>
                  <a:srgbClr val="626262"/>
                </a:solidFill>
                <a:effectLst/>
                <a:latin typeface="Arial" panose="020B0604020202020204" pitchFamily="34" charset="0"/>
              </a:rPr>
              <a:t>ii. The Treaty of Versailles approved the league of Nations but, yielding to pressures from angry citizens back home, the leaders of England and France also dictated terms to the central powers and focused on punishing Germany (so much for "peace without victory"). Germany was required to take full blame for starting the war, drastically reduced its military forces, and pay billions in war reparations to England and France.</a:t>
            </a:r>
            <a:endParaRPr lang="en-US" dirty="0"/>
          </a:p>
        </p:txBody>
      </p:sp>
    </p:spTree>
    <p:extLst>
      <p:ext uri="{BB962C8B-B14F-4D97-AF65-F5344CB8AC3E}">
        <p14:creationId xmlns:p14="http://schemas.microsoft.com/office/powerpoint/2010/main" val="276081783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pPr eaLnBrk="1" hangingPunct="1"/>
            <a:r>
              <a:rPr lang="en-US" smtClean="0">
                <a:solidFill>
                  <a:srgbClr val="00B0F0"/>
                </a:solidFill>
              </a:rPr>
              <a:t>After the War: Peace Treaties</a:t>
            </a:r>
          </a:p>
        </p:txBody>
      </p:sp>
      <p:sp>
        <p:nvSpPr>
          <p:cNvPr id="71682" name="Content Placeholder 2"/>
          <p:cNvSpPr>
            <a:spLocks noGrp="1"/>
          </p:cNvSpPr>
          <p:nvPr>
            <p:ph sz="half" idx="1"/>
          </p:nvPr>
        </p:nvSpPr>
        <p:spPr/>
        <p:txBody>
          <a:bodyPr>
            <a:normAutofit lnSpcReduction="10000"/>
          </a:bodyPr>
          <a:lstStyle/>
          <a:p>
            <a:pPr eaLnBrk="1" hangingPunct="1"/>
            <a:r>
              <a:rPr lang="en-US" sz="2400"/>
              <a:t>Paris Peace Conference: Woodrow Wilson (U.S.), Georges Clemenceau (France), David Lloyd George (Britain)</a:t>
            </a:r>
          </a:p>
          <a:p>
            <a:pPr eaLnBrk="1" hangingPunct="1"/>
            <a:r>
              <a:rPr lang="en-US" sz="2400"/>
              <a:t>U.S.: 14 points</a:t>
            </a:r>
          </a:p>
          <a:p>
            <a:pPr lvl="1" eaLnBrk="1" hangingPunct="1"/>
            <a:r>
              <a:rPr lang="en-US" sz="2000"/>
              <a:t>Self-determination</a:t>
            </a:r>
          </a:p>
          <a:p>
            <a:pPr lvl="1" eaLnBrk="1" hangingPunct="1"/>
            <a:r>
              <a:rPr lang="en-US" sz="2000"/>
              <a:t>League of Nations</a:t>
            </a:r>
          </a:p>
          <a:p>
            <a:pPr lvl="1" eaLnBrk="1" hangingPunct="1"/>
            <a:r>
              <a:rPr lang="en-US" sz="2000"/>
              <a:t>Re-draw map of Europe</a:t>
            </a:r>
          </a:p>
          <a:p>
            <a:pPr lvl="1" eaLnBrk="1" hangingPunct="1"/>
            <a:r>
              <a:rPr lang="en-US" sz="2000"/>
              <a:t>Use nationalism to determine government</a:t>
            </a:r>
          </a:p>
          <a:p>
            <a:pPr eaLnBrk="1" hangingPunct="1"/>
            <a:r>
              <a:rPr lang="en-US" sz="2400"/>
              <a:t>British and French: revenge and control of Germany</a:t>
            </a:r>
          </a:p>
        </p:txBody>
      </p:sp>
      <p:sp>
        <p:nvSpPr>
          <p:cNvPr id="71683" name="Content Placeholder 3"/>
          <p:cNvSpPr>
            <a:spLocks noGrp="1"/>
          </p:cNvSpPr>
          <p:nvPr>
            <p:ph sz="half" idx="2"/>
          </p:nvPr>
        </p:nvSpPr>
        <p:spPr>
          <a:xfrm>
            <a:off x="6019800" y="1600201"/>
            <a:ext cx="4191000" cy="4525963"/>
          </a:xfrm>
        </p:spPr>
        <p:txBody>
          <a:bodyPr>
            <a:normAutofit lnSpcReduction="10000"/>
          </a:bodyPr>
          <a:lstStyle/>
          <a:p>
            <a:pPr eaLnBrk="1" hangingPunct="1">
              <a:buFont typeface="Arial" charset="0"/>
              <a:buNone/>
            </a:pPr>
            <a:r>
              <a:rPr lang="en-US" smtClean="0"/>
              <a:t>Results: </a:t>
            </a:r>
            <a:r>
              <a:rPr lang="en-US" b="1" smtClean="0">
                <a:solidFill>
                  <a:srgbClr val="FF0000"/>
                </a:solidFill>
              </a:rPr>
              <a:t>Treaty of Versailles</a:t>
            </a:r>
          </a:p>
          <a:p>
            <a:pPr eaLnBrk="1" hangingPunct="1"/>
            <a:r>
              <a:rPr lang="en-US" smtClean="0"/>
              <a:t>Germany lost land on all borders</a:t>
            </a:r>
          </a:p>
          <a:p>
            <a:pPr eaLnBrk="1" hangingPunct="1"/>
            <a:r>
              <a:rPr lang="en-US" smtClean="0"/>
              <a:t>German military forces restricted</a:t>
            </a:r>
          </a:p>
          <a:p>
            <a:pPr eaLnBrk="1" hangingPunct="1"/>
            <a:r>
              <a:rPr lang="en-US" smtClean="0"/>
              <a:t>Germany to pay reparations for war</a:t>
            </a:r>
          </a:p>
          <a:p>
            <a:pPr eaLnBrk="1" hangingPunct="1"/>
            <a:r>
              <a:rPr lang="en-US" smtClean="0"/>
              <a:t>“war guilt”</a:t>
            </a:r>
          </a:p>
          <a:p>
            <a:pPr eaLnBrk="1" hangingPunct="1"/>
            <a:r>
              <a:rPr lang="en-US" smtClean="0"/>
              <a:t>League of Nations</a:t>
            </a:r>
          </a:p>
          <a:p>
            <a:pPr eaLnBrk="1" hangingPunct="1"/>
            <a:r>
              <a:rPr lang="en-US" smtClean="0"/>
              <a:t>Creation of new nations</a:t>
            </a:r>
          </a:p>
        </p:txBody>
      </p:sp>
    </p:spTree>
    <p:extLst>
      <p:ext uri="{BB962C8B-B14F-4D97-AF65-F5344CB8AC3E}">
        <p14:creationId xmlns:p14="http://schemas.microsoft.com/office/powerpoint/2010/main" val="6203488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533400"/>
            <a:ext cx="8378605" cy="5737214"/>
          </a:xfrm>
          <a:prstGeom prst="rect">
            <a:avLst/>
          </a:prstGeom>
        </p:spPr>
      </p:pic>
    </p:spTree>
    <p:extLst>
      <p:ext uri="{BB962C8B-B14F-4D97-AF65-F5344CB8AC3E}">
        <p14:creationId xmlns:p14="http://schemas.microsoft.com/office/powerpoint/2010/main" val="31625140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lnSpcReduction="10000"/>
          </a:bodyPr>
          <a:lstStyle/>
          <a:p>
            <a:r>
              <a:rPr lang="en-US" b="0" i="0" dirty="0" smtClean="0">
                <a:solidFill>
                  <a:srgbClr val="2A2A2A"/>
                </a:solidFill>
                <a:effectLst/>
                <a:latin typeface="Arial" panose="020B0604020202020204" pitchFamily="34" charset="0"/>
              </a:rPr>
              <a:t>The 20th century began with Europeans occupying empires around the globe and confident that things would stay that way. In 1900, the United States and Japan were rising powers, while Russia and China were crumbling from within. The two world wars and one global Cold War later, European hegemony had declined dramatically, and China's power was rapidly rising. What a difference a century can make! Between those historical bookends, European colonies around the world gained independence in Russia became the first of many communist nations. After World War II, the Union of Soviet Socialist republics (USSR) and the United States led their allies through decades of global tensions. At the beginning of the  21st-century, Cold War worries had faded, but new challenges to political, social, and economic stability emerged.</a:t>
            </a:r>
            <a:endParaRPr lang="en-US" dirty="0"/>
          </a:p>
        </p:txBody>
      </p:sp>
    </p:spTree>
    <p:extLst>
      <p:ext uri="{BB962C8B-B14F-4D97-AF65-F5344CB8AC3E}">
        <p14:creationId xmlns:p14="http://schemas.microsoft.com/office/powerpoint/2010/main" val="41692825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47472445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League of Nations</a:t>
            </a:r>
            <a:endParaRPr lang="en-US" dirty="0"/>
          </a:p>
        </p:txBody>
      </p:sp>
      <p:pic>
        <p:nvPicPr>
          <p:cNvPr id="7" name="Content Placeholder 6"/>
          <p:cNvPicPr>
            <a:picLocks noGrp="1" noChangeAspect="1"/>
          </p:cNvPicPr>
          <p:nvPr>
            <p:ph idx="1"/>
          </p:nvPr>
        </p:nvPicPr>
        <p:blipFill>
          <a:blip r:embed="rId2"/>
          <a:stretch>
            <a:fillRect/>
          </a:stretch>
        </p:blipFill>
        <p:spPr>
          <a:xfrm>
            <a:off x="838200" y="1548714"/>
            <a:ext cx="10216978" cy="5132000"/>
          </a:xfrm>
          <a:prstGeom prst="rect">
            <a:avLst/>
          </a:prstGeom>
        </p:spPr>
      </p:pic>
    </p:spTree>
    <p:extLst>
      <p:ext uri="{BB962C8B-B14F-4D97-AF65-F5344CB8AC3E}">
        <p14:creationId xmlns:p14="http://schemas.microsoft.com/office/powerpoint/2010/main" val="1933106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Reaction of Germany</a:t>
            </a:r>
            <a:endParaRPr lang="en-US" dirty="0"/>
          </a:p>
        </p:txBody>
      </p:sp>
      <p:sp>
        <p:nvSpPr>
          <p:cNvPr id="3" name="Content Placeholder 2"/>
          <p:cNvSpPr>
            <a:spLocks noGrp="1"/>
          </p:cNvSpPr>
          <p:nvPr>
            <p:ph idx="1"/>
          </p:nvPr>
        </p:nvSpPr>
        <p:spPr/>
        <p:txBody>
          <a:bodyPr>
            <a:normAutofit fontScale="85000" lnSpcReduction="20000"/>
          </a:bodyPr>
          <a:lstStyle/>
          <a:p>
            <a:r>
              <a:rPr lang="en-US" b="0" i="0" dirty="0" smtClean="0">
                <a:solidFill>
                  <a:srgbClr val="626262"/>
                </a:solidFill>
                <a:effectLst/>
                <a:latin typeface="Arial" panose="020B0604020202020204" pitchFamily="34" charset="0"/>
              </a:rPr>
              <a:t>Developed a strong sense of resentment towards the Allied nations, especially after their economy imploded in the 1920s due to harsh reparation demands from the English and French.</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German currency, the Mark, plummeted from a rate of four to the dollar in 1914 to over a trillion to the dollar by late 1923.</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allies required Germany to ditch its constitutional monarchy and set up Republic – known as the Weimer Republic.</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government was too frail and fragmented to deal effectively with the unprecedented economic crisis. These events caused many Germans to seek radical alternatives to the Weimer Republic and to seek revenge against England and France.</a:t>
            </a:r>
          </a:p>
          <a:p>
            <a:endParaRPr lang="en-US" dirty="0"/>
          </a:p>
        </p:txBody>
      </p:sp>
    </p:spTree>
    <p:extLst>
      <p:ext uri="{BB962C8B-B14F-4D97-AF65-F5344CB8AC3E}">
        <p14:creationId xmlns:p14="http://schemas.microsoft.com/office/powerpoint/2010/main" val="337020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iii. Several international treaties between the world wars sought to limit the expansion of military might and thus reduce the chance of war.</a:t>
            </a:r>
            <a:endParaRPr lang="en-US" dirty="0"/>
          </a:p>
        </p:txBody>
      </p:sp>
      <p:sp>
        <p:nvSpPr>
          <p:cNvPr id="3" name="Content Placeholder 2"/>
          <p:cNvSpPr>
            <a:spLocks noGrp="1"/>
          </p:cNvSpPr>
          <p:nvPr>
            <p:ph idx="1"/>
          </p:nvPr>
        </p:nvSpPr>
        <p:spPr/>
        <p:txBody>
          <a:bodyPr>
            <a:normAutofit lnSpcReduction="10000"/>
          </a:bodyPr>
          <a:lstStyle/>
          <a:p>
            <a:r>
              <a:rPr lang="en-US" dirty="0"/>
              <a:t>The five powered treaty, the London conference of 1930, the Geneva conventions, and the Kellogg's Brian Pact were the most famous.</a:t>
            </a:r>
            <a:br>
              <a:rPr lang="en-US" dirty="0"/>
            </a:br>
            <a:endParaRPr lang="en-US" dirty="0"/>
          </a:p>
          <a:p>
            <a:r>
              <a:rPr lang="en-US" dirty="0"/>
              <a:t>The first two treaties limited the number of battleships each nation could have. Japan </a:t>
            </a:r>
            <a:r>
              <a:rPr lang="en-US" dirty="0" smtClean="0"/>
              <a:t>rejected </a:t>
            </a:r>
            <a:r>
              <a:rPr lang="en-US" dirty="0"/>
              <a:t>the limits because it was allotted fewer ships than the United States and England.</a:t>
            </a:r>
            <a:br>
              <a:rPr lang="en-US" dirty="0"/>
            </a:br>
            <a:endParaRPr lang="en-US" dirty="0"/>
          </a:p>
          <a:p>
            <a:r>
              <a:rPr lang="en-US" dirty="0"/>
              <a:t>The Geneva conventions set rules for war, particularly the treatment of prisoners of war.</a:t>
            </a:r>
            <a:br>
              <a:rPr lang="en-US" dirty="0"/>
            </a:br>
            <a:endParaRPr lang="en-US" dirty="0"/>
          </a:p>
          <a:p>
            <a:r>
              <a:rPr lang="en-US" dirty="0"/>
              <a:t>The Kellogg – Briand </a:t>
            </a:r>
            <a:r>
              <a:rPr lang="en-US" dirty="0" smtClean="0"/>
              <a:t>\Pact </a:t>
            </a:r>
            <a:r>
              <a:rPr lang="en-US" dirty="0"/>
              <a:t>outlawed war.</a:t>
            </a:r>
          </a:p>
        </p:txBody>
      </p:sp>
    </p:spTree>
    <p:extLst>
      <p:ext uri="{BB962C8B-B14F-4D97-AF65-F5344CB8AC3E}">
        <p14:creationId xmlns:p14="http://schemas.microsoft.com/office/powerpoint/2010/main" val="25235397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1353800" cy="1325563"/>
          </a:xfrm>
        </p:spPr>
        <p:txBody>
          <a:bodyPr>
            <a:noAutofit/>
          </a:bodyPr>
          <a:lstStyle/>
          <a:p>
            <a:r>
              <a:rPr lang="en-US" sz="2800" b="1" i="0" dirty="0" smtClean="0">
                <a:solidFill>
                  <a:srgbClr val="626262"/>
                </a:solidFill>
                <a:effectLst/>
                <a:latin typeface="Arial" panose="020B0604020202020204" pitchFamily="34" charset="0"/>
              </a:rPr>
              <a:t>iv. Many of the African and Middle Eastern colonies controlled by Germany and the Ottoman Empire were reassigned by the league of Nations to France and England, who established a mandate system of rule over them.</a:t>
            </a:r>
            <a:endParaRPr lang="en-US" sz="2800" dirty="0"/>
          </a:p>
        </p:txBody>
      </p:sp>
      <p:pic>
        <p:nvPicPr>
          <p:cNvPr id="4" name="Content Placeholder 3"/>
          <p:cNvPicPr>
            <a:picLocks noGrp="1" noChangeAspect="1"/>
          </p:cNvPicPr>
          <p:nvPr>
            <p:ph idx="1"/>
          </p:nvPr>
        </p:nvPicPr>
        <p:blipFill>
          <a:blip r:embed="rId2"/>
          <a:stretch>
            <a:fillRect/>
          </a:stretch>
        </p:blipFill>
        <p:spPr>
          <a:xfrm>
            <a:off x="2252730" y="2055894"/>
            <a:ext cx="5795638" cy="4346729"/>
          </a:xfrm>
          <a:prstGeom prst="rect">
            <a:avLst/>
          </a:prstGeom>
        </p:spPr>
      </p:pic>
    </p:spTree>
    <p:extLst>
      <p:ext uri="{BB962C8B-B14F-4D97-AF65-F5344CB8AC3E}">
        <p14:creationId xmlns:p14="http://schemas.microsoft.com/office/powerpoint/2010/main" val="39583865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Under this system,</a:t>
            </a:r>
            <a:endParaRPr lang="en-US" dirty="0"/>
          </a:p>
        </p:txBody>
      </p:sp>
      <p:sp>
        <p:nvSpPr>
          <p:cNvPr id="5" name="Content Placeholder 4"/>
          <p:cNvSpPr>
            <a:spLocks noGrp="1"/>
          </p:cNvSpPr>
          <p:nvPr>
            <p:ph sz="half" idx="1"/>
          </p:nvPr>
        </p:nvSpPr>
        <p:spPr/>
        <p:txBody>
          <a:bodyPr>
            <a:normAutofit fontScale="70000" lnSpcReduction="20000"/>
          </a:bodyPr>
          <a:lstStyle/>
          <a:p>
            <a:r>
              <a:rPr lang="en-US" dirty="0" smtClean="0"/>
              <a:t>France </a:t>
            </a:r>
            <a:r>
              <a:rPr lang="en-US" dirty="0"/>
              <a:t>and England were the guide to Middle Eastern colonies of Syria and Lebanon (France), Palestine and Jordan (England), and Iraq (England) until the League decided the colonies were ready for independence.</a:t>
            </a:r>
            <a:br>
              <a:rPr lang="en-US" dirty="0"/>
            </a:br>
            <a:endParaRPr lang="en-US" dirty="0"/>
          </a:p>
          <a:p>
            <a:r>
              <a:rPr lang="en-US" dirty="0"/>
              <a:t>The reality of the situation was that these areas were simply added to the British and French colonial collection.</a:t>
            </a:r>
            <a:br>
              <a:rPr lang="en-US" dirty="0"/>
            </a:br>
            <a:endParaRPr lang="en-US" dirty="0"/>
          </a:p>
          <a:p>
            <a:r>
              <a:rPr lang="en-US" dirty="0"/>
              <a:t>African mandates formally under German control were Southwest Africa and Tanganyika.</a:t>
            </a:r>
            <a:br>
              <a:rPr lang="en-US" dirty="0"/>
            </a:br>
            <a:endParaRPr lang="en-US" dirty="0"/>
          </a:p>
          <a:p>
            <a:r>
              <a:rPr lang="en-US" dirty="0"/>
              <a:t>These moves prompted more nationalist feelings in the people living in the colonies in the Middle East and Africa, and also in Southeast Asia.</a:t>
            </a:r>
          </a:p>
          <a:p>
            <a:endParaRPr lang="en-US" dirty="0"/>
          </a:p>
        </p:txBody>
      </p:sp>
      <p:pic>
        <p:nvPicPr>
          <p:cNvPr id="7" name="Content Placeholder 6"/>
          <p:cNvPicPr>
            <a:picLocks noGrp="1" noChangeAspect="1"/>
          </p:cNvPicPr>
          <p:nvPr>
            <p:ph sz="half" idx="2"/>
          </p:nvPr>
        </p:nvPicPr>
        <p:blipFill>
          <a:blip r:embed="rId2"/>
          <a:stretch>
            <a:fillRect/>
          </a:stretch>
        </p:blipFill>
        <p:spPr>
          <a:xfrm>
            <a:off x="5887995" y="1825625"/>
            <a:ext cx="6621906" cy="5118872"/>
          </a:xfrm>
          <a:prstGeom prst="rect">
            <a:avLst/>
          </a:prstGeom>
        </p:spPr>
      </p:pic>
    </p:spTree>
    <p:extLst>
      <p:ext uri="{BB962C8B-B14F-4D97-AF65-F5344CB8AC3E}">
        <p14:creationId xmlns:p14="http://schemas.microsoft.com/office/powerpoint/2010/main" val="11112221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v. The Russian, Austrian, Ottoman, and German empires fell during or just after World War I.</a:t>
            </a:r>
            <a:endParaRPr lang="en-US" dirty="0"/>
          </a:p>
        </p:txBody>
      </p:sp>
      <p:sp>
        <p:nvSpPr>
          <p:cNvPr id="3" name="Content Placeholder 2"/>
          <p:cNvSpPr>
            <a:spLocks noGrp="1"/>
          </p:cNvSpPr>
          <p:nvPr>
            <p:ph sz="half" idx="1"/>
          </p:nvPr>
        </p:nvSpPr>
        <p:spPr>
          <a:xfrm>
            <a:off x="205946" y="1825625"/>
            <a:ext cx="5527589" cy="4351338"/>
          </a:xfrm>
        </p:spPr>
        <p:txBody>
          <a:bodyPr/>
          <a:lstStyle/>
          <a:p>
            <a:r>
              <a:rPr lang="en-US" dirty="0"/>
              <a:t>Austria's once – huge empire was divided into several nations, including Yugoslavia, Hungary, and the smaller Austria.</a:t>
            </a:r>
            <a:br>
              <a:rPr lang="en-US" dirty="0"/>
            </a:br>
            <a:endParaRPr lang="en-US" dirty="0"/>
          </a:p>
          <a:p>
            <a:r>
              <a:rPr lang="en-US" dirty="0"/>
              <a:t>The Democratic nation of Turkey was established by nationalists led by </a:t>
            </a:r>
            <a:r>
              <a:rPr lang="en-US" dirty="0" smtClean="0"/>
              <a:t>Mustafa Kemal, </a:t>
            </a:r>
            <a:r>
              <a:rPr lang="en-US" dirty="0"/>
              <a:t>who went by the title "Ataturk."</a:t>
            </a:r>
          </a:p>
          <a:p>
            <a:endParaRPr lang="en-US" dirty="0"/>
          </a:p>
        </p:txBody>
      </p:sp>
      <p:pic>
        <p:nvPicPr>
          <p:cNvPr id="5" name="Content Placeholder 4"/>
          <p:cNvPicPr>
            <a:picLocks noGrp="1" noChangeAspect="1"/>
          </p:cNvPicPr>
          <p:nvPr>
            <p:ph sz="half" idx="2"/>
          </p:nvPr>
        </p:nvPicPr>
        <p:blipFill>
          <a:blip r:embed="rId2"/>
          <a:stretch>
            <a:fillRect/>
          </a:stretch>
        </p:blipFill>
        <p:spPr>
          <a:xfrm>
            <a:off x="5691831" y="1501218"/>
            <a:ext cx="3360523" cy="2819400"/>
          </a:xfrm>
          <a:prstGeom prst="rect">
            <a:avLst/>
          </a:prstGeom>
        </p:spPr>
      </p:pic>
      <p:pic>
        <p:nvPicPr>
          <p:cNvPr id="6" name="Picture 5"/>
          <p:cNvPicPr>
            <a:picLocks noChangeAspect="1"/>
          </p:cNvPicPr>
          <p:nvPr/>
        </p:nvPicPr>
        <p:blipFill>
          <a:blip r:embed="rId3"/>
          <a:stretch>
            <a:fillRect/>
          </a:stretch>
        </p:blipFill>
        <p:spPr>
          <a:xfrm>
            <a:off x="9010650" y="3286125"/>
            <a:ext cx="3181350" cy="3571875"/>
          </a:xfrm>
          <a:prstGeom prst="rect">
            <a:avLst/>
          </a:prstGeom>
        </p:spPr>
      </p:pic>
    </p:spTree>
    <p:extLst>
      <p:ext uri="{BB962C8B-B14F-4D97-AF65-F5344CB8AC3E}">
        <p14:creationId xmlns:p14="http://schemas.microsoft.com/office/powerpoint/2010/main" val="3026712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Rise of Modern Turkey</a:t>
            </a:r>
            <a:endParaRPr lang="en-US" dirty="0"/>
          </a:p>
        </p:txBody>
      </p:sp>
      <p:sp>
        <p:nvSpPr>
          <p:cNvPr id="3" name="Content Placeholder 2"/>
          <p:cNvSpPr>
            <a:spLocks noGrp="1"/>
          </p:cNvSpPr>
          <p:nvPr>
            <p:ph idx="1"/>
          </p:nvPr>
        </p:nvSpPr>
        <p:spPr/>
        <p:txBody>
          <a:bodyPr/>
          <a:lstStyle/>
          <a:p>
            <a:r>
              <a:rPr lang="en-US" dirty="0"/>
              <a:t>To avoid further colonization by European countries, </a:t>
            </a:r>
            <a:r>
              <a:rPr lang="en-US" dirty="0">
                <a:solidFill>
                  <a:srgbClr val="FF0000"/>
                </a:solidFill>
              </a:rPr>
              <a:t>Mustafa Kemal </a:t>
            </a:r>
            <a:r>
              <a:rPr lang="en-US" dirty="0"/>
              <a:t>united Turkish forces together </a:t>
            </a:r>
          </a:p>
          <a:p>
            <a:r>
              <a:rPr lang="en-US" dirty="0"/>
              <a:t>Forced dislocation of all non-Turks</a:t>
            </a:r>
          </a:p>
          <a:p>
            <a:r>
              <a:rPr lang="en-US" dirty="0"/>
              <a:t>Forced modernization/westernization:</a:t>
            </a:r>
          </a:p>
          <a:p>
            <a:pPr lvl="1"/>
            <a:r>
              <a:rPr lang="en-US" dirty="0"/>
              <a:t>European laws</a:t>
            </a:r>
          </a:p>
          <a:p>
            <a:pPr lvl="1"/>
            <a:r>
              <a:rPr lang="en-US" dirty="0"/>
              <a:t>Clothing</a:t>
            </a:r>
          </a:p>
          <a:p>
            <a:pPr lvl="1"/>
            <a:r>
              <a:rPr lang="en-US" dirty="0"/>
              <a:t>Women’s rights</a:t>
            </a:r>
          </a:p>
          <a:p>
            <a:pPr lvl="1"/>
            <a:r>
              <a:rPr lang="en-US" dirty="0"/>
              <a:t>Suppressed Islamic authority</a:t>
            </a:r>
          </a:p>
          <a:p>
            <a:pPr marL="457200" lvl="1" indent="0" algn="ctr">
              <a:buNone/>
            </a:pPr>
            <a:r>
              <a:rPr lang="en-US" dirty="0">
                <a:solidFill>
                  <a:srgbClr val="FF0000"/>
                </a:solidFill>
              </a:rPr>
              <a:t>Changes not favored rural areas</a:t>
            </a:r>
          </a:p>
        </p:txBody>
      </p:sp>
    </p:spTree>
    <p:extLst>
      <p:ext uri="{BB962C8B-B14F-4D97-AF65-F5344CB8AC3E}">
        <p14:creationId xmlns:p14="http://schemas.microsoft.com/office/powerpoint/2010/main" val="34243829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45212"/>
            <a:ext cx="12192000" cy="1325563"/>
          </a:xfrm>
        </p:spPr>
        <p:txBody>
          <a:bodyPr>
            <a:noAutofit/>
          </a:bodyPr>
          <a:lstStyle/>
          <a:p>
            <a:r>
              <a:rPr lang="en-US" sz="3600" b="1" dirty="0"/>
              <a:t>vi. To Allied Nations, the United States and Japan, emerged from the war with their industrial capacity and colonial possessions in tact, unlike most of Europe, and with poised to rise to the top of the world's economic ladder.</a:t>
            </a:r>
            <a:endParaRPr lang="en-US" sz="3600" dirty="0"/>
          </a:p>
        </p:txBody>
      </p:sp>
      <p:pic>
        <p:nvPicPr>
          <p:cNvPr id="5" name="Content Placeholder 4"/>
          <p:cNvPicPr>
            <a:picLocks noGrp="1" noChangeAspect="1"/>
          </p:cNvPicPr>
          <p:nvPr>
            <p:ph sz="half" idx="2"/>
          </p:nvPr>
        </p:nvPicPr>
        <p:blipFill>
          <a:blip r:embed="rId2"/>
          <a:stretch>
            <a:fillRect/>
          </a:stretch>
        </p:blipFill>
        <p:spPr>
          <a:xfrm>
            <a:off x="6554379" y="2286944"/>
            <a:ext cx="4351338" cy="4351338"/>
          </a:xfrm>
          <a:prstGeom prst="rect">
            <a:avLst/>
          </a:prstGeom>
        </p:spPr>
      </p:pic>
      <p:pic>
        <p:nvPicPr>
          <p:cNvPr id="8" name="Content Placeholder 7"/>
          <p:cNvPicPr>
            <a:picLocks noGrp="1" noChangeAspect="1"/>
          </p:cNvPicPr>
          <p:nvPr>
            <p:ph sz="half" idx="1"/>
          </p:nvPr>
        </p:nvPicPr>
        <p:blipFill>
          <a:blip r:embed="rId3"/>
          <a:stretch>
            <a:fillRect/>
          </a:stretch>
        </p:blipFill>
        <p:spPr>
          <a:xfrm>
            <a:off x="1030910" y="2286944"/>
            <a:ext cx="4351338" cy="4351338"/>
          </a:xfrm>
          <a:prstGeom prst="rect">
            <a:avLst/>
          </a:prstGeom>
        </p:spPr>
      </p:pic>
    </p:spTree>
    <p:extLst>
      <p:ext uri="{BB962C8B-B14F-4D97-AF65-F5344CB8AC3E}">
        <p14:creationId xmlns:p14="http://schemas.microsoft.com/office/powerpoint/2010/main" val="516063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Colonial Subjects</a:t>
            </a:r>
            <a:endParaRPr lang="en-US" dirty="0"/>
          </a:p>
        </p:txBody>
      </p:sp>
      <p:sp>
        <p:nvSpPr>
          <p:cNvPr id="3" name="Content Placeholder 2"/>
          <p:cNvSpPr>
            <a:spLocks noGrp="1"/>
          </p:cNvSpPr>
          <p:nvPr>
            <p:ph idx="1"/>
          </p:nvPr>
        </p:nvSpPr>
        <p:spPr/>
        <p:txBody>
          <a:bodyPr>
            <a:normAutofit fontScale="92500" lnSpcReduction="20000"/>
          </a:bodyPr>
          <a:lstStyle/>
          <a:p>
            <a:r>
              <a:rPr lang="en-US" b="1" dirty="0"/>
              <a:t>viii. Arming their colonial subjects to support the war effort may not have been in Europe's best interest because at the end of the war, nationalist leaders in African and Asian colonies had military training and  equipment</a:t>
            </a:r>
            <a:r>
              <a:rPr lang="en-US" b="1" dirty="0" smtClean="0"/>
              <a:t>.</a:t>
            </a:r>
          </a:p>
          <a:p>
            <a:r>
              <a:rPr lang="en-US" dirty="0"/>
              <a:t>Adding to their inclinations towards independence, many elites had learned about European ideals, such as self-rule, while attending European schools before the war.</a:t>
            </a:r>
            <a:br>
              <a:rPr lang="en-US" dirty="0"/>
            </a:br>
            <a:endParaRPr lang="en-US" dirty="0"/>
          </a:p>
          <a:p>
            <a:r>
              <a:rPr lang="en-US" dirty="0"/>
              <a:t>Another encouragement for leaders of colonial independence movements was found in a key feature of the </a:t>
            </a:r>
            <a:r>
              <a:rPr lang="en-US" dirty="0" err="1"/>
              <a:t>FourteenPoint</a:t>
            </a:r>
            <a:r>
              <a:rPr lang="en-US" dirty="0"/>
              <a:t> plan – a call for "self-determination" for nationalist groups. This </a:t>
            </a:r>
            <a:r>
              <a:rPr lang="en-US" dirty="0" err="1"/>
              <a:t>Wilsonian</a:t>
            </a:r>
            <a:r>
              <a:rPr lang="en-US" dirty="0"/>
              <a:t> concept was specifically intended for groups in Europe, but none of the colonial subjects in Africa or Asia worried about that detail.</a:t>
            </a:r>
          </a:p>
          <a:p>
            <a:endParaRPr lang="en-US" dirty="0"/>
          </a:p>
        </p:txBody>
      </p:sp>
      <p:pic>
        <p:nvPicPr>
          <p:cNvPr id="5" name="Picture 4"/>
          <p:cNvPicPr>
            <a:picLocks noChangeAspect="1"/>
          </p:cNvPicPr>
          <p:nvPr/>
        </p:nvPicPr>
        <p:blipFill>
          <a:blip r:embed="rId2"/>
          <a:stretch>
            <a:fillRect/>
          </a:stretch>
        </p:blipFill>
        <p:spPr>
          <a:xfrm>
            <a:off x="5675612" y="-129208"/>
            <a:ext cx="1853771" cy="1997953"/>
          </a:xfrm>
          <a:prstGeom prst="rect">
            <a:avLst/>
          </a:prstGeom>
        </p:spPr>
      </p:pic>
    </p:spTree>
    <p:extLst>
      <p:ext uri="{BB962C8B-B14F-4D97-AF65-F5344CB8AC3E}">
        <p14:creationId xmlns:p14="http://schemas.microsoft.com/office/powerpoint/2010/main" val="124419247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Key concept 6.2: Global Conflicts Shake World Stability </a:t>
            </a:r>
            <a:br>
              <a:rPr lang="en-US" b="1" dirty="0"/>
            </a:br>
            <a:endParaRPr lang="en-US" dirty="0"/>
          </a:p>
        </p:txBody>
      </p:sp>
      <p:sp>
        <p:nvSpPr>
          <p:cNvPr id="3" name="Content Placeholder 2"/>
          <p:cNvSpPr>
            <a:spLocks noGrp="1"/>
          </p:cNvSpPr>
          <p:nvPr>
            <p:ph idx="1"/>
          </p:nvPr>
        </p:nvSpPr>
        <p:spPr/>
        <p:txBody>
          <a:bodyPr/>
          <a:lstStyle/>
          <a:p>
            <a:r>
              <a:rPr lang="en-US" b="0" i="0" dirty="0" smtClean="0">
                <a:solidFill>
                  <a:srgbClr val="2A2A2A"/>
                </a:solidFill>
                <a:effectLst/>
                <a:latin typeface="Arial" panose="020B0604020202020204" pitchFamily="34" charset="0"/>
              </a:rPr>
              <a:t>World historians often look at the two world wars as one event with the pause in the middle. Other major wars in history had similar patterns. For example, the Crusades and the hundred years war took long "timeouts" before restarting hostilities.</a:t>
            </a:r>
            <a:endParaRPr lang="en-US" dirty="0"/>
          </a:p>
        </p:txBody>
      </p:sp>
      <p:pic>
        <p:nvPicPr>
          <p:cNvPr id="5" name="Picture 4"/>
          <p:cNvPicPr>
            <a:picLocks noChangeAspect="1"/>
          </p:cNvPicPr>
          <p:nvPr/>
        </p:nvPicPr>
        <p:blipFill>
          <a:blip r:embed="rId2"/>
          <a:stretch>
            <a:fillRect/>
          </a:stretch>
        </p:blipFill>
        <p:spPr>
          <a:xfrm>
            <a:off x="838200" y="4001294"/>
            <a:ext cx="3198341" cy="1362075"/>
          </a:xfrm>
          <a:prstGeom prst="rect">
            <a:avLst/>
          </a:prstGeom>
        </p:spPr>
      </p:pic>
      <p:pic>
        <p:nvPicPr>
          <p:cNvPr id="6" name="Picture 5"/>
          <p:cNvPicPr>
            <a:picLocks noChangeAspect="1"/>
          </p:cNvPicPr>
          <p:nvPr/>
        </p:nvPicPr>
        <p:blipFill>
          <a:blip r:embed="rId3"/>
          <a:stretch>
            <a:fillRect/>
          </a:stretch>
        </p:blipFill>
        <p:spPr>
          <a:xfrm>
            <a:off x="6717957" y="3966047"/>
            <a:ext cx="3875903" cy="1362075"/>
          </a:xfrm>
          <a:prstGeom prst="rect">
            <a:avLst/>
          </a:prstGeom>
        </p:spPr>
      </p:pic>
      <p:cxnSp>
        <p:nvCxnSpPr>
          <p:cNvPr id="8" name="Straight Arrow Connector 7"/>
          <p:cNvCxnSpPr>
            <a:stCxn id="5" idx="3"/>
            <a:endCxn id="6" idx="1"/>
          </p:cNvCxnSpPr>
          <p:nvPr/>
        </p:nvCxnSpPr>
        <p:spPr>
          <a:xfrm flipV="1">
            <a:off x="4036541" y="4647085"/>
            <a:ext cx="2681416" cy="35247"/>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46558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92500"/>
          </a:bodyPr>
          <a:lstStyle/>
          <a:p>
            <a:r>
              <a:rPr lang="en-US" b="1" i="0" dirty="0" smtClean="0">
                <a:solidFill>
                  <a:srgbClr val="626262"/>
                </a:solidFill>
                <a:effectLst/>
                <a:latin typeface="Arial" panose="020B0604020202020204" pitchFamily="34" charset="0"/>
              </a:rPr>
              <a:t>ix. World War I ended with many issues unresolved: </a:t>
            </a:r>
          </a:p>
          <a:p>
            <a:r>
              <a:rPr lang="en-US" b="1" i="0" dirty="0" smtClean="0">
                <a:solidFill>
                  <a:srgbClr val="626262"/>
                </a:solidFill>
                <a:effectLst/>
                <a:latin typeface="Arial" panose="020B0604020202020204" pitchFamily="34" charset="0"/>
              </a:rPr>
              <a:t>What would be the future of European imperialism around the world? </a:t>
            </a:r>
          </a:p>
          <a:p>
            <a:r>
              <a:rPr lang="en-US" b="1" i="0" dirty="0" smtClean="0">
                <a:solidFill>
                  <a:srgbClr val="626262"/>
                </a:solidFill>
                <a:effectLst/>
                <a:latin typeface="Arial" panose="020B0604020202020204" pitchFamily="34" charset="0"/>
              </a:rPr>
              <a:t>Could Western nations slow the process of military technology to the colonies ?</a:t>
            </a:r>
          </a:p>
          <a:p>
            <a:r>
              <a:rPr lang="en-US" b="1" i="0" dirty="0" smtClean="0">
                <a:solidFill>
                  <a:srgbClr val="626262"/>
                </a:solidFill>
                <a:effectLst/>
                <a:latin typeface="Arial" panose="020B0604020202020204" pitchFamily="34" charset="0"/>
              </a:rPr>
              <a:t> How would Europe handle colonial nationalist movements?</a:t>
            </a:r>
          </a:p>
          <a:p>
            <a:r>
              <a:rPr lang="en-US" b="1" i="0" dirty="0" smtClean="0">
                <a:solidFill>
                  <a:srgbClr val="626262"/>
                </a:solidFill>
                <a:effectLst/>
                <a:latin typeface="Arial" panose="020B0604020202020204" pitchFamily="34" charset="0"/>
              </a:rPr>
              <a:t> In addition, new issues that didn't exist before the war included what to do about a newly communist aggression nation and how to recover from the economic, political, and social damages brought by World War I.</a:t>
            </a:r>
            <a:endParaRPr lang="en-US" dirty="0"/>
          </a:p>
        </p:txBody>
      </p:sp>
    </p:spTree>
    <p:extLst>
      <p:ext uri="{BB962C8B-B14F-4D97-AF65-F5344CB8AC3E}">
        <p14:creationId xmlns:p14="http://schemas.microsoft.com/office/powerpoint/2010/main" val="33955403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76200"/>
            <a:ext cx="8229600" cy="1143000"/>
          </a:xfrm>
        </p:spPr>
        <p:txBody>
          <a:bodyPr/>
          <a:lstStyle/>
          <a:p>
            <a:pPr>
              <a:defRPr/>
            </a:pPr>
            <a:r>
              <a:rPr lang="en-US" dirty="0" smtClean="0">
                <a:solidFill>
                  <a:srgbClr val="7030A0"/>
                </a:solidFill>
              </a:rPr>
              <a:t>Ephemeral </a:t>
            </a:r>
            <a:r>
              <a:rPr lang="en-US" dirty="0" smtClean="0">
                <a:solidFill>
                  <a:schemeClr val="accent3">
                    <a:lumMod val="50000"/>
                  </a:schemeClr>
                </a:solidFill>
              </a:rPr>
              <a:t>Peace</a:t>
            </a:r>
            <a:endParaRPr lang="en-US" dirty="0">
              <a:solidFill>
                <a:schemeClr val="accent3">
                  <a:lumMod val="50000"/>
                </a:schemeClr>
              </a:solidFill>
            </a:endParaRPr>
          </a:p>
        </p:txBody>
      </p:sp>
      <p:sp>
        <p:nvSpPr>
          <p:cNvPr id="4" name="TextBox 3"/>
          <p:cNvSpPr txBox="1"/>
          <p:nvPr/>
        </p:nvSpPr>
        <p:spPr>
          <a:xfrm>
            <a:off x="1524000" y="1219201"/>
            <a:ext cx="7543800" cy="461963"/>
          </a:xfrm>
          <a:prstGeom prst="rect">
            <a:avLst/>
          </a:prstGeom>
          <a:noFill/>
        </p:spPr>
        <p:txBody>
          <a:bodyPr>
            <a:spAutoFit/>
          </a:bodyPr>
          <a:lstStyle/>
          <a:p>
            <a:pPr fontAlgn="base">
              <a:spcBef>
                <a:spcPct val="0"/>
              </a:spcBef>
              <a:spcAft>
                <a:spcPct val="0"/>
              </a:spcAft>
              <a:defRPr/>
            </a:pPr>
            <a:r>
              <a:rPr lang="en-US" sz="2400" dirty="0">
                <a:solidFill>
                  <a:srgbClr val="8064A2">
                    <a:lumMod val="75000"/>
                  </a:srgbClr>
                </a:solidFill>
                <a:latin typeface="Arial" charset="0"/>
              </a:rPr>
              <a:t>Five years of recovery and adjustment</a:t>
            </a:r>
          </a:p>
        </p:txBody>
      </p:sp>
      <p:sp>
        <p:nvSpPr>
          <p:cNvPr id="76803" name="TextBox 4"/>
          <p:cNvSpPr txBox="1">
            <a:spLocks noChangeArrowheads="1"/>
          </p:cNvSpPr>
          <p:nvPr/>
        </p:nvSpPr>
        <p:spPr bwMode="auto">
          <a:xfrm>
            <a:off x="1981200" y="1752601"/>
            <a:ext cx="5105400" cy="4619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92D050"/>
                </a:solidFill>
                <a:latin typeface="Arial" charset="0"/>
              </a:rPr>
              <a:t>Six years of peace and prosperity</a:t>
            </a:r>
          </a:p>
        </p:txBody>
      </p:sp>
      <p:sp>
        <p:nvSpPr>
          <p:cNvPr id="76804" name="TextBox 5"/>
          <p:cNvSpPr txBox="1">
            <a:spLocks noChangeArrowheads="1"/>
          </p:cNvSpPr>
          <p:nvPr/>
        </p:nvSpPr>
        <p:spPr bwMode="auto">
          <a:xfrm>
            <a:off x="2590800" y="2362201"/>
            <a:ext cx="7772400" cy="461963"/>
          </a:xfrm>
          <a:prstGeom prst="rect">
            <a:avLst/>
          </a:prstGeom>
          <a:noFill/>
          <a:ln w="9525">
            <a:noFill/>
            <a:miter lim="800000"/>
            <a:headEnd/>
            <a:tailEnd/>
          </a:ln>
        </p:spPr>
        <p:txBody>
          <a:bodyPr>
            <a:spAutoFit/>
          </a:bodyPr>
          <a:lstStyle/>
          <a:p>
            <a:pPr fontAlgn="base">
              <a:spcBef>
                <a:spcPct val="0"/>
              </a:spcBef>
              <a:spcAft>
                <a:spcPct val="0"/>
              </a:spcAft>
            </a:pPr>
            <a:r>
              <a:rPr lang="en-US" sz="2400">
                <a:solidFill>
                  <a:srgbClr val="7030A0"/>
                </a:solidFill>
                <a:latin typeface="Arial" charset="0"/>
              </a:rPr>
              <a:t>1923: Germany suspends reparation payments</a:t>
            </a:r>
          </a:p>
        </p:txBody>
      </p:sp>
      <p:sp>
        <p:nvSpPr>
          <p:cNvPr id="7" name="TextBox 6"/>
          <p:cNvSpPr txBox="1"/>
          <p:nvPr/>
        </p:nvSpPr>
        <p:spPr>
          <a:xfrm>
            <a:off x="3124200" y="2971801"/>
            <a:ext cx="5257800" cy="461963"/>
          </a:xfrm>
          <a:prstGeom prst="rect">
            <a:avLst/>
          </a:prstGeom>
          <a:noFill/>
        </p:spPr>
        <p:txBody>
          <a:bodyPr>
            <a:spAutoFit/>
          </a:bodyPr>
          <a:lstStyle/>
          <a:p>
            <a:pPr fontAlgn="base">
              <a:spcBef>
                <a:spcPct val="0"/>
              </a:spcBef>
              <a:spcAft>
                <a:spcPct val="0"/>
              </a:spcAft>
              <a:defRPr/>
            </a:pPr>
            <a:r>
              <a:rPr lang="en-US" sz="2400" dirty="0">
                <a:solidFill>
                  <a:srgbClr val="9BBB59">
                    <a:lumMod val="75000"/>
                  </a:srgbClr>
                </a:solidFill>
                <a:latin typeface="Arial" charset="0"/>
              </a:rPr>
              <a:t>Began to print worthless money</a:t>
            </a:r>
          </a:p>
        </p:txBody>
      </p:sp>
      <p:sp>
        <p:nvSpPr>
          <p:cNvPr id="8" name="TextBox 7"/>
          <p:cNvSpPr txBox="1"/>
          <p:nvPr/>
        </p:nvSpPr>
        <p:spPr>
          <a:xfrm>
            <a:off x="2057400" y="3657600"/>
            <a:ext cx="8610600" cy="400050"/>
          </a:xfrm>
          <a:prstGeom prst="rect">
            <a:avLst/>
          </a:prstGeom>
          <a:noFill/>
        </p:spPr>
        <p:txBody>
          <a:bodyPr>
            <a:spAutoFit/>
          </a:bodyPr>
          <a:lstStyle/>
          <a:p>
            <a:pPr fontAlgn="base">
              <a:spcBef>
                <a:spcPct val="0"/>
              </a:spcBef>
              <a:spcAft>
                <a:spcPct val="0"/>
              </a:spcAft>
              <a:defRPr/>
            </a:pPr>
            <a:r>
              <a:rPr lang="en-US" sz="2000" dirty="0">
                <a:solidFill>
                  <a:srgbClr val="9BBB59"/>
                </a:solidFill>
                <a:latin typeface="Arial" charset="0"/>
              </a:rPr>
              <a:t>Germany began to rebuild their nation with loans from United States</a:t>
            </a:r>
          </a:p>
        </p:txBody>
      </p:sp>
      <p:sp>
        <p:nvSpPr>
          <p:cNvPr id="9" name="TextBox 8"/>
          <p:cNvSpPr txBox="1"/>
          <p:nvPr/>
        </p:nvSpPr>
        <p:spPr>
          <a:xfrm>
            <a:off x="1524000" y="4191001"/>
            <a:ext cx="9144000" cy="830263"/>
          </a:xfrm>
          <a:prstGeom prst="rect">
            <a:avLst/>
          </a:prstGeom>
          <a:noFill/>
        </p:spPr>
        <p:txBody>
          <a:bodyPr>
            <a:spAutoFit/>
          </a:bodyPr>
          <a:lstStyle/>
          <a:p>
            <a:pPr fontAlgn="base">
              <a:spcBef>
                <a:spcPct val="0"/>
              </a:spcBef>
              <a:spcAft>
                <a:spcPct val="0"/>
              </a:spcAft>
              <a:defRPr/>
            </a:pPr>
            <a:r>
              <a:rPr lang="en-US" sz="2400" dirty="0">
                <a:solidFill>
                  <a:srgbClr val="8064A2">
                    <a:lumMod val="40000"/>
                    <a:lumOff val="60000"/>
                  </a:srgbClr>
                </a:solidFill>
                <a:latin typeface="Arial" charset="0"/>
              </a:rPr>
              <a:t>Germany and USSR were upset with borders forced upon them in the Treaty of Versailles</a:t>
            </a:r>
          </a:p>
        </p:txBody>
      </p:sp>
      <p:sp>
        <p:nvSpPr>
          <p:cNvPr id="10" name="TextBox 9"/>
          <p:cNvSpPr txBox="1"/>
          <p:nvPr/>
        </p:nvSpPr>
        <p:spPr>
          <a:xfrm>
            <a:off x="2514600" y="5181601"/>
            <a:ext cx="6324600" cy="523875"/>
          </a:xfrm>
          <a:prstGeom prst="rect">
            <a:avLst/>
          </a:prstGeom>
          <a:noFill/>
        </p:spPr>
        <p:txBody>
          <a:bodyPr>
            <a:spAutoFit/>
          </a:bodyPr>
          <a:lstStyle/>
          <a:p>
            <a:pPr fontAlgn="base">
              <a:spcBef>
                <a:spcPct val="0"/>
              </a:spcBef>
              <a:spcAft>
                <a:spcPct val="0"/>
              </a:spcAft>
              <a:defRPr/>
            </a:pPr>
            <a:r>
              <a:rPr lang="en-US" sz="2800" dirty="0">
                <a:solidFill>
                  <a:srgbClr val="9BBB59">
                    <a:lumMod val="60000"/>
                    <a:lumOff val="40000"/>
                  </a:srgbClr>
                </a:solidFill>
                <a:latin typeface="Arial" charset="0"/>
              </a:rPr>
              <a:t>Signed secret pact in 1922</a:t>
            </a:r>
          </a:p>
        </p:txBody>
      </p:sp>
      <p:sp>
        <p:nvSpPr>
          <p:cNvPr id="76809" name="TextBox 10"/>
          <p:cNvSpPr txBox="1">
            <a:spLocks noChangeArrowheads="1"/>
          </p:cNvSpPr>
          <p:nvPr/>
        </p:nvSpPr>
        <p:spPr bwMode="auto">
          <a:xfrm>
            <a:off x="1524000" y="5638801"/>
            <a:ext cx="9144000" cy="646113"/>
          </a:xfrm>
          <a:prstGeom prst="rect">
            <a:avLst/>
          </a:prstGeom>
          <a:noFill/>
          <a:ln w="9525">
            <a:noFill/>
            <a:miter lim="800000"/>
            <a:headEnd/>
            <a:tailEnd/>
          </a:ln>
        </p:spPr>
        <p:txBody>
          <a:bodyPr>
            <a:spAutoFit/>
          </a:bodyPr>
          <a:lstStyle/>
          <a:p>
            <a:pPr fontAlgn="base">
              <a:spcBef>
                <a:spcPct val="0"/>
              </a:spcBef>
              <a:spcAft>
                <a:spcPct val="0"/>
              </a:spcAft>
            </a:pPr>
            <a:r>
              <a:rPr lang="en-US" sz="3600">
                <a:solidFill>
                  <a:srgbClr val="FF0000"/>
                </a:solidFill>
                <a:latin typeface="Arial" charset="0"/>
              </a:rPr>
              <a:t>League of Nations did nothing to stop them!</a:t>
            </a:r>
          </a:p>
        </p:txBody>
      </p:sp>
    </p:spTree>
    <p:extLst>
      <p:ext uri="{BB962C8B-B14F-4D97-AF65-F5344CB8AC3E}">
        <p14:creationId xmlns:p14="http://schemas.microsoft.com/office/powerpoint/2010/main" val="426394931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828800" y="76200"/>
            <a:ext cx="8610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a:solidFill>
                  <a:srgbClr val="FFCC00"/>
                </a:solidFill>
                <a:latin typeface="CheshireBroad"/>
              </a:rPr>
              <a:t>Europe in 1919</a:t>
            </a:r>
          </a:p>
        </p:txBody>
      </p:sp>
      <p:pic>
        <p:nvPicPr>
          <p:cNvPr id="3075" name="Picture 33" descr="map-Europe and the Middle East after the Peace Settlements of 1919-1920"/>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2895600" y="762000"/>
            <a:ext cx="6400800" cy="58943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17893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0" y="2773363"/>
            <a:ext cx="9144000" cy="2544762"/>
          </a:xfrm>
          <a:prstGeom prst="rect">
            <a:avLst/>
          </a:prstGeom>
          <a:noFill/>
        </p:spPr>
        <p:txBody>
          <a:bodyPr>
            <a:spAutoFit/>
          </a:bodyPr>
          <a:lstStyle/>
          <a:p>
            <a:pPr algn="ctr">
              <a:defRPr/>
            </a:pPr>
            <a:r>
              <a:rPr lang="en-US" sz="23900" b="1" u="sng" baseline="30000" dirty="0">
                <a:solidFill>
                  <a:srgbClr val="FF0000"/>
                </a:solidFill>
                <a:uFill>
                  <a:solidFill>
                    <a:srgbClr val="FFFF00"/>
                  </a:solidFill>
                </a:uFill>
                <a:latin typeface="Impact" pitchFamily="34" charset="0"/>
              </a:rPr>
              <a:t>Russia</a:t>
            </a:r>
            <a:endParaRPr lang="en-US" sz="8800" b="1" u="sng" baseline="30000" dirty="0">
              <a:solidFill>
                <a:srgbClr val="FF0000"/>
              </a:solidFill>
              <a:uFill>
                <a:solidFill>
                  <a:srgbClr val="FFFF00"/>
                </a:solidFill>
              </a:uFill>
              <a:latin typeface="Impact" pitchFamily="34" charset="0"/>
            </a:endParaRPr>
          </a:p>
        </p:txBody>
      </p:sp>
    </p:spTree>
    <p:extLst>
      <p:ext uri="{BB962C8B-B14F-4D97-AF65-F5344CB8AC3E}">
        <p14:creationId xmlns:p14="http://schemas.microsoft.com/office/powerpoint/2010/main" val="29473212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Russia</a:t>
            </a:r>
            <a:endParaRPr lang="en-US" dirty="0"/>
          </a:p>
        </p:txBody>
      </p:sp>
      <p:sp>
        <p:nvSpPr>
          <p:cNvPr id="3" name="Content Placeholder 2"/>
          <p:cNvSpPr>
            <a:spLocks noGrp="1"/>
          </p:cNvSpPr>
          <p:nvPr>
            <p:ph idx="1"/>
          </p:nvPr>
        </p:nvSpPr>
        <p:spPr/>
        <p:txBody>
          <a:bodyPr>
            <a:normAutofit/>
          </a:bodyPr>
          <a:lstStyle/>
          <a:p>
            <a:r>
              <a:rPr lang="en-US" b="1" dirty="0"/>
              <a:t>Conducting the war amidst rising internal problems proved too </a:t>
            </a:r>
            <a:r>
              <a:rPr lang="en-US" b="1" dirty="0" smtClean="0"/>
              <a:t>much </a:t>
            </a:r>
            <a:r>
              <a:rPr lang="en-US" b="1" dirty="0"/>
              <a:t>for the Russian czar's government</a:t>
            </a:r>
            <a:r>
              <a:rPr lang="en-US" b="1" dirty="0" smtClean="0"/>
              <a:t>.</a:t>
            </a:r>
          </a:p>
          <a:p>
            <a:r>
              <a:rPr lang="en-US" sz="2400" dirty="0" smtClean="0"/>
              <a:t>In 1917, the czar resigned and was replaced by a provisional democracy. But it quickly fell to a communist uprising.(see next slide)</a:t>
            </a:r>
          </a:p>
          <a:p>
            <a:r>
              <a:rPr lang="en-US" sz="2400" dirty="0" smtClean="0"/>
              <a:t>Bolshevik leader Vladimir Lenin negotiated an early withdrawal from the war with the German government and thus fighting on the Eastern front ended.</a:t>
            </a:r>
          </a:p>
          <a:p>
            <a:r>
              <a:rPr lang="en-US" sz="2400" dirty="0" smtClean="0"/>
              <a:t>As payback for quitting the war early (and because they feared the new communist government), the Allied Powers pretended Russia had never been on their side and refused to give them a seat at Versailles.</a:t>
            </a:r>
            <a:endParaRPr lang="en-US" sz="2400" dirty="0"/>
          </a:p>
        </p:txBody>
      </p:sp>
    </p:spTree>
    <p:extLst>
      <p:ext uri="{BB962C8B-B14F-4D97-AF65-F5344CB8AC3E}">
        <p14:creationId xmlns:p14="http://schemas.microsoft.com/office/powerpoint/2010/main" val="199831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228601"/>
            <a:ext cx="9144000" cy="646113"/>
          </a:xfrm>
          <a:prstGeom prst="rect">
            <a:avLst/>
          </a:prstGeom>
          <a:noFill/>
        </p:spPr>
        <p:txBody>
          <a:bodyPr>
            <a:spAutoFit/>
          </a:bodyPr>
          <a:lstStyle/>
          <a:p>
            <a:pPr>
              <a:defRPr/>
            </a:pPr>
            <a:r>
              <a:rPr lang="en-US" sz="3600" u="sng" dirty="0">
                <a:solidFill>
                  <a:srgbClr val="FF0000"/>
                </a:solidFill>
                <a:uFill>
                  <a:solidFill>
                    <a:srgbClr val="FFFF00"/>
                  </a:solidFill>
                </a:uFill>
                <a:latin typeface="Impact" pitchFamily="34" charset="0"/>
              </a:rPr>
              <a:t>Russian Civil War and the New Economic Policy</a:t>
            </a:r>
          </a:p>
        </p:txBody>
      </p:sp>
      <p:sp>
        <p:nvSpPr>
          <p:cNvPr id="5123" name="TextBox 2"/>
          <p:cNvSpPr txBox="1">
            <a:spLocks noChangeArrowheads="1"/>
          </p:cNvSpPr>
          <p:nvPr/>
        </p:nvSpPr>
        <p:spPr bwMode="auto">
          <a:xfrm>
            <a:off x="1676400" y="990600"/>
            <a:ext cx="89916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2"/>
              </a:buBlip>
            </a:pPr>
            <a:r>
              <a:rPr lang="en-US" altLang="en-US" sz="2400" dirty="0"/>
              <a:t>Russians continued to fight for over three years after WWI</a:t>
            </a:r>
          </a:p>
          <a:p>
            <a:pPr eaLnBrk="1" hangingPunct="1">
              <a:buFontTx/>
              <a:buBlip>
                <a:blip r:embed="rId2"/>
              </a:buBlip>
            </a:pPr>
            <a:r>
              <a:rPr lang="en-US" altLang="en-US" sz="2400" dirty="0"/>
              <a:t>Civil War broke out between Communists and Counter-Revolutionaries </a:t>
            </a:r>
          </a:p>
          <a:p>
            <a:pPr lvl="1" eaLnBrk="1" hangingPunct="1">
              <a:buFontTx/>
              <a:buBlip>
                <a:blip r:embed="rId2"/>
              </a:buBlip>
            </a:pPr>
            <a:r>
              <a:rPr lang="en-US" altLang="en-US" sz="2400" dirty="0"/>
              <a:t>Allies supported Counter-Revolutionaries</a:t>
            </a:r>
          </a:p>
          <a:p>
            <a:pPr lvl="1" eaLnBrk="1" hangingPunct="1">
              <a:buFontTx/>
              <a:buBlip>
                <a:blip r:embed="rId2"/>
              </a:buBlip>
            </a:pPr>
            <a:r>
              <a:rPr lang="en-US" altLang="en-US" sz="2400" dirty="0"/>
              <a:t>Forces refused to combine efforts, eventually lost to Communists</a:t>
            </a:r>
          </a:p>
          <a:p>
            <a:pPr eaLnBrk="1" hangingPunct="1">
              <a:buFontTx/>
              <a:buBlip>
                <a:blip r:embed="rId2"/>
              </a:buBlip>
            </a:pPr>
            <a:r>
              <a:rPr lang="en-US" altLang="en-US" sz="2400" dirty="0"/>
              <a:t>Communists reclaimed many lands lost in WWI</a:t>
            </a:r>
          </a:p>
          <a:p>
            <a:pPr eaLnBrk="1" hangingPunct="1">
              <a:buFontTx/>
              <a:buBlip>
                <a:blip r:embed="rId2"/>
              </a:buBlip>
            </a:pPr>
            <a:r>
              <a:rPr lang="en-US" altLang="en-US" sz="2400" dirty="0"/>
              <a:t>Economy fell to 1/6</a:t>
            </a:r>
            <a:r>
              <a:rPr lang="en-US" altLang="en-US" sz="2400" baseline="30000" dirty="0"/>
              <a:t>th</a:t>
            </a:r>
            <a:r>
              <a:rPr lang="en-US" altLang="en-US" sz="2400" dirty="0"/>
              <a:t> of prewar levels</a:t>
            </a:r>
          </a:p>
          <a:p>
            <a:pPr eaLnBrk="1" hangingPunct="1">
              <a:buFontTx/>
              <a:buBlip>
                <a:blip r:embed="rId2"/>
              </a:buBlip>
            </a:pPr>
            <a:r>
              <a:rPr lang="en-US" altLang="en-US" sz="2400" dirty="0"/>
              <a:t>Lenin announced New Economic Policy (NEP)</a:t>
            </a:r>
          </a:p>
          <a:p>
            <a:pPr lvl="1" eaLnBrk="1" hangingPunct="1">
              <a:buFontTx/>
              <a:buBlip>
                <a:blip r:embed="rId2"/>
              </a:buBlip>
            </a:pPr>
            <a:r>
              <a:rPr lang="en-US" altLang="en-US" sz="2400" dirty="0"/>
              <a:t>Allowed for private ownership of land, ability to sell crops, etc.</a:t>
            </a:r>
          </a:p>
          <a:p>
            <a:pPr lvl="1" eaLnBrk="1" hangingPunct="1">
              <a:buFontTx/>
              <a:buBlip>
                <a:blip r:embed="rId2"/>
              </a:buBlip>
            </a:pPr>
            <a:r>
              <a:rPr lang="en-US" altLang="en-US" sz="2400" dirty="0"/>
              <a:t>Big business still controlled by Communists</a:t>
            </a:r>
          </a:p>
          <a:p>
            <a:pPr lvl="1" eaLnBrk="1" hangingPunct="1">
              <a:buFontTx/>
              <a:buBlip>
                <a:blip r:embed="rId2"/>
              </a:buBlip>
            </a:pPr>
            <a:r>
              <a:rPr lang="en-US" altLang="en-US" sz="2400" dirty="0"/>
              <a:t>Production increased</a:t>
            </a:r>
          </a:p>
          <a:p>
            <a:pPr lvl="1" eaLnBrk="1" hangingPunct="1">
              <a:buFontTx/>
              <a:buBlip>
                <a:blip r:embed="rId2"/>
              </a:buBlip>
            </a:pPr>
            <a:r>
              <a:rPr lang="en-US" altLang="en-US" sz="2400" dirty="0"/>
              <a:t>Did not provide overall results</a:t>
            </a:r>
          </a:p>
          <a:p>
            <a:pPr lvl="1" eaLnBrk="1" hangingPunct="1">
              <a:buFontTx/>
              <a:buBlip>
                <a:blip r:embed="rId2"/>
              </a:buBlip>
            </a:pPr>
            <a:r>
              <a:rPr lang="en-US" altLang="en-US" sz="2400" dirty="0"/>
              <a:t>Peasants were forced to pay for industrialization processes</a:t>
            </a: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10205802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1"/>
          <p:cNvSpPr txBox="1">
            <a:spLocks noChangeArrowheads="1"/>
          </p:cNvSpPr>
          <p:nvPr/>
        </p:nvSpPr>
        <p:spPr bwMode="auto">
          <a:xfrm>
            <a:off x="1524000" y="457201"/>
            <a:ext cx="9144000" cy="923925"/>
          </a:xfrm>
          <a:prstGeom prst="rect">
            <a:avLst/>
          </a:prstGeom>
          <a:noFill/>
          <a:ln w="9525">
            <a:noFill/>
            <a:miter lim="800000"/>
            <a:headEnd/>
            <a:tailEnd/>
          </a:ln>
        </p:spPr>
        <p:txBody>
          <a:bodyPr>
            <a:spAutoFit/>
          </a:bodyPr>
          <a:lstStyle/>
          <a:p>
            <a:pPr>
              <a:defRPr/>
            </a:pPr>
            <a:r>
              <a:rPr lang="en-US" sz="5400" u="sng" dirty="0">
                <a:solidFill>
                  <a:srgbClr val="FF0000"/>
                </a:solidFill>
                <a:uFill>
                  <a:solidFill>
                    <a:srgbClr val="FFFF00"/>
                  </a:solidFill>
                </a:uFill>
                <a:latin typeface="Impact" pitchFamily="34" charset="0"/>
              </a:rPr>
              <a:t>Stalin and the Five Year Plans</a:t>
            </a:r>
          </a:p>
        </p:txBody>
      </p:sp>
      <p:sp>
        <p:nvSpPr>
          <p:cNvPr id="3" name="TextBox 2"/>
          <p:cNvSpPr txBox="1"/>
          <p:nvPr/>
        </p:nvSpPr>
        <p:spPr>
          <a:xfrm>
            <a:off x="1905000" y="1862139"/>
            <a:ext cx="8763000" cy="2586037"/>
          </a:xfrm>
          <a:prstGeom prst="rect">
            <a:avLst/>
          </a:prstGeom>
          <a:noFill/>
        </p:spPr>
        <p:txBody>
          <a:bodyPr>
            <a:spAutoFit/>
          </a:bodyPr>
          <a:lstStyle/>
          <a:p>
            <a:pPr>
              <a:buFontTx/>
              <a:buBlip>
                <a:blip r:embed="rId2"/>
              </a:buBlip>
              <a:defRPr/>
            </a:pPr>
            <a:r>
              <a:rPr lang="en-US" dirty="0">
                <a:solidFill>
                  <a:schemeClr val="bg2">
                    <a:lumMod val="20000"/>
                    <a:lumOff val="80000"/>
                  </a:schemeClr>
                </a:solidFill>
              </a:rPr>
              <a:t>1928: to expedite the industrialization of Russia and increase production of coal, steel and iron.</a:t>
            </a:r>
          </a:p>
          <a:p>
            <a:pPr lvl="1">
              <a:buFontTx/>
              <a:buBlip>
                <a:blip r:embed="rId2"/>
              </a:buBlip>
              <a:defRPr/>
            </a:pPr>
            <a:r>
              <a:rPr lang="en-US" dirty="0" err="1">
                <a:solidFill>
                  <a:schemeClr val="bg2">
                    <a:lumMod val="20000"/>
                    <a:lumOff val="80000"/>
                  </a:schemeClr>
                </a:solidFill>
              </a:rPr>
              <a:t>ex:Dams</a:t>
            </a:r>
            <a:r>
              <a:rPr lang="en-US" dirty="0">
                <a:solidFill>
                  <a:schemeClr val="bg2">
                    <a:lumMod val="20000"/>
                    <a:lumOff val="80000"/>
                  </a:schemeClr>
                </a:solidFill>
              </a:rPr>
              <a:t>, railroads, canals, factories, etc</a:t>
            </a:r>
          </a:p>
          <a:p>
            <a:pPr>
              <a:buFontTx/>
              <a:buBlip>
                <a:blip r:embed="rId2"/>
              </a:buBlip>
              <a:defRPr/>
            </a:pPr>
            <a:r>
              <a:rPr lang="en-US" dirty="0">
                <a:solidFill>
                  <a:schemeClr val="bg2">
                    <a:lumMod val="20000"/>
                    <a:lumOff val="80000"/>
                  </a:schemeClr>
                </a:solidFill>
              </a:rPr>
              <a:t>Each business or factory was required to meet a quota through a system called Collectivization.</a:t>
            </a:r>
          </a:p>
          <a:p>
            <a:pPr>
              <a:buFontTx/>
              <a:buBlip>
                <a:blip r:embed="rId2"/>
              </a:buBlip>
              <a:defRPr/>
            </a:pPr>
            <a:r>
              <a:rPr lang="en-US" dirty="0">
                <a:solidFill>
                  <a:schemeClr val="bg2">
                    <a:lumMod val="20000"/>
                    <a:lumOff val="80000"/>
                  </a:schemeClr>
                </a:solidFill>
              </a:rPr>
              <a:t>Most quotas were unrealistic</a:t>
            </a:r>
          </a:p>
          <a:p>
            <a:pPr lvl="1">
              <a:buFontTx/>
              <a:buBlip>
                <a:blip r:embed="rId2"/>
              </a:buBlip>
              <a:defRPr/>
            </a:pPr>
            <a:r>
              <a:rPr lang="en-US" dirty="0">
                <a:solidFill>
                  <a:schemeClr val="bg2">
                    <a:lumMod val="20000"/>
                    <a:lumOff val="80000"/>
                  </a:schemeClr>
                </a:solidFill>
              </a:rPr>
              <a:t>No parts to repair machines, unskilled workers</a:t>
            </a:r>
          </a:p>
          <a:p>
            <a:pPr lvl="1">
              <a:buFontTx/>
              <a:buBlip>
                <a:blip r:embed="rId2"/>
              </a:buBlip>
              <a:defRPr/>
            </a:pPr>
            <a:r>
              <a:rPr lang="en-US" dirty="0">
                <a:solidFill>
                  <a:schemeClr val="bg2">
                    <a:lumMod val="20000"/>
                    <a:lumOff val="80000"/>
                  </a:schemeClr>
                </a:solidFill>
              </a:rPr>
              <a:t>Mostly built by prisoners/peasants</a:t>
            </a:r>
          </a:p>
          <a:p>
            <a:pPr>
              <a:buFontTx/>
              <a:buBlip>
                <a:blip r:embed="rId2"/>
              </a:buBlip>
              <a:defRPr/>
            </a:pPr>
            <a:endParaRPr lang="en-US" dirty="0">
              <a:solidFill>
                <a:schemeClr val="bg2">
                  <a:lumMod val="20000"/>
                  <a:lumOff val="80000"/>
                </a:schemeClr>
              </a:solidFill>
            </a:endParaRPr>
          </a:p>
        </p:txBody>
      </p:sp>
      <p:sp>
        <p:nvSpPr>
          <p:cNvPr id="6148" name="TextBox 3"/>
          <p:cNvSpPr txBox="1">
            <a:spLocks noChangeArrowheads="1"/>
          </p:cNvSpPr>
          <p:nvPr/>
        </p:nvSpPr>
        <p:spPr bwMode="auto">
          <a:xfrm>
            <a:off x="1524000" y="1447800"/>
            <a:ext cx="4876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First Five Year Plan: Heavy Industry</a:t>
            </a:r>
          </a:p>
        </p:txBody>
      </p:sp>
      <p:sp>
        <p:nvSpPr>
          <p:cNvPr id="6149" name="TextBox 4"/>
          <p:cNvSpPr txBox="1">
            <a:spLocks noChangeArrowheads="1"/>
          </p:cNvSpPr>
          <p:nvPr/>
        </p:nvSpPr>
        <p:spPr bwMode="auto">
          <a:xfrm>
            <a:off x="1524000" y="4191000"/>
            <a:ext cx="6400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0000"/>
                </a:solidFill>
              </a:rPr>
              <a:t>Second Five Year Plan: Transportation</a:t>
            </a:r>
          </a:p>
        </p:txBody>
      </p:sp>
      <p:sp>
        <p:nvSpPr>
          <p:cNvPr id="6" name="TextBox 5"/>
          <p:cNvSpPr txBox="1"/>
          <p:nvPr/>
        </p:nvSpPr>
        <p:spPr>
          <a:xfrm>
            <a:off x="1524000" y="4572000"/>
            <a:ext cx="9144000" cy="1754188"/>
          </a:xfrm>
          <a:prstGeom prst="rect">
            <a:avLst/>
          </a:prstGeom>
          <a:noFill/>
        </p:spPr>
        <p:txBody>
          <a:bodyPr>
            <a:spAutoFit/>
          </a:bodyPr>
          <a:lstStyle/>
          <a:p>
            <a:pPr>
              <a:buFontTx/>
              <a:buBlip>
                <a:blip r:embed="rId2"/>
              </a:buBlip>
              <a:defRPr/>
            </a:pPr>
            <a:r>
              <a:rPr lang="en-US" dirty="0"/>
              <a:t>1932: aimed to triple coal, iron and steel output. </a:t>
            </a:r>
          </a:p>
          <a:p>
            <a:pPr>
              <a:buFontTx/>
              <a:buBlip>
                <a:blip r:embed="rId2"/>
              </a:buBlip>
              <a:defRPr/>
            </a:pPr>
            <a:r>
              <a:rPr lang="en-US" dirty="0"/>
              <a:t>Attempted to make consumer goods</a:t>
            </a:r>
          </a:p>
          <a:p>
            <a:pPr>
              <a:buFontTx/>
              <a:buBlip>
                <a:blip r:embed="rId2"/>
              </a:buBlip>
              <a:defRPr/>
            </a:pPr>
            <a:r>
              <a:rPr lang="en-US" dirty="0"/>
              <a:t>Fear of Nazi power forced USSR to shift emphasis to heavy industry and military </a:t>
            </a:r>
          </a:p>
          <a:p>
            <a:pPr>
              <a:buFontTx/>
              <a:buBlip>
                <a:blip r:embed="rId2"/>
              </a:buBlip>
              <a:defRPr/>
            </a:pPr>
            <a:r>
              <a:rPr lang="en-US" dirty="0"/>
              <a:t>The success of the second five year plan put an end to food rationing and the USSR became a major world economic power. </a:t>
            </a:r>
          </a:p>
          <a:p>
            <a:pPr>
              <a:buFontTx/>
              <a:buBlip>
                <a:blip r:embed="rId2"/>
              </a:buBlip>
              <a:defRPr/>
            </a:pPr>
            <a:r>
              <a:rPr lang="en-US" dirty="0"/>
              <a:t>Avoidance of Great Depression led others to believe in Communist system </a:t>
            </a:r>
          </a:p>
        </p:txBody>
      </p:sp>
    </p:spTree>
    <p:extLst>
      <p:ext uri="{BB962C8B-B14F-4D97-AF65-F5344CB8AC3E}">
        <p14:creationId xmlns:p14="http://schemas.microsoft.com/office/powerpoint/2010/main" val="27815833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07957" y="2411420"/>
            <a:ext cx="9144000" cy="1938338"/>
          </a:xfrm>
          <a:prstGeom prst="rect">
            <a:avLst/>
          </a:prstGeom>
          <a:noFill/>
        </p:spPr>
        <p:txBody>
          <a:bodyPr>
            <a:spAutoFit/>
          </a:bodyPr>
          <a:lstStyle/>
          <a:p>
            <a:pPr>
              <a:buFont typeface="Arial" pitchFamily="34" charset="0"/>
              <a:buChar char="•"/>
              <a:defRPr/>
            </a:pPr>
            <a:r>
              <a:rPr lang="en-US" sz="2400" dirty="0">
                <a:solidFill>
                  <a:schemeClr val="bg1">
                    <a:lumMod val="95000"/>
                  </a:schemeClr>
                </a:solidFill>
              </a:rPr>
              <a:t>The collective farms forced peasants to work on farms and hand over most of the crop to the government. </a:t>
            </a:r>
          </a:p>
          <a:p>
            <a:pPr>
              <a:buFont typeface="Arial" pitchFamily="34" charset="0"/>
              <a:buChar char="•"/>
              <a:defRPr/>
            </a:pPr>
            <a:r>
              <a:rPr lang="en-US" sz="2400" dirty="0">
                <a:solidFill>
                  <a:schemeClr val="bg1">
                    <a:lumMod val="95000"/>
                  </a:schemeClr>
                </a:solidFill>
              </a:rPr>
              <a:t>The peasants had to live off what was left of the crop</a:t>
            </a:r>
          </a:p>
          <a:p>
            <a:pPr>
              <a:buFont typeface="Arial" pitchFamily="34" charset="0"/>
              <a:buChar char="•"/>
              <a:defRPr/>
            </a:pPr>
            <a:r>
              <a:rPr lang="en-US" sz="2400" dirty="0">
                <a:solidFill>
                  <a:schemeClr val="bg1">
                    <a:lumMod val="95000"/>
                  </a:schemeClr>
                </a:solidFill>
              </a:rPr>
              <a:t>Most went to feed industry workers</a:t>
            </a:r>
          </a:p>
          <a:p>
            <a:pPr>
              <a:buFont typeface="Arial" pitchFamily="34" charset="0"/>
              <a:buChar char="•"/>
              <a:defRPr/>
            </a:pPr>
            <a:r>
              <a:rPr lang="en-US" sz="2400" dirty="0">
                <a:solidFill>
                  <a:schemeClr val="bg1">
                    <a:lumMod val="95000"/>
                  </a:schemeClr>
                </a:solidFill>
              </a:rPr>
              <a:t>Brought peasants under control of government</a:t>
            </a:r>
          </a:p>
        </p:txBody>
      </p:sp>
      <p:sp>
        <p:nvSpPr>
          <p:cNvPr id="4" name="TextBox 3"/>
          <p:cNvSpPr txBox="1"/>
          <p:nvPr/>
        </p:nvSpPr>
        <p:spPr>
          <a:xfrm>
            <a:off x="1524000" y="2971800"/>
            <a:ext cx="9144000" cy="2677656"/>
          </a:xfrm>
          <a:prstGeom prst="rect">
            <a:avLst/>
          </a:prstGeom>
          <a:noFill/>
        </p:spPr>
        <p:txBody>
          <a:bodyPr>
            <a:spAutoFit/>
          </a:bodyPr>
          <a:lstStyle/>
          <a:p>
            <a:pPr>
              <a:buFont typeface="Arial" pitchFamily="34" charset="0"/>
              <a:buChar char="•"/>
              <a:defRPr/>
            </a:pPr>
            <a:r>
              <a:rPr lang="en-US" sz="2400" dirty="0"/>
              <a:t>The "kulaks", rich peasants created by Land Reforms in 1906, were destroyed as a middle class from starvation or death.</a:t>
            </a:r>
          </a:p>
          <a:p>
            <a:pPr>
              <a:buFont typeface="Arial" pitchFamily="34" charset="0"/>
              <a:buChar char="•"/>
              <a:defRPr/>
            </a:pPr>
            <a:r>
              <a:rPr lang="en-US" sz="2400" dirty="0"/>
              <a:t>The Kulaks instead of the government imposed death chose to destroy their farms to rebel against the Soviet Union requisitioning their crops. </a:t>
            </a:r>
          </a:p>
          <a:p>
            <a:pPr>
              <a:buFont typeface="Arial" pitchFamily="34" charset="0"/>
              <a:buChar char="•"/>
              <a:defRPr/>
            </a:pPr>
            <a:r>
              <a:rPr lang="en-US" sz="2400" dirty="0"/>
              <a:t>Due to the extreme tactics used by Stalin, agricultural production failed to increase and instead, fell more than 10%.</a:t>
            </a:r>
          </a:p>
          <a:p>
            <a:pPr>
              <a:buFont typeface="Arial" pitchFamily="34" charset="0"/>
              <a:buChar char="•"/>
              <a:defRPr/>
            </a:pPr>
            <a:r>
              <a:rPr lang="en-US" sz="2400" dirty="0"/>
              <a:t>Killed 5 million after bad harvests in 1933-1934</a:t>
            </a:r>
          </a:p>
        </p:txBody>
      </p:sp>
      <p:sp>
        <p:nvSpPr>
          <p:cNvPr id="6" name="TextBox 5"/>
          <p:cNvSpPr txBox="1"/>
          <p:nvPr/>
        </p:nvSpPr>
        <p:spPr>
          <a:xfrm>
            <a:off x="1524000" y="0"/>
            <a:ext cx="9144000" cy="1016000"/>
          </a:xfrm>
          <a:prstGeom prst="rect">
            <a:avLst/>
          </a:prstGeom>
          <a:noFill/>
        </p:spPr>
        <p:txBody>
          <a:bodyPr>
            <a:spAutoFit/>
          </a:bodyPr>
          <a:lstStyle/>
          <a:p>
            <a:pPr algn="ctr">
              <a:defRPr/>
            </a:pPr>
            <a:r>
              <a:rPr lang="en-US" sz="6000" u="sng" dirty="0">
                <a:solidFill>
                  <a:srgbClr val="FF0000"/>
                </a:solidFill>
                <a:uFill>
                  <a:solidFill>
                    <a:srgbClr val="FFFF00"/>
                  </a:solidFill>
                </a:uFill>
              </a:rPr>
              <a:t>Collective Farms</a:t>
            </a:r>
          </a:p>
        </p:txBody>
      </p:sp>
      <p:sp>
        <p:nvSpPr>
          <p:cNvPr id="2" name="Rectangle 1"/>
          <p:cNvSpPr/>
          <p:nvPr/>
        </p:nvSpPr>
        <p:spPr>
          <a:xfrm>
            <a:off x="1655805" y="1372282"/>
            <a:ext cx="8575589" cy="1477328"/>
          </a:xfrm>
          <a:prstGeom prst="rect">
            <a:avLst/>
          </a:prstGeom>
        </p:spPr>
        <p:txBody>
          <a:bodyPr wrap="square">
            <a:spAutoFit/>
          </a:bodyPr>
          <a:lstStyle/>
          <a:p>
            <a:r>
              <a:rPr lang="en-US" dirty="0" smtClean="0"/>
              <a:t>The collective farms forced peasants to work on farms and hand over most of the crop to the government. </a:t>
            </a:r>
          </a:p>
          <a:p>
            <a:r>
              <a:rPr lang="en-US" dirty="0" smtClean="0"/>
              <a:t>The peasants had to live off what was left of the crop</a:t>
            </a:r>
          </a:p>
          <a:p>
            <a:r>
              <a:rPr lang="en-US" dirty="0" smtClean="0"/>
              <a:t>Most went to feed industry workers</a:t>
            </a:r>
          </a:p>
          <a:p>
            <a:r>
              <a:rPr lang="en-US" dirty="0" smtClean="0"/>
              <a:t>Brought peasants under control of government</a:t>
            </a:r>
            <a:endParaRPr lang="en-US" dirty="0"/>
          </a:p>
        </p:txBody>
      </p:sp>
    </p:spTree>
    <p:extLst>
      <p:ext uri="{BB962C8B-B14F-4D97-AF65-F5344CB8AC3E}">
        <p14:creationId xmlns:p14="http://schemas.microsoft.com/office/powerpoint/2010/main" val="135822223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0"/>
            <a:ext cx="9144000" cy="1016000"/>
          </a:xfrm>
          <a:prstGeom prst="rect">
            <a:avLst/>
          </a:prstGeom>
          <a:noFill/>
        </p:spPr>
        <p:txBody>
          <a:bodyPr>
            <a:spAutoFit/>
          </a:bodyPr>
          <a:lstStyle/>
          <a:p>
            <a:pPr algn="ctr">
              <a:defRPr/>
            </a:pPr>
            <a:r>
              <a:rPr lang="en-US" sz="6000" u="sng" dirty="0">
                <a:solidFill>
                  <a:srgbClr val="FF0000"/>
                </a:solidFill>
                <a:uFill>
                  <a:solidFill>
                    <a:srgbClr val="FFFF00"/>
                  </a:solidFill>
                </a:uFill>
                <a:latin typeface="Aharoni" pitchFamily="2" charset="-79"/>
                <a:cs typeface="Aharoni" pitchFamily="2" charset="-79"/>
              </a:rPr>
              <a:t>Why did they do it?</a:t>
            </a:r>
          </a:p>
        </p:txBody>
      </p:sp>
      <p:sp>
        <p:nvSpPr>
          <p:cNvPr id="3" name="TextBox 2"/>
          <p:cNvSpPr txBox="1"/>
          <p:nvPr/>
        </p:nvSpPr>
        <p:spPr>
          <a:xfrm>
            <a:off x="1524000" y="1219201"/>
            <a:ext cx="9144000" cy="5908675"/>
          </a:xfrm>
          <a:prstGeom prst="rect">
            <a:avLst/>
          </a:prstGeom>
          <a:noFill/>
        </p:spPr>
        <p:txBody>
          <a:bodyPr>
            <a:spAutoFit/>
          </a:bodyPr>
          <a:lstStyle/>
          <a:p>
            <a:pPr>
              <a:buFontTx/>
              <a:buBlip>
                <a:blip r:embed="rId2"/>
              </a:buBlip>
              <a:defRPr/>
            </a:pPr>
            <a:r>
              <a:rPr lang="en-US" sz="5400" dirty="0">
                <a:latin typeface="BatangChe" pitchFamily="49" charset="-127"/>
                <a:ea typeface="BatangChe" pitchFamily="49" charset="-127"/>
              </a:rPr>
              <a:t>Idealistic Youth</a:t>
            </a:r>
          </a:p>
          <a:p>
            <a:pPr>
              <a:buFontTx/>
              <a:buBlip>
                <a:blip r:embed="rId2"/>
              </a:buBlip>
              <a:defRPr/>
            </a:pPr>
            <a:r>
              <a:rPr lang="en-US" sz="5400" dirty="0">
                <a:latin typeface="BatangChe" pitchFamily="49" charset="-127"/>
                <a:ea typeface="BatangChe" pitchFamily="49" charset="-127"/>
              </a:rPr>
              <a:t>Propaganda</a:t>
            </a:r>
          </a:p>
          <a:p>
            <a:pPr>
              <a:buFontTx/>
              <a:buBlip>
                <a:blip r:embed="rId2"/>
              </a:buBlip>
              <a:defRPr/>
            </a:pPr>
            <a:r>
              <a:rPr lang="en-US" sz="5400" dirty="0">
                <a:latin typeface="BatangChe" pitchFamily="49" charset="-127"/>
                <a:ea typeface="BatangChe" pitchFamily="49" charset="-127"/>
              </a:rPr>
              <a:t>Rewards</a:t>
            </a:r>
          </a:p>
          <a:p>
            <a:pPr>
              <a:buFontTx/>
              <a:buBlip>
                <a:blip r:embed="rId2"/>
              </a:buBlip>
              <a:defRPr/>
            </a:pPr>
            <a:r>
              <a:rPr lang="en-US" sz="5400" dirty="0">
                <a:latin typeface="BatangChe" pitchFamily="49" charset="-127"/>
                <a:ea typeface="BatangChe" pitchFamily="49" charset="-127"/>
              </a:rPr>
              <a:t>Pay by result</a:t>
            </a:r>
          </a:p>
          <a:p>
            <a:pPr>
              <a:buFontTx/>
              <a:buBlip>
                <a:blip r:embed="rId2"/>
              </a:buBlip>
              <a:defRPr/>
            </a:pPr>
            <a:r>
              <a:rPr lang="en-US" sz="5400" dirty="0">
                <a:latin typeface="BatangChe" pitchFamily="49" charset="-127"/>
                <a:ea typeface="BatangChe" pitchFamily="49" charset="-127"/>
              </a:rPr>
              <a:t>Punishment</a:t>
            </a:r>
          </a:p>
          <a:p>
            <a:pPr>
              <a:buFontTx/>
              <a:buBlip>
                <a:blip r:embed="rId2"/>
              </a:buBlip>
              <a:defRPr/>
            </a:pPr>
            <a:endParaRPr lang="en-US" sz="5400" dirty="0" err="1">
              <a:solidFill>
                <a:schemeClr val="bg1">
                  <a:lumMod val="95000"/>
                </a:schemeClr>
              </a:solidFill>
              <a:latin typeface="BatangChe" pitchFamily="49" charset="-127"/>
              <a:ea typeface="BatangChe" pitchFamily="49" charset="-127"/>
            </a:endParaRPr>
          </a:p>
          <a:p>
            <a:pPr>
              <a:buFontTx/>
              <a:buBlip>
                <a:blip r:embed="rId2"/>
              </a:buBlip>
              <a:defRPr/>
            </a:pPr>
            <a:endParaRPr lang="en-US" sz="5400" dirty="0" err="1">
              <a:solidFill>
                <a:schemeClr val="bg1">
                  <a:lumMod val="95000"/>
                </a:schemeClr>
              </a:solidFill>
              <a:latin typeface="BatangChe" pitchFamily="49" charset="-127"/>
              <a:ea typeface="BatangChe" pitchFamily="49" charset="-127"/>
            </a:endParaRPr>
          </a:p>
        </p:txBody>
      </p:sp>
    </p:spTree>
    <p:extLst>
      <p:ext uri="{BB962C8B-B14F-4D97-AF65-F5344CB8AC3E}">
        <p14:creationId xmlns:p14="http://schemas.microsoft.com/office/powerpoint/2010/main" val="1133183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4800" u="sng" dirty="0">
                <a:solidFill>
                  <a:srgbClr val="FF0000"/>
                </a:solidFill>
                <a:uFill>
                  <a:solidFill>
                    <a:srgbClr val="FFFF00"/>
                  </a:solidFill>
                </a:uFill>
                <a:latin typeface="Aharoni" pitchFamily="2" charset="-79"/>
                <a:cs typeface="Aharoni" pitchFamily="2" charset="-79"/>
              </a:rPr>
              <a:t>Flaws in the Five Year Plans</a:t>
            </a:r>
          </a:p>
        </p:txBody>
      </p:sp>
      <p:sp>
        <p:nvSpPr>
          <p:cNvPr id="3" name="Content Placeholder 2"/>
          <p:cNvSpPr>
            <a:spLocks noGrp="1"/>
          </p:cNvSpPr>
          <p:nvPr>
            <p:ph idx="1"/>
          </p:nvPr>
        </p:nvSpPr>
        <p:spPr>
          <a:xfrm>
            <a:off x="1905000" y="1447801"/>
            <a:ext cx="8458200" cy="4525963"/>
          </a:xfrm>
        </p:spPr>
        <p:txBody>
          <a:bodyPr/>
          <a:lstStyle/>
          <a:p>
            <a:pPr lvl="3">
              <a:buFont typeface="Wingdings" pitchFamily="2" charset="2"/>
              <a:buChar char="v"/>
              <a:defRPr/>
            </a:pPr>
            <a:r>
              <a:rPr lang="en-US" sz="2400" dirty="0"/>
              <a:t>Parts for industrial machinery were hard to get and some factories were kept idle for weeks on end simply because they did not have parts to repair worn out machines. </a:t>
            </a:r>
          </a:p>
          <a:p>
            <a:pPr lvl="3">
              <a:buFont typeface="Wingdings" pitchFamily="2" charset="2"/>
              <a:buChar char="v"/>
              <a:defRPr/>
            </a:pPr>
            <a:r>
              <a:rPr lang="en-US" sz="2400" dirty="0"/>
              <a:t>Ex-peasants were used as skilled workers. </a:t>
            </a:r>
          </a:p>
          <a:p>
            <a:pPr lvl="3">
              <a:buFont typeface="Wingdings" pitchFamily="2" charset="2"/>
              <a:buChar char="v"/>
              <a:defRPr/>
            </a:pPr>
            <a:r>
              <a:rPr lang="en-US" sz="2400" dirty="0"/>
              <a:t>many machines were damaged because those using them had no idea on how to correctly use these machines.</a:t>
            </a:r>
          </a:p>
          <a:p>
            <a:pPr>
              <a:buFontTx/>
              <a:buNone/>
              <a:defRPr/>
            </a:pPr>
            <a:endParaRPr lang="en-US" dirty="0"/>
          </a:p>
        </p:txBody>
      </p:sp>
    </p:spTree>
    <p:extLst>
      <p:ext uri="{BB962C8B-B14F-4D97-AF65-F5344CB8AC3E}">
        <p14:creationId xmlns:p14="http://schemas.microsoft.com/office/powerpoint/2010/main" val="30357303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93557" y="829469"/>
            <a:ext cx="619125" cy="61912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The AP European history and AP US history exam go into greater depth regarding the World Wars, while the AP world history exam focuses more on the global causes and consequences.</a:t>
            </a:r>
            <a:endParaRPr lang="en-US" dirty="0"/>
          </a:p>
        </p:txBody>
      </p:sp>
    </p:spTree>
    <p:extLst>
      <p:ext uri="{BB962C8B-B14F-4D97-AF65-F5344CB8AC3E}">
        <p14:creationId xmlns:p14="http://schemas.microsoft.com/office/powerpoint/2010/main" val="26378813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4"/>
          <p:cNvSpPr>
            <a:spLocks noChangeArrowheads="1" noChangeShapeType="1" noTextEdit="1"/>
          </p:cNvSpPr>
          <p:nvPr/>
        </p:nvSpPr>
        <p:spPr bwMode="auto">
          <a:xfrm>
            <a:off x="3790950" y="2057400"/>
            <a:ext cx="4972050" cy="22860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Germany</a:t>
            </a:r>
          </a:p>
        </p:txBody>
      </p:sp>
    </p:spTree>
    <p:extLst>
      <p:ext uri="{BB962C8B-B14F-4D97-AF65-F5344CB8AC3E}">
        <p14:creationId xmlns:p14="http://schemas.microsoft.com/office/powerpoint/2010/main" val="18879396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2"/>
          <p:cNvSpPr txBox="1">
            <a:spLocks noChangeArrowheads="1"/>
          </p:cNvSpPr>
          <p:nvPr/>
        </p:nvSpPr>
        <p:spPr bwMode="auto">
          <a:xfrm>
            <a:off x="1828800" y="1206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From the German Point of View</a:t>
            </a:r>
          </a:p>
        </p:txBody>
      </p:sp>
      <p:pic>
        <p:nvPicPr>
          <p:cNvPr id="11267" name="Picture 3" descr="map-lands lost by Weimar"/>
          <p:cNvPicPr>
            <a:picLocks noChangeAspect="1" noChangeArrowheads="1"/>
          </p:cNvPicPr>
          <p:nvPr/>
        </p:nvPicPr>
        <p:blipFill>
          <a:blip r:embed="rId2">
            <a:extLst>
              <a:ext uri="{28A0092B-C50C-407E-A947-70E740481C1C}">
                <a14:useLocalDpi xmlns:a14="http://schemas.microsoft.com/office/drawing/2010/main" val="0"/>
              </a:ext>
            </a:extLst>
          </a:blip>
          <a:srcRect l="2138" r="1692"/>
          <a:stretch>
            <a:fillRect/>
          </a:stretch>
        </p:blipFill>
        <p:spPr bwMode="auto">
          <a:xfrm>
            <a:off x="2286000" y="990600"/>
            <a:ext cx="3429000" cy="5334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5638800" y="1066801"/>
            <a:ext cx="4648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000" dirty="0">
                <a:latin typeface="Comic Sans MS" panose="030F0702030302020204" pitchFamily="66" charset="0"/>
                <a:sym typeface="Wingdings" panose="05000000000000000000" pitchFamily="2" charset="2"/>
              </a:rPr>
              <a:t></a:t>
            </a:r>
            <a:r>
              <a:rPr lang="en-US" altLang="en-US" sz="2000" dirty="0">
                <a:solidFill>
                  <a:schemeClr val="bg1"/>
                </a:solidFill>
                <a:latin typeface="Comic Sans MS" panose="030F0702030302020204" pitchFamily="66" charset="0"/>
                <a:sym typeface="Wingdings" panose="05000000000000000000" pitchFamily="2" charset="2"/>
              </a:rPr>
              <a:t> </a:t>
            </a:r>
            <a:r>
              <a:rPr lang="en-US" altLang="en-US" sz="2000" i="1" dirty="0">
                <a:latin typeface="Comic Sans MS" panose="030F0702030302020204" pitchFamily="66" charset="0"/>
              </a:rPr>
              <a:t>Lost—but not forgotten country.</a:t>
            </a:r>
          </a:p>
        </p:txBody>
      </p:sp>
      <p:sp>
        <p:nvSpPr>
          <p:cNvPr id="11269" name="Text Box 5"/>
          <p:cNvSpPr txBox="1">
            <a:spLocks noChangeArrowheads="1"/>
          </p:cNvSpPr>
          <p:nvPr/>
        </p:nvSpPr>
        <p:spPr bwMode="auto">
          <a:xfrm>
            <a:off x="5638800" y="5029201"/>
            <a:ext cx="5029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Font typeface="Wingdings" panose="05000000000000000000" pitchFamily="2" charset="2"/>
              <a:buChar char="ß"/>
            </a:pPr>
            <a:r>
              <a:rPr lang="en-US" altLang="en-US" sz="2000" dirty="0">
                <a:latin typeface="Comic Sans MS" panose="030F0702030302020204" pitchFamily="66" charset="0"/>
                <a:sym typeface="Wingdings" panose="05000000000000000000" pitchFamily="2" charset="2"/>
              </a:rPr>
              <a:t> </a:t>
            </a:r>
            <a:r>
              <a:rPr lang="en-US" altLang="en-US" sz="2000" i="1" dirty="0">
                <a:latin typeface="Comic Sans MS" panose="030F0702030302020204" pitchFamily="66" charset="0"/>
                <a:sym typeface="Wingdings" panose="05000000000000000000" pitchFamily="2" charset="2"/>
              </a:rPr>
              <a:t>Into the heart</a:t>
            </a:r>
            <a:br>
              <a:rPr lang="en-US" altLang="en-US" sz="2000" i="1" dirty="0">
                <a:latin typeface="Comic Sans MS" panose="030F0702030302020204" pitchFamily="66" charset="0"/>
                <a:sym typeface="Wingdings" panose="05000000000000000000" pitchFamily="2" charset="2"/>
              </a:rPr>
            </a:br>
            <a:r>
              <a:rPr lang="en-US" altLang="en-US" sz="2000" i="1" dirty="0">
                <a:latin typeface="Comic Sans MS" panose="030F0702030302020204" pitchFamily="66" charset="0"/>
              </a:rPr>
              <a:t>    You are to dig yourself these words</a:t>
            </a:r>
            <a:br>
              <a:rPr lang="en-US" altLang="en-US" sz="2000" i="1" dirty="0">
                <a:latin typeface="Comic Sans MS" panose="030F0702030302020204" pitchFamily="66" charset="0"/>
              </a:rPr>
            </a:br>
            <a:r>
              <a:rPr lang="en-US" altLang="en-US" sz="2000" i="1" dirty="0">
                <a:latin typeface="Comic Sans MS" panose="030F0702030302020204" pitchFamily="66" charset="0"/>
              </a:rPr>
              <a:t>           as into stone:</a:t>
            </a:r>
            <a:br>
              <a:rPr lang="en-US" altLang="en-US" sz="2000" i="1" dirty="0">
                <a:latin typeface="Comic Sans MS" panose="030F0702030302020204" pitchFamily="66" charset="0"/>
              </a:rPr>
            </a:br>
            <a:r>
              <a:rPr lang="en-US" altLang="en-US" sz="2000" i="1" dirty="0">
                <a:latin typeface="Comic Sans MS" panose="030F0702030302020204" pitchFamily="66" charset="0"/>
              </a:rPr>
              <a:t>    Which we have lost </a:t>
            </a:r>
            <a:r>
              <a:rPr lang="en-US" altLang="en-US" sz="2000" i="1" dirty="0">
                <a:solidFill>
                  <a:schemeClr val="bg1"/>
                </a:solidFill>
                <a:latin typeface="Comic Sans MS" panose="030F0702030302020204" pitchFamily="66" charset="0"/>
              </a:rPr>
              <a:t>may not be truly</a:t>
            </a:r>
            <a:br>
              <a:rPr lang="en-US" altLang="en-US" sz="2000" i="1" dirty="0">
                <a:solidFill>
                  <a:schemeClr val="bg1"/>
                </a:solidFill>
                <a:latin typeface="Comic Sans MS" panose="030F0702030302020204" pitchFamily="66" charset="0"/>
              </a:rPr>
            </a:br>
            <a:r>
              <a:rPr lang="en-US" altLang="en-US" sz="2000" i="1" dirty="0">
                <a:solidFill>
                  <a:schemeClr val="bg1"/>
                </a:solidFill>
                <a:latin typeface="Comic Sans MS" panose="030F0702030302020204" pitchFamily="66" charset="0"/>
              </a:rPr>
              <a:t>           lost!    </a:t>
            </a:r>
          </a:p>
        </p:txBody>
      </p:sp>
    </p:spTree>
    <p:extLst>
      <p:ext uri="{BB962C8B-B14F-4D97-AF65-F5344CB8AC3E}">
        <p14:creationId xmlns:p14="http://schemas.microsoft.com/office/powerpoint/2010/main" val="30289451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1828800" y="349250"/>
            <a:ext cx="8610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600" b="1" dirty="0">
                <a:solidFill>
                  <a:srgbClr val="FFCC00"/>
                </a:solidFill>
                <a:latin typeface="CheshireBroad"/>
              </a:rPr>
              <a:t>Maimed German WW I Veteran</a:t>
            </a:r>
          </a:p>
        </p:txBody>
      </p:sp>
      <p:pic>
        <p:nvPicPr>
          <p:cNvPr id="12291" name="Picture 4" descr="maimed German veteran"/>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3048001" y="1600200"/>
            <a:ext cx="6200775" cy="45656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18403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1828800" y="304801"/>
            <a:ext cx="8610600" cy="625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500" b="1">
                <a:solidFill>
                  <a:srgbClr val="FFCC00"/>
                </a:solidFill>
                <a:latin typeface="CheshireBroad"/>
              </a:rPr>
              <a:t>The “Stabbed-in-the-Back” Theory</a:t>
            </a:r>
          </a:p>
        </p:txBody>
      </p:sp>
      <p:pic>
        <p:nvPicPr>
          <p:cNvPr id="13315" name="Picture 7" descr="hitler-ww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295401"/>
            <a:ext cx="6400800" cy="46339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13316" name="Text Box 9"/>
          <p:cNvSpPr txBox="1">
            <a:spLocks noChangeArrowheads="1"/>
          </p:cNvSpPr>
          <p:nvPr/>
        </p:nvSpPr>
        <p:spPr bwMode="auto">
          <a:xfrm>
            <a:off x="3048000" y="6156325"/>
            <a:ext cx="6019800" cy="4572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a:solidFill>
                  <a:schemeClr val="bg1"/>
                </a:solidFill>
                <a:latin typeface="Comic Sans MS" panose="030F0702030302020204" pitchFamily="66" charset="0"/>
              </a:rPr>
              <a:t>Disgruntled German WWI veterans</a:t>
            </a:r>
          </a:p>
        </p:txBody>
      </p:sp>
    </p:spTree>
    <p:extLst>
      <p:ext uri="{BB962C8B-B14F-4D97-AF65-F5344CB8AC3E}">
        <p14:creationId xmlns:p14="http://schemas.microsoft.com/office/powerpoint/2010/main" val="6121188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828800" y="228600"/>
            <a:ext cx="8610600"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900" b="1">
                <a:solidFill>
                  <a:srgbClr val="FFCC00"/>
                </a:solidFill>
                <a:latin typeface="CheshireBroad"/>
              </a:rPr>
              <a:t>German “Revolutions” [1918]</a:t>
            </a:r>
          </a:p>
        </p:txBody>
      </p:sp>
      <p:pic>
        <p:nvPicPr>
          <p:cNvPr id="14339" name="Picture 5" descr="map-Revolutions in Germany-1919-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219200"/>
            <a:ext cx="6781800" cy="52784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221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881448" y="175784"/>
            <a:ext cx="10972800" cy="1143000"/>
          </a:xfrm>
        </p:spPr>
        <p:txBody>
          <a:bodyPr/>
          <a:lstStyle/>
          <a:p>
            <a:r>
              <a:rPr lang="en-US" altLang="en-US" smtClean="0">
                <a:solidFill>
                  <a:srgbClr val="FF0000"/>
                </a:solidFill>
              </a:rPr>
              <a:t>German Revolutions</a:t>
            </a:r>
          </a:p>
        </p:txBody>
      </p:sp>
      <p:sp>
        <p:nvSpPr>
          <p:cNvPr id="3" name="Content Placeholder 2"/>
          <p:cNvSpPr>
            <a:spLocks noGrp="1"/>
          </p:cNvSpPr>
          <p:nvPr>
            <p:ph idx="1"/>
          </p:nvPr>
        </p:nvSpPr>
        <p:spPr/>
        <p:txBody>
          <a:bodyPr/>
          <a:lstStyle/>
          <a:p>
            <a:pPr>
              <a:defRPr/>
            </a:pPr>
            <a:r>
              <a:rPr lang="en-US" sz="2400" dirty="0"/>
              <a:t>In October 1918, the constitution of the German Empire was reformed to introduce a parliamentary system similar to the British, but this soon became obsolete.</a:t>
            </a:r>
            <a:endParaRPr lang="en-US" sz="2400" baseline="30000" dirty="0"/>
          </a:p>
          <a:p>
            <a:pPr>
              <a:defRPr/>
            </a:pPr>
            <a:r>
              <a:rPr lang="en-US" sz="2400" dirty="0"/>
              <a:t>On 29 October, rebellion broke out.</a:t>
            </a:r>
          </a:p>
          <a:p>
            <a:pPr>
              <a:defRPr/>
            </a:pPr>
            <a:r>
              <a:rPr lang="en-US" sz="2400" dirty="0"/>
              <a:t>sailors, soldiers and workers began electing worker and soldier councils modeled after the soviets of the Russian Revolution of 1917</a:t>
            </a:r>
          </a:p>
          <a:p>
            <a:pPr>
              <a:defRPr/>
            </a:pPr>
            <a:r>
              <a:rPr lang="en-US" sz="2400" dirty="0"/>
              <a:t>The revolution spread throughout Germany, and participants seized military and civil powers in individual cities.</a:t>
            </a:r>
          </a:p>
        </p:txBody>
      </p:sp>
    </p:spTree>
    <p:extLst>
      <p:ext uri="{BB962C8B-B14F-4D97-AF65-F5344CB8AC3E}">
        <p14:creationId xmlns:p14="http://schemas.microsoft.com/office/powerpoint/2010/main" val="122491324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2"/>
          <p:cNvSpPr txBox="1">
            <a:spLocks noChangeArrowheads="1"/>
          </p:cNvSpPr>
          <p:nvPr/>
        </p:nvSpPr>
        <p:spPr bwMode="auto">
          <a:xfrm>
            <a:off x="1828800" y="1524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German </a:t>
            </a:r>
            <a:r>
              <a:rPr lang="en-US" altLang="en-US" sz="4000" b="1" i="1">
                <a:solidFill>
                  <a:srgbClr val="FFCC00"/>
                </a:solidFill>
                <a:latin typeface="CheshireBroad"/>
              </a:rPr>
              <a:t>Mark</a:t>
            </a:r>
          </a:p>
        </p:txBody>
      </p:sp>
      <p:pic>
        <p:nvPicPr>
          <p:cNvPr id="10244" name="Picture 4" descr="burning marks for fu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1" y="1066800"/>
            <a:ext cx="3903663" cy="53340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0246" name="Picture 6" descr="germany2">
            <a:hlinkClick r:id="rId3"/>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l="4233" t="7339" r="2646" b="4587"/>
          <a:stretch>
            <a:fillRect/>
          </a:stretch>
        </p:blipFill>
        <p:spPr bwMode="auto">
          <a:xfrm>
            <a:off x="2895600" y="5181600"/>
            <a:ext cx="1981200" cy="108108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10247" name="Picture 7" descr="photo-1923 German inflationary money"/>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bwMode="auto">
          <a:xfrm>
            <a:off x="2362201" y="1066800"/>
            <a:ext cx="2873375" cy="35814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6404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24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1828800" y="3492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i="1">
                <a:solidFill>
                  <a:srgbClr val="FFCC00"/>
                </a:solidFill>
                <a:latin typeface="CheshireBroad"/>
              </a:rPr>
              <a:t>Mein Kampf</a:t>
            </a:r>
            <a:r>
              <a:rPr lang="en-US" altLang="en-US" sz="4000" b="1">
                <a:solidFill>
                  <a:srgbClr val="FFCC00"/>
                </a:solidFill>
                <a:latin typeface="CheshireBroad"/>
              </a:rPr>
              <a:t>  [</a:t>
            </a:r>
            <a:r>
              <a:rPr lang="en-US" altLang="en-US" sz="4000" b="1" i="1">
                <a:solidFill>
                  <a:srgbClr val="FFCC00"/>
                </a:solidFill>
                <a:latin typeface="CheshireBroad"/>
              </a:rPr>
              <a:t>My Struggle</a:t>
            </a:r>
            <a:r>
              <a:rPr lang="en-US" altLang="en-US" sz="4000" b="1">
                <a:solidFill>
                  <a:srgbClr val="FFCC00"/>
                </a:solidFill>
                <a:latin typeface="CheshireBroad"/>
              </a:rPr>
              <a:t>]</a:t>
            </a:r>
          </a:p>
        </p:txBody>
      </p:sp>
      <p:pic>
        <p:nvPicPr>
          <p:cNvPr id="17411" name="Picture 5" descr="MeinKam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24001"/>
            <a:ext cx="3009900" cy="45243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40917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0"/>
            <a:ext cx="8229600" cy="1143000"/>
          </a:xfrm>
        </p:spPr>
        <p:txBody>
          <a:bodyPr/>
          <a:lstStyle/>
          <a:p>
            <a:r>
              <a:rPr lang="en-US" altLang="en-US" smtClean="0">
                <a:solidFill>
                  <a:srgbClr val="FF0000"/>
                </a:solidFill>
              </a:rPr>
              <a:t>Hitler’s Rise to Power</a:t>
            </a:r>
          </a:p>
        </p:txBody>
      </p:sp>
      <p:sp>
        <p:nvSpPr>
          <p:cNvPr id="4" name="TextBox 3"/>
          <p:cNvSpPr txBox="1">
            <a:spLocks noChangeArrowheads="1"/>
          </p:cNvSpPr>
          <p:nvPr/>
        </p:nvSpPr>
        <p:spPr bwMode="auto">
          <a:xfrm>
            <a:off x="1524000" y="990600"/>
            <a:ext cx="8763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Blip>
                <a:blip r:embed="rId2"/>
              </a:buBlip>
            </a:pPr>
            <a:r>
              <a:rPr lang="en-US" altLang="en-US" sz="2800">
                <a:solidFill>
                  <a:srgbClr val="FF0000"/>
                </a:solidFill>
              </a:rPr>
              <a:t>Germany hard hit by Depression and inflation</a:t>
            </a:r>
          </a:p>
          <a:p>
            <a:pPr eaLnBrk="1" hangingPunct="1">
              <a:buFontTx/>
              <a:buBlip>
                <a:blip r:embed="rId2"/>
              </a:buBlip>
            </a:pPr>
            <a:r>
              <a:rPr lang="en-US" altLang="en-US" sz="2800">
                <a:solidFill>
                  <a:srgbClr val="FF0000"/>
                </a:solidFill>
              </a:rPr>
              <a:t>Blamed Jews, Socialists and foreigners</a:t>
            </a:r>
          </a:p>
          <a:p>
            <a:pPr eaLnBrk="1" hangingPunct="1">
              <a:buFontTx/>
              <a:buBlip>
                <a:blip r:embed="rId2"/>
              </a:buBlip>
            </a:pPr>
            <a:endParaRPr lang="en-US" altLang="en-US" sz="2800">
              <a:solidFill>
                <a:srgbClr val="FF0000"/>
              </a:solidFill>
            </a:endParaRPr>
          </a:p>
        </p:txBody>
      </p:sp>
      <p:sp>
        <p:nvSpPr>
          <p:cNvPr id="5" name="TextBox 4"/>
          <p:cNvSpPr txBox="1">
            <a:spLocks noChangeArrowheads="1"/>
          </p:cNvSpPr>
          <p:nvPr/>
        </p:nvSpPr>
        <p:spPr bwMode="auto">
          <a:xfrm>
            <a:off x="2895600" y="2209800"/>
            <a:ext cx="7772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a:solidFill>
                  <a:srgbClr val="FFFF00"/>
                </a:solidFill>
              </a:rPr>
              <a:t>Hitler: </a:t>
            </a:r>
          </a:p>
          <a:p>
            <a:pPr eaLnBrk="1" hangingPunct="1"/>
            <a:r>
              <a:rPr lang="en-US" altLang="en-US" sz="3200">
                <a:solidFill>
                  <a:srgbClr val="FFFF00"/>
                </a:solidFill>
              </a:rPr>
              <a:t>Austrian born artist</a:t>
            </a:r>
          </a:p>
          <a:p>
            <a:pPr eaLnBrk="1" hangingPunct="1"/>
            <a:r>
              <a:rPr lang="en-US" altLang="en-US" sz="3200">
                <a:solidFill>
                  <a:srgbClr val="FFFF00"/>
                </a:solidFill>
              </a:rPr>
              <a:t>Yes, his grandmother was Jewish</a:t>
            </a:r>
          </a:p>
          <a:p>
            <a:pPr eaLnBrk="1" hangingPunct="1"/>
            <a:r>
              <a:rPr lang="en-US" altLang="en-US" sz="3200">
                <a:solidFill>
                  <a:srgbClr val="FFFF00"/>
                </a:solidFill>
              </a:rPr>
              <a:t>Led Nazi’s in several unsuccessful uprisings—Beer Hall Putsch 1923</a:t>
            </a:r>
          </a:p>
        </p:txBody>
      </p:sp>
      <p:sp>
        <p:nvSpPr>
          <p:cNvPr id="6" name="TextBox 5"/>
          <p:cNvSpPr txBox="1"/>
          <p:nvPr/>
        </p:nvSpPr>
        <p:spPr>
          <a:xfrm>
            <a:off x="1524000" y="4919664"/>
            <a:ext cx="8686800" cy="1938337"/>
          </a:xfrm>
          <a:prstGeom prst="rect">
            <a:avLst/>
          </a:prstGeom>
          <a:noFill/>
        </p:spPr>
        <p:txBody>
          <a:bodyPr>
            <a:spAutoFit/>
          </a:bodyPr>
          <a:lstStyle/>
          <a:p>
            <a:pPr>
              <a:defRPr/>
            </a:pPr>
            <a:r>
              <a:rPr lang="en-US" sz="2400" dirty="0">
                <a:solidFill>
                  <a:srgbClr val="C00000"/>
                </a:solidFill>
              </a:rPr>
              <a:t>Goals:</a:t>
            </a:r>
          </a:p>
          <a:p>
            <a:pPr marL="342900" indent="-342900">
              <a:buFont typeface="+mj-lt"/>
              <a:buAutoNum type="arabicPeriod"/>
              <a:defRPr/>
            </a:pPr>
            <a:r>
              <a:rPr lang="en-US" sz="2400" dirty="0">
                <a:solidFill>
                  <a:srgbClr val="C00000"/>
                </a:solidFill>
              </a:rPr>
              <a:t>Repeal humiliation of WWI and Treaty of Versailles</a:t>
            </a:r>
          </a:p>
          <a:p>
            <a:pPr marL="342900" indent="-342900">
              <a:buFont typeface="+mj-lt"/>
              <a:buAutoNum type="arabicPeriod"/>
              <a:defRPr/>
            </a:pPr>
            <a:r>
              <a:rPr lang="en-US" sz="2400" dirty="0">
                <a:solidFill>
                  <a:srgbClr val="C00000"/>
                </a:solidFill>
              </a:rPr>
              <a:t>Annex German territories</a:t>
            </a:r>
          </a:p>
          <a:p>
            <a:pPr marL="342900" indent="-342900">
              <a:buFont typeface="+mj-lt"/>
              <a:buAutoNum type="arabicPeriod"/>
              <a:defRPr/>
            </a:pPr>
            <a:r>
              <a:rPr lang="en-US" sz="2400" dirty="0">
                <a:solidFill>
                  <a:srgbClr val="C00000"/>
                </a:solidFill>
              </a:rPr>
              <a:t>Eliminate all Jews</a:t>
            </a:r>
          </a:p>
          <a:p>
            <a:pPr>
              <a:defRPr/>
            </a:pPr>
            <a:endParaRPr lang="en-US" sz="2400" dirty="0">
              <a:solidFill>
                <a:srgbClr val="C00000"/>
              </a:solidFill>
            </a:endParaRPr>
          </a:p>
        </p:txBody>
      </p:sp>
    </p:spTree>
    <p:extLst>
      <p:ext uri="{BB962C8B-B14F-4D97-AF65-F5344CB8AC3E}">
        <p14:creationId xmlns:p14="http://schemas.microsoft.com/office/powerpoint/2010/main" val="332404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p:cNvSpPr txBox="1">
            <a:spLocks noChangeArrowheads="1"/>
          </p:cNvSpPr>
          <p:nvPr/>
        </p:nvSpPr>
        <p:spPr bwMode="auto">
          <a:xfrm>
            <a:off x="1524000" y="1"/>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a:solidFill>
                  <a:srgbClr val="C00000"/>
                </a:solidFill>
              </a:rPr>
              <a:t>Hitler Controls Germany</a:t>
            </a:r>
          </a:p>
        </p:txBody>
      </p:sp>
      <p:sp>
        <p:nvSpPr>
          <p:cNvPr id="19459" name="TextBox 2"/>
          <p:cNvSpPr txBox="1">
            <a:spLocks noChangeArrowheads="1"/>
          </p:cNvSpPr>
          <p:nvPr/>
        </p:nvSpPr>
        <p:spPr bwMode="auto">
          <a:xfrm>
            <a:off x="1524000" y="10668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000">
                <a:solidFill>
                  <a:srgbClr val="FFC000"/>
                </a:solidFill>
                <a:latin typeface="Agency FB" panose="020B0503020202020204" pitchFamily="34" charset="0"/>
              </a:rPr>
              <a:t>After Depression hit, many turned to Hitler’s extreme ideas</a:t>
            </a:r>
          </a:p>
          <a:p>
            <a:pPr eaLnBrk="1" hangingPunct="1"/>
            <a:r>
              <a:rPr lang="en-US" altLang="en-US" sz="4000">
                <a:solidFill>
                  <a:srgbClr val="FFC000"/>
                </a:solidFill>
                <a:latin typeface="Agency FB" panose="020B0503020202020204" pitchFamily="34" charset="0"/>
              </a:rPr>
              <a:t>Appealed to unemployed—offered jobs!</a:t>
            </a:r>
          </a:p>
          <a:p>
            <a:pPr eaLnBrk="1" hangingPunct="1"/>
            <a:r>
              <a:rPr lang="en-US" altLang="en-US" sz="4000">
                <a:solidFill>
                  <a:srgbClr val="FFC000"/>
                </a:solidFill>
                <a:latin typeface="Agency FB" panose="020B0503020202020204" pitchFamily="34" charset="0"/>
              </a:rPr>
              <a:t>Scared of Communism</a:t>
            </a:r>
          </a:p>
          <a:p>
            <a:pPr eaLnBrk="1" hangingPunct="1"/>
            <a:r>
              <a:rPr lang="en-US" altLang="en-US" sz="4000">
                <a:solidFill>
                  <a:srgbClr val="FFC000"/>
                </a:solidFill>
                <a:latin typeface="Agency FB" panose="020B0503020202020204" pitchFamily="34" charset="0"/>
              </a:rPr>
              <a:t>Put Nazi’s in charge of all governmental orders/offices</a:t>
            </a:r>
          </a:p>
          <a:p>
            <a:pPr eaLnBrk="1" hangingPunct="1"/>
            <a:r>
              <a:rPr lang="en-US" altLang="en-US" sz="4000">
                <a:solidFill>
                  <a:srgbClr val="FFC000"/>
                </a:solidFill>
                <a:latin typeface="Agency FB" panose="020B0503020202020204" pitchFamily="34" charset="0"/>
              </a:rPr>
              <a:t>Threw opposition into concentration camps</a:t>
            </a:r>
          </a:p>
          <a:p>
            <a:pPr eaLnBrk="1" hangingPunct="1"/>
            <a:r>
              <a:rPr lang="en-US" altLang="en-US" sz="4000">
                <a:solidFill>
                  <a:srgbClr val="FFC000"/>
                </a:solidFill>
                <a:latin typeface="Agency FB" panose="020B0503020202020204" pitchFamily="34" charset="0"/>
              </a:rPr>
              <a:t>Deprived Jews of citizenship</a:t>
            </a:r>
          </a:p>
          <a:p>
            <a:pPr eaLnBrk="1" hangingPunct="1"/>
            <a:r>
              <a:rPr lang="en-US" altLang="en-US" sz="4000">
                <a:solidFill>
                  <a:srgbClr val="FFC000"/>
                </a:solidFill>
                <a:latin typeface="Agency FB" panose="020B0503020202020204" pitchFamily="34" charset="0"/>
              </a:rPr>
              <a:t>Public works projects</a:t>
            </a:r>
          </a:p>
          <a:p>
            <a:pPr eaLnBrk="1" hangingPunct="1"/>
            <a:r>
              <a:rPr lang="en-US" altLang="en-US" sz="4000">
                <a:solidFill>
                  <a:srgbClr val="FFC000"/>
                </a:solidFill>
                <a:latin typeface="Agency FB" panose="020B0503020202020204" pitchFamily="34" charset="0"/>
              </a:rPr>
              <a:t>Militarization</a:t>
            </a:r>
          </a:p>
          <a:p>
            <a:pPr eaLnBrk="1" hangingPunct="1"/>
            <a:endParaRPr lang="en-US" altLang="en-US" sz="4000">
              <a:solidFill>
                <a:srgbClr val="FFC000"/>
              </a:solidFill>
              <a:latin typeface="Agency FB" panose="020B0503020202020204" pitchFamily="34" charset="0"/>
            </a:endParaRPr>
          </a:p>
        </p:txBody>
      </p:sp>
    </p:spTree>
    <p:extLst>
      <p:ext uri="{BB962C8B-B14F-4D97-AF65-F5344CB8AC3E}">
        <p14:creationId xmlns:p14="http://schemas.microsoft.com/office/powerpoint/2010/main" val="27392208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63827" y="346868"/>
            <a:ext cx="7620000" cy="1362075"/>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b="0" i="0" dirty="0" smtClean="0">
                <a:solidFill>
                  <a:srgbClr val="2A2A2A"/>
                </a:solidFill>
                <a:effectLst/>
                <a:latin typeface="Arial" panose="020B0604020202020204" pitchFamily="34" charset="0"/>
              </a:rPr>
              <a:t>When World War I ended in 1918, the survivors prayed that it would indeed be the "war to end all wars." No war involving Europe had ever caused so much widespread destruction of lives, property, and empires. The creation of a global league of Nations at the war's end, designed to keep the peace, give many people hope that governments and individuals had learned their lesson and would find ways to avoid future wars. Their hopes were short-lived.</a:t>
            </a:r>
            <a:endParaRPr lang="en-US" dirty="0"/>
          </a:p>
        </p:txBody>
      </p:sp>
    </p:spTree>
    <p:extLst>
      <p:ext uri="{BB962C8B-B14F-4D97-AF65-F5344CB8AC3E}">
        <p14:creationId xmlns:p14="http://schemas.microsoft.com/office/powerpoint/2010/main" val="160432141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1828800" y="288926"/>
            <a:ext cx="8610600"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European Debts to the United States</a:t>
            </a:r>
          </a:p>
        </p:txBody>
      </p:sp>
      <p:pic>
        <p:nvPicPr>
          <p:cNvPr id="20483" name="Picture 4" descr="map-Eur debts to US - 1914-1925"/>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3429000" y="1447801"/>
            <a:ext cx="5562600" cy="47228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3552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chart-Dawes &amp; Young Plans"/>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2667000" y="1143001"/>
            <a:ext cx="6934200" cy="51974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6"/>
          <p:cNvSpPr txBox="1">
            <a:spLocks noChangeArrowheads="1"/>
          </p:cNvSpPr>
          <p:nvPr/>
        </p:nvSpPr>
        <p:spPr bwMode="auto">
          <a:xfrm>
            <a:off x="1828800" y="2286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Dawes Plan (1924)</a:t>
            </a:r>
          </a:p>
        </p:txBody>
      </p:sp>
    </p:spTree>
    <p:extLst>
      <p:ext uri="{BB962C8B-B14F-4D97-AF65-F5344CB8AC3E}">
        <p14:creationId xmlns:p14="http://schemas.microsoft.com/office/powerpoint/2010/main" val="27597036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WordArt 4"/>
          <p:cNvSpPr>
            <a:spLocks noChangeArrowheads="1" noChangeShapeType="1" noTextEdit="1"/>
          </p:cNvSpPr>
          <p:nvPr/>
        </p:nvSpPr>
        <p:spPr bwMode="auto">
          <a:xfrm>
            <a:off x="4343400" y="2209800"/>
            <a:ext cx="3524250" cy="22098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Italy</a:t>
            </a:r>
          </a:p>
        </p:txBody>
      </p:sp>
    </p:spTree>
    <p:extLst>
      <p:ext uri="{BB962C8B-B14F-4D97-AF65-F5344CB8AC3E}">
        <p14:creationId xmlns:p14="http://schemas.microsoft.com/office/powerpoint/2010/main" val="427269956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6"/>
          <p:cNvSpPr txBox="1">
            <a:spLocks noChangeArrowheads="1"/>
          </p:cNvSpPr>
          <p:nvPr/>
        </p:nvSpPr>
        <p:spPr bwMode="auto">
          <a:xfrm>
            <a:off x="1828800" y="2286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Benito Mussolini  [1883-1945]</a:t>
            </a:r>
          </a:p>
        </p:txBody>
      </p:sp>
      <p:pic>
        <p:nvPicPr>
          <p:cNvPr id="23555" name="Picture 3" descr="Mussolini-191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53200" y="1371600"/>
            <a:ext cx="3352800" cy="4662488"/>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pic>
        <p:nvPicPr>
          <p:cNvPr id="23556" name="Picture 4" descr="Mussolini-1917.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3276600" cy="49974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640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sz="9600" u="sng" dirty="0">
                <a:solidFill>
                  <a:srgbClr val="FF0000"/>
                </a:solidFill>
                <a:uFill>
                  <a:solidFill>
                    <a:srgbClr val="FFFF00"/>
                  </a:solidFill>
                </a:uFill>
              </a:rPr>
              <a:t>Fascism</a:t>
            </a:r>
            <a:endParaRPr lang="en-US" u="sng" dirty="0">
              <a:solidFill>
                <a:srgbClr val="FF0000"/>
              </a:solidFill>
              <a:uFill>
                <a:solidFill>
                  <a:srgbClr val="FFFF00"/>
                </a:solidFill>
              </a:uFill>
            </a:endParaRPr>
          </a:p>
        </p:txBody>
      </p:sp>
      <p:sp>
        <p:nvSpPr>
          <p:cNvPr id="24579" name="Content Placeholder 2"/>
          <p:cNvSpPr>
            <a:spLocks noGrp="1"/>
          </p:cNvSpPr>
          <p:nvPr>
            <p:ph idx="1"/>
          </p:nvPr>
        </p:nvSpPr>
        <p:spPr/>
        <p:txBody>
          <a:bodyPr/>
          <a:lstStyle/>
          <a:p>
            <a:r>
              <a:rPr lang="en-US" altLang="en-US" dirty="0" smtClean="0"/>
              <a:t>political ideology, generally tied to a mass movement, that considers the individual subordinate to the interests of the state, party or society as a whole. </a:t>
            </a:r>
          </a:p>
          <a:p>
            <a:r>
              <a:rPr lang="en-US" altLang="en-US" dirty="0" smtClean="0"/>
              <a:t>Fascists seek to forge a type of national unity, usually based on (but not limited to) ethnic, cultural, racial, and/or religious attributes.)</a:t>
            </a:r>
          </a:p>
          <a:p>
            <a:pPr>
              <a:buFontTx/>
              <a:buNone/>
            </a:pPr>
            <a:endParaRPr lang="en-US" altLang="en-US" dirty="0" smtClean="0"/>
          </a:p>
          <a:p>
            <a:endParaRPr lang="en-US" altLang="en-US" dirty="0" smtClean="0"/>
          </a:p>
        </p:txBody>
      </p:sp>
    </p:spTree>
    <p:extLst>
      <p:ext uri="{BB962C8B-B14F-4D97-AF65-F5344CB8AC3E}">
        <p14:creationId xmlns:p14="http://schemas.microsoft.com/office/powerpoint/2010/main" val="17368314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mtClean="0">
                <a:solidFill>
                  <a:srgbClr val="FF0000"/>
                </a:solidFill>
                <a:latin typeface="Arial Black" panose="020B0A04020102020204" pitchFamily="34" charset="0"/>
              </a:rPr>
              <a:t>Control of Italy</a:t>
            </a:r>
          </a:p>
        </p:txBody>
      </p:sp>
      <p:sp>
        <p:nvSpPr>
          <p:cNvPr id="25603" name="Content Placeholder 2"/>
          <p:cNvSpPr>
            <a:spLocks noGrp="1"/>
          </p:cNvSpPr>
          <p:nvPr>
            <p:ph idx="1"/>
          </p:nvPr>
        </p:nvSpPr>
        <p:spPr/>
        <p:txBody>
          <a:bodyPr/>
          <a:lstStyle/>
          <a:p>
            <a:r>
              <a:rPr lang="en-US" altLang="en-US" smtClean="0">
                <a:solidFill>
                  <a:srgbClr val="FFFF00"/>
                </a:solidFill>
                <a:latin typeface="Berlin Sans FB" panose="020E0602020502020306" pitchFamily="34" charset="0"/>
              </a:rPr>
              <a:t>Installed Fascists into all govt positions</a:t>
            </a:r>
          </a:p>
          <a:p>
            <a:r>
              <a:rPr lang="en-US" altLang="en-US" smtClean="0">
                <a:solidFill>
                  <a:srgbClr val="FFFF00"/>
                </a:solidFill>
                <a:latin typeface="Berlin Sans FB" panose="020E0602020502020306" pitchFamily="34" charset="0"/>
              </a:rPr>
              <a:t>Jailed all opposition</a:t>
            </a:r>
          </a:p>
          <a:p>
            <a:r>
              <a:rPr lang="en-US" altLang="en-US" smtClean="0">
                <a:solidFill>
                  <a:srgbClr val="FFFF00"/>
                </a:solidFill>
                <a:latin typeface="Berlin Sans FB" panose="020E0602020502020306" pitchFamily="34" charset="0"/>
              </a:rPr>
              <a:t>Took over press</a:t>
            </a:r>
          </a:p>
          <a:p>
            <a:r>
              <a:rPr lang="en-US" altLang="en-US" smtClean="0">
                <a:solidFill>
                  <a:srgbClr val="FFFF00"/>
                </a:solidFill>
                <a:latin typeface="Berlin Sans FB" panose="020E0602020502020306" pitchFamily="34" charset="0"/>
              </a:rPr>
              <a:t>Lowered living standards</a:t>
            </a:r>
          </a:p>
          <a:p>
            <a:r>
              <a:rPr lang="en-US" altLang="en-US" smtClean="0">
                <a:solidFill>
                  <a:srgbClr val="FFFF00"/>
                </a:solidFill>
                <a:latin typeface="Berlin Sans FB" panose="020E0602020502020306" pitchFamily="34" charset="0"/>
              </a:rPr>
              <a:t>Provided jobs, social security, public works</a:t>
            </a:r>
          </a:p>
        </p:txBody>
      </p:sp>
    </p:spTree>
    <p:extLst>
      <p:ext uri="{BB962C8B-B14F-4D97-AF65-F5344CB8AC3E}">
        <p14:creationId xmlns:p14="http://schemas.microsoft.com/office/powerpoint/2010/main" val="397168564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828800" y="36512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March on Rome  [1922]</a:t>
            </a:r>
          </a:p>
        </p:txBody>
      </p:sp>
      <p:pic>
        <p:nvPicPr>
          <p:cNvPr id="26627" name="Picture 3" descr="March on Rome - 192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600201"/>
            <a:ext cx="5867400" cy="401637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67436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1828800" y="21272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League of Nations Members</a:t>
            </a:r>
          </a:p>
        </p:txBody>
      </p:sp>
      <p:pic>
        <p:nvPicPr>
          <p:cNvPr id="28675" name="Picture 14" descr="map-League of Nations"/>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2057400" y="1187450"/>
            <a:ext cx="8153400" cy="513715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286027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05000" y="533400"/>
            <a:ext cx="4495800" cy="15557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800" b="1" dirty="0">
                <a:solidFill>
                  <a:srgbClr val="FFCC00"/>
                </a:solidFill>
                <a:latin typeface="CheshireBroad"/>
              </a:rPr>
              <a:t>The Maginot Line</a:t>
            </a:r>
          </a:p>
        </p:txBody>
      </p:sp>
      <p:pic>
        <p:nvPicPr>
          <p:cNvPr id="29699" name="Picture 6" descr="Maginot Line-1"/>
          <p:cNvPicPr>
            <a:picLocks noChangeAspect="1" noChangeArrowheads="1"/>
          </p:cNvPicPr>
          <p:nvPr/>
        </p:nvPicPr>
        <p:blipFill>
          <a:blip r:embed="rId2">
            <a:lum contrast="6000"/>
            <a:extLst>
              <a:ext uri="{28A0092B-C50C-407E-A947-70E740481C1C}">
                <a14:useLocalDpi xmlns:a14="http://schemas.microsoft.com/office/drawing/2010/main" val="0"/>
              </a:ext>
            </a:extLst>
          </a:blip>
          <a:srcRect t="5721" r="1923"/>
          <a:stretch>
            <a:fillRect/>
          </a:stretch>
        </p:blipFill>
        <p:spPr bwMode="auto">
          <a:xfrm>
            <a:off x="6629400" y="533401"/>
            <a:ext cx="3810000" cy="24622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7" descr="Maginot Lin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6164" y="3352800"/>
            <a:ext cx="2967037" cy="30861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8" descr="map-Maginot Line"/>
          <p:cNvPicPr>
            <a:picLocks noChangeAspect="1" noChangeArrowheads="1"/>
          </p:cNvPicPr>
          <p:nvPr/>
        </p:nvPicPr>
        <p:blipFill>
          <a:blip r:embed="rId4">
            <a:lum contrast="6000"/>
            <a:extLst>
              <a:ext uri="{28A0092B-C50C-407E-A947-70E740481C1C}">
                <a14:useLocalDpi xmlns:a14="http://schemas.microsoft.com/office/drawing/2010/main" val="0"/>
              </a:ext>
            </a:extLst>
          </a:blip>
          <a:srcRect/>
          <a:stretch>
            <a:fillRect/>
          </a:stretch>
        </p:blipFill>
        <p:spPr bwMode="auto">
          <a:xfrm>
            <a:off x="1981200" y="2590800"/>
            <a:ext cx="4876800" cy="3124200"/>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32415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altLang="en-US" smtClean="0">
                <a:solidFill>
                  <a:srgbClr val="FF0000"/>
                </a:solidFill>
              </a:rPr>
              <a:t>Maginot Line</a:t>
            </a:r>
          </a:p>
        </p:txBody>
      </p:sp>
      <p:sp>
        <p:nvSpPr>
          <p:cNvPr id="30723" name="Content Placeholder 2"/>
          <p:cNvSpPr>
            <a:spLocks noGrp="1"/>
          </p:cNvSpPr>
          <p:nvPr>
            <p:ph idx="1"/>
          </p:nvPr>
        </p:nvSpPr>
        <p:spPr/>
        <p:txBody>
          <a:bodyPr/>
          <a:lstStyle/>
          <a:p>
            <a:r>
              <a:rPr lang="en-US" altLang="en-US" sz="2400">
                <a:solidFill>
                  <a:srgbClr val="FF0000"/>
                </a:solidFill>
              </a:rPr>
              <a:t>a line of concrete fortifications, tank obstacles, artillery casemates, machine gun posts, and other defenses, which France constructed along its borders with Germany and Italy, in the light of experience from World War I</a:t>
            </a:r>
          </a:p>
          <a:p>
            <a:r>
              <a:rPr lang="en-US" altLang="en-US" sz="2400">
                <a:solidFill>
                  <a:srgbClr val="FF0000"/>
                </a:solidFill>
              </a:rPr>
              <a:t>The French established the fortification to provide time for their army to mobilize in the event of attack and/or to entice Germany to attack neutral Belgium to avoid a direct assault on the line.</a:t>
            </a:r>
          </a:p>
        </p:txBody>
      </p:sp>
    </p:spTree>
    <p:extLst>
      <p:ext uri="{BB962C8B-B14F-4D97-AF65-F5344CB8AC3E}">
        <p14:creationId xmlns:p14="http://schemas.microsoft.com/office/powerpoint/2010/main" val="14170559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Causes of World War I</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1998606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p:cNvSpPr txBox="1"/>
          <p:nvPr/>
        </p:nvSpPr>
        <p:spPr>
          <a:xfrm>
            <a:off x="1318054" y="2990335"/>
            <a:ext cx="3739978" cy="830997"/>
          </a:xfrm>
          <a:prstGeom prst="rect">
            <a:avLst/>
          </a:prstGeom>
          <a:noFill/>
        </p:spPr>
        <p:txBody>
          <a:bodyPr wrap="square" rtlCol="0">
            <a:spAutoFit/>
          </a:bodyPr>
          <a:lstStyle/>
          <a:p>
            <a:r>
              <a:rPr lang="en-US" sz="800" dirty="0" smtClean="0"/>
              <a:t>The Industrial Revolution spurred the mass production of weapons that could kill at faster rates, and from longer distances, than ever before. The French developed a machine gun that could shoot 300 bullets amended, and the Germans built a cannon that could fire projectiles over 50 miles. National pride among the "great powers" of Europe started an unofficial competition among governments to see who could produce the best weapons.</a:t>
            </a:r>
            <a:endParaRPr lang="en-US" sz="800" dirty="0"/>
          </a:p>
        </p:txBody>
      </p:sp>
      <p:sp>
        <p:nvSpPr>
          <p:cNvPr id="6" name="TextBox 5"/>
          <p:cNvSpPr txBox="1"/>
          <p:nvPr/>
        </p:nvSpPr>
        <p:spPr>
          <a:xfrm>
            <a:off x="7199869" y="2990335"/>
            <a:ext cx="3838833" cy="830997"/>
          </a:xfrm>
          <a:prstGeom prst="rect">
            <a:avLst/>
          </a:prstGeom>
          <a:noFill/>
        </p:spPr>
        <p:txBody>
          <a:bodyPr wrap="square" rtlCol="0">
            <a:spAutoFit/>
          </a:bodyPr>
          <a:lstStyle/>
          <a:p>
            <a:r>
              <a:rPr lang="en-US" sz="800" dirty="0"/>
              <a:t>Rather than to risk going it alone in armed conflict, the great powers formed to competing military alliances in the early 20th century: Russia, England, and France formed the</a:t>
            </a:r>
            <a:r>
              <a:rPr lang="en-US" sz="800" i="1" dirty="0"/>
              <a:t> Triple Entente</a:t>
            </a:r>
            <a:r>
              <a:rPr lang="en-US" sz="800" dirty="0"/>
              <a:t> and Germany, Italy, and Austria-Hungary formed the</a:t>
            </a:r>
            <a:r>
              <a:rPr lang="en-US" sz="800" i="1" dirty="0"/>
              <a:t> Triple Alliance</a:t>
            </a:r>
            <a:r>
              <a:rPr lang="en-US" sz="800" dirty="0"/>
              <a:t>. Geographically, the intolerant was positioned on Germany's eastern and western borders, leading that nations leaders to develop "first strike" plans in both directions</a:t>
            </a:r>
          </a:p>
        </p:txBody>
      </p:sp>
      <p:sp>
        <p:nvSpPr>
          <p:cNvPr id="7" name="TextBox 6"/>
          <p:cNvSpPr txBox="1"/>
          <p:nvPr/>
        </p:nvSpPr>
        <p:spPr>
          <a:xfrm>
            <a:off x="1425146" y="4197649"/>
            <a:ext cx="3196281" cy="707886"/>
          </a:xfrm>
          <a:prstGeom prst="rect">
            <a:avLst/>
          </a:prstGeom>
          <a:noFill/>
        </p:spPr>
        <p:txBody>
          <a:bodyPr wrap="square" rtlCol="0">
            <a:spAutoFit/>
          </a:bodyPr>
          <a:lstStyle/>
          <a:p>
            <a:pPr>
              <a:buFont typeface="Arial" panose="020B0604020202020204" pitchFamily="34" charset="0"/>
              <a:buChar char="•"/>
            </a:pPr>
            <a:r>
              <a:rPr lang="en-US" sz="800" b="0" i="0" dirty="0" smtClean="0">
                <a:effectLst/>
                <a:latin typeface="Arial" panose="020B0604020202020204" pitchFamily="34" charset="0"/>
              </a:rPr>
              <a:t>By the end of the 19th century, the colonial powers of Europe had competed for decades overland in Africa and Asia. But the beginning of the 20th century, wrangling continued over ever – diminishing amounts of unclaimed territories, leading to increased competitions and suspicions among European nations.</a:t>
            </a:r>
            <a:endParaRPr lang="en-US" sz="800" b="0" i="0" dirty="0">
              <a:effectLst/>
              <a:latin typeface="Arial" panose="020B0604020202020204" pitchFamily="34" charset="0"/>
            </a:endParaRPr>
          </a:p>
        </p:txBody>
      </p:sp>
      <p:sp>
        <p:nvSpPr>
          <p:cNvPr id="8" name="TextBox 7"/>
          <p:cNvSpPr txBox="1"/>
          <p:nvPr/>
        </p:nvSpPr>
        <p:spPr>
          <a:xfrm>
            <a:off x="7397578" y="4197649"/>
            <a:ext cx="3641124" cy="923330"/>
          </a:xfrm>
          <a:prstGeom prst="rect">
            <a:avLst/>
          </a:prstGeom>
          <a:noFill/>
        </p:spPr>
        <p:txBody>
          <a:bodyPr wrap="square" rtlCol="0">
            <a:spAutoFit/>
          </a:bodyPr>
          <a:lstStyle/>
          <a:p>
            <a:pPr>
              <a:buFont typeface="Arial" panose="020B0604020202020204" pitchFamily="34" charset="0"/>
              <a:buChar char="•"/>
            </a:pPr>
            <a:r>
              <a:rPr lang="en-US" sz="900" b="0" i="0" dirty="0" smtClean="0">
                <a:effectLst/>
                <a:latin typeface="Arial" panose="020B0604020202020204" pitchFamily="34" charset="0"/>
              </a:rPr>
              <a:t>Tensions rose inside the Austro Hungarian Empire, the Ottoman Empire, and the Russian Empire from ethnic groups that wanted to break off and form their own nations. In addition, leaders of the newly unified nations, such as Germany and Italy, naturally had great pride in their countries and expressed it through imperialist expansion and weapons buildup.</a:t>
            </a:r>
            <a:endParaRPr lang="en-US" sz="900" b="0" i="0" dirty="0">
              <a:effectLst/>
              <a:latin typeface="Arial" panose="020B0604020202020204" pitchFamily="34" charset="0"/>
            </a:endParaRPr>
          </a:p>
        </p:txBody>
      </p:sp>
    </p:spTree>
    <p:extLst>
      <p:ext uri="{BB962C8B-B14F-4D97-AF65-F5344CB8AC3E}">
        <p14:creationId xmlns:p14="http://schemas.microsoft.com/office/powerpoint/2010/main" val="19118034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2"/>
          <p:cNvSpPr txBox="1">
            <a:spLocks noChangeArrowheads="1"/>
          </p:cNvSpPr>
          <p:nvPr/>
        </p:nvSpPr>
        <p:spPr bwMode="auto">
          <a:xfrm>
            <a:off x="1828800" y="15240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Locarno Pact:  1925</a:t>
            </a:r>
          </a:p>
        </p:txBody>
      </p:sp>
      <p:pic>
        <p:nvPicPr>
          <p:cNvPr id="31747" name="Picture 3" descr="Locarno"/>
          <p:cNvPicPr>
            <a:picLocks noChangeAspect="1" noChangeArrowheads="1"/>
          </p:cNvPicPr>
          <p:nvPr/>
        </p:nvPicPr>
        <p:blipFill>
          <a:blip r:embed="rId2">
            <a:lum contrast="6000"/>
            <a:extLst>
              <a:ext uri="{28A0092B-C50C-407E-A947-70E740481C1C}">
                <a14:useLocalDpi xmlns:a14="http://schemas.microsoft.com/office/drawing/2010/main" val="0"/>
              </a:ext>
            </a:extLst>
          </a:blip>
          <a:srcRect l="9375" r="6250"/>
          <a:stretch>
            <a:fillRect/>
          </a:stretch>
        </p:blipFill>
        <p:spPr bwMode="auto">
          <a:xfrm>
            <a:off x="4114800" y="1665288"/>
            <a:ext cx="41148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Text Box 4"/>
          <p:cNvSpPr txBox="1">
            <a:spLocks noChangeArrowheads="1"/>
          </p:cNvSpPr>
          <p:nvPr/>
        </p:nvSpPr>
        <p:spPr bwMode="auto">
          <a:xfrm>
            <a:off x="8305800" y="2362200"/>
            <a:ext cx="2209800"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2200">
                <a:solidFill>
                  <a:schemeClr val="bg1"/>
                </a:solidFill>
                <a:latin typeface="Comic Sans MS" panose="030F0702030302020204" pitchFamily="66" charset="0"/>
              </a:rPr>
              <a:t>Gustave</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Stresemann</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(Ger.)</a:t>
            </a:r>
          </a:p>
        </p:txBody>
      </p:sp>
      <p:sp>
        <p:nvSpPr>
          <p:cNvPr id="31749" name="Text Box 5"/>
          <p:cNvSpPr txBox="1">
            <a:spLocks noChangeArrowheads="1"/>
          </p:cNvSpPr>
          <p:nvPr/>
        </p:nvSpPr>
        <p:spPr bwMode="auto">
          <a:xfrm>
            <a:off x="2438400" y="2971800"/>
            <a:ext cx="1524000" cy="110799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spcBef>
                <a:spcPct val="50000"/>
              </a:spcBef>
            </a:pPr>
            <a:r>
              <a:rPr lang="en-US" altLang="en-US" sz="2200">
                <a:solidFill>
                  <a:schemeClr val="bg1"/>
                </a:solidFill>
                <a:latin typeface="Comic Sans MS" panose="030F0702030302020204" pitchFamily="66" charset="0"/>
              </a:rPr>
              <a:t>Aristide</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Briand</a:t>
            </a:r>
            <a:br>
              <a:rPr lang="en-US" altLang="en-US" sz="2200">
                <a:solidFill>
                  <a:schemeClr val="bg1"/>
                </a:solidFill>
                <a:latin typeface="Comic Sans MS" panose="030F0702030302020204" pitchFamily="66" charset="0"/>
              </a:rPr>
            </a:br>
            <a:r>
              <a:rPr lang="en-US" altLang="en-US" sz="2200">
                <a:solidFill>
                  <a:schemeClr val="bg1"/>
                </a:solidFill>
                <a:latin typeface="Comic Sans MS" panose="030F0702030302020204" pitchFamily="66" charset="0"/>
              </a:rPr>
              <a:t>(Fr.)</a:t>
            </a:r>
          </a:p>
        </p:txBody>
      </p:sp>
      <p:sp>
        <p:nvSpPr>
          <p:cNvPr id="31750" name="Text Box 6"/>
          <p:cNvSpPr txBox="1">
            <a:spLocks noChangeArrowheads="1"/>
          </p:cNvSpPr>
          <p:nvPr/>
        </p:nvSpPr>
        <p:spPr bwMode="auto">
          <a:xfrm>
            <a:off x="4191000" y="990600"/>
            <a:ext cx="39624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Austin Chamberlain (Br.)</a:t>
            </a:r>
          </a:p>
        </p:txBody>
      </p:sp>
      <p:sp>
        <p:nvSpPr>
          <p:cNvPr id="31751" name="Line 7"/>
          <p:cNvSpPr>
            <a:spLocks noChangeShapeType="1"/>
          </p:cNvSpPr>
          <p:nvPr/>
        </p:nvSpPr>
        <p:spPr bwMode="auto">
          <a:xfrm flipV="1">
            <a:off x="3962400" y="2971800"/>
            <a:ext cx="533400" cy="2286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2" name="Line 8"/>
          <p:cNvSpPr>
            <a:spLocks noChangeShapeType="1"/>
          </p:cNvSpPr>
          <p:nvPr/>
        </p:nvSpPr>
        <p:spPr bwMode="auto">
          <a:xfrm flipH="1" flipV="1">
            <a:off x="7543800" y="2590800"/>
            <a:ext cx="762000" cy="76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1753" name="Line 9"/>
          <p:cNvSpPr>
            <a:spLocks noChangeShapeType="1"/>
          </p:cNvSpPr>
          <p:nvPr/>
        </p:nvSpPr>
        <p:spPr bwMode="auto">
          <a:xfrm>
            <a:off x="6019800" y="1371600"/>
            <a:ext cx="0" cy="3048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5306" name="Text Box 10"/>
          <p:cNvSpPr txBox="1">
            <a:spLocks noChangeArrowheads="1"/>
          </p:cNvSpPr>
          <p:nvPr/>
        </p:nvSpPr>
        <p:spPr bwMode="auto">
          <a:xfrm>
            <a:off x="1828800" y="5257801"/>
            <a:ext cx="8686800" cy="1535113"/>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10000"/>
              <a:buFont typeface="Wingdings" panose="05000000000000000000" pitchFamily="2" charset="2"/>
              <a:buChar char="§"/>
            </a:pPr>
            <a:r>
              <a:rPr lang="en-US" altLang="en-US" sz="2100" dirty="0">
                <a:latin typeface="Comic Sans MS" panose="030F0702030302020204" pitchFamily="66" charset="0"/>
              </a:rPr>
              <a:t>Guaranteed the common boundaries of Belgium, France, and Germany as specified in the Treaty of Versailles of 1919. </a:t>
            </a:r>
          </a:p>
          <a:p>
            <a:pPr eaLnBrk="1" hangingPunct="1">
              <a:spcBef>
                <a:spcPct val="50000"/>
              </a:spcBef>
              <a:buClr>
                <a:srgbClr val="FF0000"/>
              </a:buClr>
              <a:buSzPct val="110000"/>
              <a:buFont typeface="Wingdings" panose="05000000000000000000" pitchFamily="2" charset="2"/>
              <a:buChar char="§"/>
            </a:pPr>
            <a:r>
              <a:rPr lang="en-US" altLang="en-US" sz="2100" dirty="0">
                <a:latin typeface="Comic Sans MS" panose="030F0702030302020204" pitchFamily="66" charset="0"/>
              </a:rPr>
              <a:t>Germany signed treaties with Poland and Czechoslovakia, agreeing to change the eastern borders of Germany by arbitration only. </a:t>
            </a:r>
          </a:p>
        </p:txBody>
      </p:sp>
    </p:spTree>
    <p:extLst>
      <p:ext uri="{BB962C8B-B14F-4D97-AF65-F5344CB8AC3E}">
        <p14:creationId xmlns:p14="http://schemas.microsoft.com/office/powerpoint/2010/main" val="105153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5306">
                                            <p:txEl>
                                              <p:pRg st="0" end="0"/>
                                            </p:txEl>
                                          </p:spTgt>
                                        </p:tgtEl>
                                        <p:attrNameLst>
                                          <p:attrName>style.visibility</p:attrName>
                                        </p:attrNameLst>
                                      </p:cBhvr>
                                      <p:to>
                                        <p:strVal val="visible"/>
                                      </p:to>
                                    </p:set>
                                    <p:animEffect transition="in" filter="fade">
                                      <p:cBhvr>
                                        <p:cTn id="7" dur="1000"/>
                                        <p:tgtEl>
                                          <p:spTgt spid="553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5306">
                                            <p:txEl>
                                              <p:pRg st="1" end="1"/>
                                            </p:txEl>
                                          </p:spTgt>
                                        </p:tgtEl>
                                        <p:attrNameLst>
                                          <p:attrName>style.visibility</p:attrName>
                                        </p:attrNameLst>
                                      </p:cBhvr>
                                      <p:to>
                                        <p:strVal val="visible"/>
                                      </p:to>
                                    </p:set>
                                    <p:animEffect transition="in" filter="fade">
                                      <p:cBhvr>
                                        <p:cTn id="12" dur="1000"/>
                                        <p:tgtEl>
                                          <p:spTgt spid="5530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
          <p:cNvSpPr txBox="1">
            <a:spLocks noChangeArrowheads="1"/>
          </p:cNvSpPr>
          <p:nvPr/>
        </p:nvSpPr>
        <p:spPr bwMode="auto">
          <a:xfrm>
            <a:off x="1828800" y="409576"/>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Kellogg-Briand Pact:  1928</a:t>
            </a:r>
          </a:p>
        </p:txBody>
      </p:sp>
      <p:pic>
        <p:nvPicPr>
          <p:cNvPr id="32771" name="Picture 10" descr="Kellogg-Briand Pact"/>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t="1221"/>
          <a:stretch>
            <a:fillRect/>
          </a:stretch>
        </p:blipFill>
        <p:spPr bwMode="auto">
          <a:xfrm>
            <a:off x="4038600" y="1676401"/>
            <a:ext cx="4114800" cy="3122613"/>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21515" name="Text Box 11"/>
          <p:cNvSpPr txBox="1">
            <a:spLocks noChangeArrowheads="1"/>
          </p:cNvSpPr>
          <p:nvPr/>
        </p:nvSpPr>
        <p:spPr bwMode="auto">
          <a:xfrm>
            <a:off x="3048000" y="5105401"/>
            <a:ext cx="6324600" cy="1754326"/>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39725" indent="-33972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buClr>
                <a:srgbClr val="FF0000"/>
              </a:buClr>
              <a:buSzPct val="110000"/>
              <a:buFont typeface="Wingdings" panose="05000000000000000000" pitchFamily="2" charset="2"/>
              <a:buChar char="§"/>
            </a:pPr>
            <a:r>
              <a:rPr lang="en-US" altLang="en-US" sz="2400" dirty="0">
                <a:latin typeface="Century Gothic" panose="020B0502020202020204" pitchFamily="34" charset="0"/>
              </a:rPr>
              <a:t>15 nations committed to outlawing aggression and war for settling disputes.</a:t>
            </a:r>
          </a:p>
          <a:p>
            <a:pPr eaLnBrk="1" hangingPunct="1">
              <a:spcBef>
                <a:spcPct val="50000"/>
              </a:spcBef>
              <a:buClr>
                <a:srgbClr val="FF0000"/>
              </a:buClr>
              <a:buSzPct val="110000"/>
              <a:buFont typeface="Wingdings" panose="05000000000000000000" pitchFamily="2" charset="2"/>
              <a:buChar char="§"/>
            </a:pPr>
            <a:r>
              <a:rPr lang="en-US" altLang="en-US" sz="2400" u="sng" dirty="0">
                <a:latin typeface="Century Gothic" panose="020B0502020202020204" pitchFamily="34" charset="0"/>
              </a:rPr>
              <a:t>Problem</a:t>
            </a:r>
            <a:r>
              <a:rPr lang="en-US" altLang="en-US" sz="2400" dirty="0">
                <a:latin typeface="Century Gothic" panose="020B0502020202020204" pitchFamily="34" charset="0"/>
              </a:rPr>
              <a:t> </a:t>
            </a:r>
            <a:r>
              <a:rPr lang="en-US" altLang="en-US" sz="2400" dirty="0">
                <a:latin typeface="Century Gothic" panose="020B0502020202020204" pitchFamily="34" charset="0"/>
                <a:sym typeface="Wingdings" panose="05000000000000000000" pitchFamily="2" charset="2"/>
              </a:rPr>
              <a:t> no way of enforcemen</a:t>
            </a:r>
            <a:r>
              <a:rPr lang="en-US" altLang="en-US" sz="2400" dirty="0">
                <a:solidFill>
                  <a:schemeClr val="bg1"/>
                </a:solidFill>
                <a:latin typeface="Century Gothic" panose="020B0502020202020204" pitchFamily="34" charset="0"/>
                <a:sym typeface="Wingdings" panose="05000000000000000000" pitchFamily="2" charset="2"/>
              </a:rPr>
              <a:t>t.</a:t>
            </a:r>
            <a:endParaRPr lang="en-US" altLang="en-US" sz="2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871519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15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15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WordArt 2"/>
          <p:cNvSpPr>
            <a:spLocks noChangeArrowheads="1" noChangeShapeType="1" noTextEdit="1"/>
          </p:cNvSpPr>
          <p:nvPr/>
        </p:nvSpPr>
        <p:spPr bwMode="auto">
          <a:xfrm>
            <a:off x="3124200" y="1219200"/>
            <a:ext cx="6096000" cy="4495800"/>
          </a:xfrm>
          <a:prstGeom prst="rect">
            <a:avLst/>
          </a:prstGeom>
        </p:spPr>
        <p:txBody>
          <a:bodyPr wrap="none" fromWordArt="1">
            <a:prstTxWarp prst="textPlain">
              <a:avLst>
                <a:gd name="adj" fmla="val 50000"/>
              </a:avLst>
            </a:prstTxWarp>
          </a:bodyPr>
          <a:lstStyle/>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The</a:t>
            </a:r>
          </a:p>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Great</a:t>
            </a:r>
          </a:p>
          <a:p>
            <a:pPr algn="ctr"/>
            <a:r>
              <a:rPr lang="en-US" sz="6000" kern="10">
                <a:ln w="19050">
                  <a:solidFill>
                    <a:srgbClr val="FFCC00"/>
                  </a:solidFill>
                  <a:round/>
                  <a:headEnd/>
                  <a:tailEnd/>
                </a:ln>
                <a:solidFill>
                  <a:srgbClr val="FF0000"/>
                </a:solidFill>
                <a:effectLst>
                  <a:outerShdw dist="35921" dir="2700000" algn="ctr" rotWithShape="0">
                    <a:srgbClr val="990000"/>
                  </a:outerShdw>
                </a:effectLst>
                <a:latin typeface="Impact" panose="020B0806030902050204" pitchFamily="34" charset="0"/>
              </a:rPr>
              <a:t>Depression</a:t>
            </a:r>
          </a:p>
        </p:txBody>
      </p:sp>
    </p:spTree>
    <p:extLst>
      <p:ext uri="{BB962C8B-B14F-4D97-AF65-F5344CB8AC3E}">
        <p14:creationId xmlns:p14="http://schemas.microsoft.com/office/powerpoint/2010/main" val="235169866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1828800" y="349251"/>
            <a:ext cx="8610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The Great Depression [1929-1941]</a:t>
            </a:r>
          </a:p>
        </p:txBody>
      </p:sp>
      <p:pic>
        <p:nvPicPr>
          <p:cNvPr id="34819" name="Picture 6" descr="Depression-Germany"/>
          <p:cNvPicPr>
            <a:picLocks noChangeAspect="1" noChangeArrowheads="1"/>
          </p:cNvPicPr>
          <p:nvPr/>
        </p:nvPicPr>
        <p:blipFill>
          <a:blip r:embed="rId2">
            <a:extLst>
              <a:ext uri="{28A0092B-C50C-407E-A947-70E740481C1C}">
                <a14:useLocalDpi xmlns:a14="http://schemas.microsoft.com/office/drawing/2010/main" val="0"/>
              </a:ext>
            </a:extLst>
          </a:blip>
          <a:srcRect l="8142" t="4558" r="4326" b="4274"/>
          <a:stretch>
            <a:fillRect/>
          </a:stretch>
        </p:blipFill>
        <p:spPr bwMode="auto">
          <a:xfrm>
            <a:off x="7239000" y="3657601"/>
            <a:ext cx="3048000" cy="2835275"/>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pic>
        <p:nvPicPr>
          <p:cNvPr id="34820" name="Picture 7" descr="Depression-France"/>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2057400" y="1524000"/>
            <a:ext cx="4876800" cy="3068638"/>
          </a:xfrm>
          <a:prstGeom prst="rect">
            <a:avLst/>
          </a:prstGeom>
          <a:noFill/>
          <a:ln w="9525">
            <a:solidFill>
              <a:srgbClr val="FFCC00"/>
            </a:solidFill>
            <a:miter lim="800000"/>
            <a:headEnd/>
            <a:tailEnd/>
          </a:ln>
          <a:extLst>
            <a:ext uri="{909E8E84-426E-40DD-AFC4-6F175D3DCCD1}">
              <a14:hiddenFill xmlns:a14="http://schemas.microsoft.com/office/drawing/2010/main">
                <a:solidFill>
                  <a:srgbClr val="FFFFFF"/>
                </a:solidFill>
              </a14:hiddenFill>
            </a:ext>
          </a:extLst>
        </p:spPr>
      </p:pic>
      <p:sp>
        <p:nvSpPr>
          <p:cNvPr id="34821" name="Text Box 8"/>
          <p:cNvSpPr txBox="1">
            <a:spLocks noChangeArrowheads="1"/>
          </p:cNvSpPr>
          <p:nvPr/>
        </p:nvSpPr>
        <p:spPr bwMode="auto">
          <a:xfrm>
            <a:off x="2438400" y="4724400"/>
            <a:ext cx="39624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Paris in 1930</a:t>
            </a:r>
          </a:p>
        </p:txBody>
      </p:sp>
      <p:sp>
        <p:nvSpPr>
          <p:cNvPr id="34822" name="Text Box 9"/>
          <p:cNvSpPr txBox="1">
            <a:spLocks noChangeArrowheads="1"/>
          </p:cNvSpPr>
          <p:nvPr/>
        </p:nvSpPr>
        <p:spPr bwMode="auto">
          <a:xfrm>
            <a:off x="7467600" y="3124200"/>
            <a:ext cx="2667000" cy="42703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200">
                <a:solidFill>
                  <a:schemeClr val="bg1"/>
                </a:solidFill>
                <a:latin typeface="Comic Sans MS" panose="030F0702030302020204" pitchFamily="66" charset="0"/>
              </a:rPr>
              <a:t>London in 1930</a:t>
            </a:r>
          </a:p>
        </p:txBody>
      </p:sp>
    </p:spTree>
    <p:extLst>
      <p:ext uri="{BB962C8B-B14F-4D97-AF65-F5344CB8AC3E}">
        <p14:creationId xmlns:p14="http://schemas.microsoft.com/office/powerpoint/2010/main" val="7248430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solidFill>
                  <a:srgbClr val="FF0000"/>
                </a:solidFill>
              </a:rPr>
              <a:t>Start of the Depression</a:t>
            </a:r>
          </a:p>
        </p:txBody>
      </p:sp>
      <p:sp>
        <p:nvSpPr>
          <p:cNvPr id="35843" name="Content Placeholder 2"/>
          <p:cNvSpPr>
            <a:spLocks noGrp="1"/>
          </p:cNvSpPr>
          <p:nvPr>
            <p:ph idx="1"/>
          </p:nvPr>
        </p:nvSpPr>
        <p:spPr/>
        <p:txBody>
          <a:bodyPr/>
          <a:lstStyle/>
          <a:p>
            <a:pPr lvl="2"/>
            <a:r>
              <a:rPr lang="en-US" altLang="en-US" sz="2000">
                <a:solidFill>
                  <a:srgbClr val="FF0000"/>
                </a:solidFill>
              </a:rPr>
              <a:t>Stock market crash of New York stock exchange October 29, 1929</a:t>
            </a:r>
          </a:p>
          <a:p>
            <a:pPr lvl="2"/>
            <a:r>
              <a:rPr lang="en-US" altLang="en-US" sz="2000">
                <a:solidFill>
                  <a:srgbClr val="FF0000"/>
                </a:solidFill>
              </a:rPr>
              <a:t>caused a chain reaction in which consumers cut their purchases, companies laid off workers and small farms failed</a:t>
            </a:r>
          </a:p>
          <a:p>
            <a:pPr lvl="2"/>
            <a:r>
              <a:rPr lang="en-US" altLang="en-US" sz="2000">
                <a:solidFill>
                  <a:srgbClr val="FF0000"/>
                </a:solidFill>
              </a:rPr>
              <a:t>International:</a:t>
            </a:r>
          </a:p>
          <a:p>
            <a:pPr lvl="3"/>
            <a:r>
              <a:rPr lang="en-US" altLang="en-US" sz="1800">
                <a:solidFill>
                  <a:srgbClr val="FF0000"/>
                </a:solidFill>
              </a:rPr>
              <a:t>New York banks recalled loans to Germany and Austria</a:t>
            </a:r>
          </a:p>
          <a:p>
            <a:pPr lvl="3"/>
            <a:r>
              <a:rPr lang="en-US" altLang="en-US" sz="1800">
                <a:solidFill>
                  <a:srgbClr val="FF0000"/>
                </a:solidFill>
              </a:rPr>
              <a:t>ended reparations to France and Britain</a:t>
            </a:r>
          </a:p>
          <a:p>
            <a:pPr lvl="3"/>
            <a:r>
              <a:rPr lang="en-US" altLang="en-US" sz="1800">
                <a:solidFill>
                  <a:srgbClr val="FF0000"/>
                </a:solidFill>
              </a:rPr>
              <a:t>They could not repay war loans to U.S.</a:t>
            </a:r>
          </a:p>
          <a:p>
            <a:pPr lvl="2"/>
            <a:r>
              <a:rPr lang="en-US" altLang="en-US" sz="2000">
                <a:solidFill>
                  <a:srgbClr val="FF0000"/>
                </a:solidFill>
              </a:rPr>
              <a:t>1930: Smoot-Hawley Tariff—attempt to protect U.S. industries with a protective tariff on all foreign trade</a:t>
            </a:r>
          </a:p>
          <a:p>
            <a:pPr lvl="3"/>
            <a:r>
              <a:rPr lang="en-US" altLang="en-US" sz="1800">
                <a:solidFill>
                  <a:srgbClr val="FF0000"/>
                </a:solidFill>
              </a:rPr>
              <a:t>other countries followed suit</a:t>
            </a:r>
          </a:p>
          <a:p>
            <a:pPr lvl="2"/>
            <a:r>
              <a:rPr lang="en-US" altLang="en-US" sz="2000">
                <a:solidFill>
                  <a:srgbClr val="FF0000"/>
                </a:solidFill>
              </a:rPr>
              <a:t>world trade declines 62% between 1929-1932</a:t>
            </a:r>
          </a:p>
          <a:p>
            <a:endParaRPr lang="en-US" altLang="en-US" sz="2800">
              <a:solidFill>
                <a:srgbClr val="FF0000"/>
              </a:solidFill>
            </a:endParaRPr>
          </a:p>
        </p:txBody>
      </p:sp>
    </p:spTree>
    <p:extLst>
      <p:ext uri="{BB962C8B-B14F-4D97-AF65-F5344CB8AC3E}">
        <p14:creationId xmlns:p14="http://schemas.microsoft.com/office/powerpoint/2010/main" val="356954837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2"/>
          <p:cNvSpPr txBox="1">
            <a:spLocks noChangeArrowheads="1"/>
          </p:cNvSpPr>
          <p:nvPr/>
        </p:nvSpPr>
        <p:spPr bwMode="auto">
          <a:xfrm>
            <a:off x="1828800" y="228600"/>
            <a:ext cx="8610600" cy="6858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3900" b="1">
                <a:solidFill>
                  <a:srgbClr val="FFCC00"/>
                </a:solidFill>
                <a:latin typeface="CheshireBroad"/>
              </a:rPr>
              <a:t>German Unemployment:  1929-1938</a:t>
            </a:r>
          </a:p>
        </p:txBody>
      </p:sp>
      <p:pic>
        <p:nvPicPr>
          <p:cNvPr id="36867" name="Picture 3" descr="charts-3-Germany in the 1920s - Eco Stats.gif"/>
          <p:cNvPicPr>
            <a:picLocks noChangeAspect="1"/>
          </p:cNvPicPr>
          <p:nvPr/>
        </p:nvPicPr>
        <p:blipFill>
          <a:blip r:embed="rId2">
            <a:extLst>
              <a:ext uri="{28A0092B-C50C-407E-A947-70E740481C1C}">
                <a14:useLocalDpi xmlns:a14="http://schemas.microsoft.com/office/drawing/2010/main" val="0"/>
              </a:ext>
            </a:extLst>
          </a:blip>
          <a:srcRect t="1369" r="838" b="2905"/>
          <a:stretch>
            <a:fillRect/>
          </a:stretch>
        </p:blipFill>
        <p:spPr bwMode="auto">
          <a:xfrm>
            <a:off x="3276600" y="1066800"/>
            <a:ext cx="5638800" cy="5334000"/>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26727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2"/>
          <p:cNvSpPr txBox="1">
            <a:spLocks noChangeArrowheads="1"/>
          </p:cNvSpPr>
          <p:nvPr/>
        </p:nvSpPr>
        <p:spPr bwMode="auto">
          <a:xfrm>
            <a:off x="1828800" y="288926"/>
            <a:ext cx="8610600" cy="1323439"/>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4000" b="1">
                <a:solidFill>
                  <a:srgbClr val="FFCC00"/>
                </a:solidFill>
                <a:latin typeface="CheshireBroad"/>
              </a:rPr>
              <a:t>Decrease in World Trade:  1929-1932</a:t>
            </a:r>
          </a:p>
        </p:txBody>
      </p:sp>
      <p:pic>
        <p:nvPicPr>
          <p:cNvPr id="37891" name="Picture 4" descr="chart-decrease in world trade - 1929-32.png"/>
          <p:cNvPicPr>
            <a:picLocks noChangeAspect="1"/>
          </p:cNvPicPr>
          <p:nvPr/>
        </p:nvPicPr>
        <p:blipFill>
          <a:blip r:embed="rId2">
            <a:extLst>
              <a:ext uri="{28A0092B-C50C-407E-A947-70E740481C1C}">
                <a14:useLocalDpi xmlns:a14="http://schemas.microsoft.com/office/drawing/2010/main" val="0"/>
              </a:ext>
            </a:extLst>
          </a:blip>
          <a:srcRect t="19951" r="1613"/>
          <a:stretch>
            <a:fillRect/>
          </a:stretch>
        </p:blipFill>
        <p:spPr bwMode="auto">
          <a:xfrm>
            <a:off x="3886200" y="1371601"/>
            <a:ext cx="4648200" cy="4913313"/>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1011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1319" y="954088"/>
            <a:ext cx="10439400" cy="2415188"/>
          </a:xfrm>
          <a:prstGeom prst="rect">
            <a:avLst/>
          </a:prstGeom>
        </p:spPr>
      </p:pic>
      <p:sp>
        <p:nvSpPr>
          <p:cNvPr id="5" name="Title 4"/>
          <p:cNvSpPr>
            <a:spLocks noGrp="1"/>
          </p:cNvSpPr>
          <p:nvPr>
            <p:ph type="ctrTitle"/>
          </p:nvPr>
        </p:nvSpPr>
        <p:spPr/>
        <p:txBody>
          <a:bodyPr/>
          <a:lstStyle/>
          <a:p>
            <a:endParaRPr lang="en-US"/>
          </a:p>
        </p:txBody>
      </p:sp>
      <p:sp>
        <p:nvSpPr>
          <p:cNvPr id="6" name="Subtitle 5"/>
          <p:cNvSpPr>
            <a:spLocks noGrp="1"/>
          </p:cNvSpPr>
          <p:nvPr>
            <p:ph type="subTitle" idx="1"/>
          </p:nvPr>
        </p:nvSpPr>
        <p:spPr/>
        <p:txBody>
          <a:bodyPr/>
          <a:lstStyle/>
          <a:p>
            <a:r>
              <a:rPr lang="en-US" dirty="0" smtClean="0"/>
              <a:t>WWII</a:t>
            </a:r>
            <a:endParaRPr lang="en-US" dirty="0"/>
          </a:p>
        </p:txBody>
      </p:sp>
    </p:spTree>
    <p:extLst>
      <p:ext uri="{BB962C8B-B14F-4D97-AF65-F5344CB8AC3E}">
        <p14:creationId xmlns:p14="http://schemas.microsoft.com/office/powerpoint/2010/main" val="88162785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2A2A2A"/>
                </a:solidFill>
                <a:effectLst/>
                <a:latin typeface="Arial" panose="020B0604020202020204" pitchFamily="34" charset="0"/>
              </a:rPr>
              <a:t>1. Causes of World War II</a:t>
            </a:r>
            <a:endParaRPr lang="en-US" dirty="0"/>
          </a:p>
        </p:txBody>
      </p:sp>
      <p:sp>
        <p:nvSpPr>
          <p:cNvPr id="3" name="Content Placeholder 2"/>
          <p:cNvSpPr>
            <a:spLocks noGrp="1"/>
          </p:cNvSpPr>
          <p:nvPr>
            <p:ph idx="1"/>
          </p:nvPr>
        </p:nvSpPr>
        <p:spPr/>
        <p:txBody>
          <a:bodyPr/>
          <a:lstStyle/>
          <a:p>
            <a:r>
              <a:rPr lang="en-US" b="1" dirty="0" err="1"/>
              <a:t>i</a:t>
            </a:r>
            <a:r>
              <a:rPr lang="en-US" b="1" dirty="0"/>
              <a:t>. Primarily a continuation of unresolved issues from World War I, World War II outdid its predecessor in duration, global scope, use of military technology, and death</a:t>
            </a:r>
            <a:r>
              <a:rPr lang="en-US" b="1" dirty="0" smtClean="0"/>
              <a:t>.</a:t>
            </a:r>
          </a:p>
          <a:p>
            <a:r>
              <a:rPr lang="en-US" dirty="0" smtClean="0"/>
              <a:t>The treaty of Versailles required Germany to accept full guilt for the war, reduce its military forces, hand over its colonies, and pay billions in war reparations to England and France. Germany however, was rocked by overwhelming economic collapse. These humiliations left many Germans seeking vengeance.</a:t>
            </a:r>
          </a:p>
          <a:p>
            <a:r>
              <a:rPr lang="en-US" dirty="0" smtClean="0"/>
              <a:t>One man in particular, Adolf Hitler, tapped into these emotions and exploited them as a means of gaining power.</a:t>
            </a:r>
            <a:endParaRPr lang="en-US" dirty="0"/>
          </a:p>
        </p:txBody>
      </p:sp>
    </p:spTree>
    <p:extLst>
      <p:ext uri="{BB962C8B-B14F-4D97-AF65-F5344CB8AC3E}">
        <p14:creationId xmlns:p14="http://schemas.microsoft.com/office/powerpoint/2010/main" val="84633245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Autofit/>
          </a:bodyPr>
          <a:lstStyle/>
          <a:p>
            <a:r>
              <a:rPr lang="en-US" sz="3600" b="1" dirty="0" smtClean="0"/>
              <a:t>ii. Starting in late 1929, the Great Depression shook the foundations of the global economy. However, Western European nations had suffered all through the decade after the war.</a:t>
            </a:r>
            <a:endParaRPr lang="en-US" sz="3600" b="1"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The United States was the chief financer of England, France, and Germany steps in the 1920s, and when those nations struggled to repay their loans, US banks began to falter, setting off chained reactions that damaged global financial markets.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Another cause of the Great Depression was over production of goods in the United States – especially farm products. More produced meant lower prices to farmers; lower prices meant farmers default on bank loans, banks closed, and money supplies dried up.</a:t>
            </a:r>
          </a:p>
          <a:p>
            <a:endParaRPr lang="en-US" dirty="0"/>
          </a:p>
        </p:txBody>
      </p:sp>
    </p:spTree>
    <p:extLst>
      <p:ext uri="{BB962C8B-B14F-4D97-AF65-F5344CB8AC3E}">
        <p14:creationId xmlns:p14="http://schemas.microsoft.com/office/powerpoint/2010/main" val="8664332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1" dirty="0"/>
              <a:t>All these factors (imperialism, nationalism, the arms race, and the alliance system) led to heightened tensions in Europe by 1914.</a:t>
            </a:r>
            <a:endParaRPr lang="en-US" sz="2800" dirty="0"/>
          </a:p>
        </p:txBody>
      </p:sp>
      <p:pic>
        <p:nvPicPr>
          <p:cNvPr id="5" name="Content Placeholder 4"/>
          <p:cNvPicPr>
            <a:picLocks noGrp="1" noChangeAspect="1"/>
          </p:cNvPicPr>
          <p:nvPr>
            <p:ph idx="1"/>
          </p:nvPr>
        </p:nvPicPr>
        <p:blipFill>
          <a:blip r:embed="rId2"/>
          <a:stretch>
            <a:fillRect/>
          </a:stretch>
        </p:blipFill>
        <p:spPr>
          <a:xfrm>
            <a:off x="242697" y="2014705"/>
            <a:ext cx="4572638" cy="3429479"/>
          </a:xfrm>
          <a:prstGeom prst="rect">
            <a:avLst/>
          </a:prstGeom>
        </p:spPr>
      </p:pic>
      <p:pic>
        <p:nvPicPr>
          <p:cNvPr id="6" name="Picture 5"/>
          <p:cNvPicPr>
            <a:picLocks noChangeAspect="1"/>
          </p:cNvPicPr>
          <p:nvPr/>
        </p:nvPicPr>
        <p:blipFill>
          <a:blip r:embed="rId3"/>
          <a:stretch>
            <a:fillRect/>
          </a:stretch>
        </p:blipFill>
        <p:spPr>
          <a:xfrm>
            <a:off x="5272216" y="1863961"/>
            <a:ext cx="5894504" cy="4286483"/>
          </a:xfrm>
          <a:prstGeom prst="rect">
            <a:avLst/>
          </a:prstGeom>
        </p:spPr>
      </p:pic>
    </p:spTree>
    <p:extLst>
      <p:ext uri="{BB962C8B-B14F-4D97-AF65-F5344CB8AC3E}">
        <p14:creationId xmlns:p14="http://schemas.microsoft.com/office/powerpoint/2010/main" val="35266514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51" y="365125"/>
            <a:ext cx="11016049" cy="1325563"/>
          </a:xfrm>
        </p:spPr>
        <p:txBody>
          <a:bodyPr>
            <a:normAutofit fontScale="90000"/>
          </a:bodyPr>
          <a:lstStyle/>
          <a:p>
            <a:r>
              <a:rPr lang="en-US" sz="3600" b="1" dirty="0" smtClean="0"/>
              <a:t>iii. The result in the industrialized nations was that, in the 1930s, they all recognized their governments to be more active in financial matters, including government programs, unemployment compensation, bank regulation, and many other</a:t>
            </a:r>
            <a:r>
              <a:rPr lang="en-US" dirty="0" smtClean="0"/>
              <a:t>s. </a:t>
            </a:r>
            <a:endParaRPr lang="en-US" dirty="0"/>
          </a:p>
        </p:txBody>
      </p:sp>
      <p:sp>
        <p:nvSpPr>
          <p:cNvPr id="3" name="Content Placeholder 2"/>
          <p:cNvSpPr>
            <a:spLocks noGrp="1"/>
          </p:cNvSpPr>
          <p:nvPr>
            <p:ph idx="1"/>
          </p:nvPr>
        </p:nvSpPr>
        <p:spPr>
          <a:xfrm>
            <a:off x="543697" y="2115353"/>
            <a:ext cx="10810103" cy="4241071"/>
          </a:xfrm>
        </p:spPr>
        <p:txBody>
          <a:bodyPr/>
          <a:lstStyle/>
          <a:p>
            <a:r>
              <a:rPr lang="en-US" dirty="0"/>
              <a:t>Italy, Germany, and Japan were the most prominent nations that radically </a:t>
            </a:r>
            <a:r>
              <a:rPr lang="en-US" dirty="0" smtClean="0"/>
              <a:t>changed </a:t>
            </a:r>
            <a:r>
              <a:rPr lang="en-US" dirty="0"/>
              <a:t>their governmental and financial systems. These systems were changed to fascism to address economic crises in these three countries.</a:t>
            </a:r>
            <a:br>
              <a:rPr lang="en-US" dirty="0"/>
            </a:br>
            <a:endParaRPr lang="en-US" dirty="0"/>
          </a:p>
          <a:p>
            <a:r>
              <a:rPr lang="en-US" dirty="0"/>
              <a:t>Russia – known as Soviet Union after 1922 – was isolated from the global economy. Europe and the United States wanted nothing to do with the new communist government.</a:t>
            </a:r>
          </a:p>
          <a:p>
            <a:endParaRPr lang="en-US" dirty="0"/>
          </a:p>
        </p:txBody>
      </p:sp>
    </p:spTree>
    <p:extLst>
      <p:ext uri="{BB962C8B-B14F-4D97-AF65-F5344CB8AC3E}">
        <p14:creationId xmlns:p14="http://schemas.microsoft.com/office/powerpoint/2010/main" val="13234872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iv. Italy introduced fascism in the 1920s as a political and social means to address its post World War I economic woes.</a:t>
            </a:r>
            <a:endParaRPr lang="en-US" sz="3600" b="1" dirty="0"/>
          </a:p>
        </p:txBody>
      </p:sp>
      <p:sp>
        <p:nvSpPr>
          <p:cNvPr id="3" name="Content Placeholder 2"/>
          <p:cNvSpPr>
            <a:spLocks noGrp="1"/>
          </p:cNvSpPr>
          <p:nvPr>
            <p:ph idx="1"/>
          </p:nvPr>
        </p:nvSpPr>
        <p:spPr/>
        <p:txBody>
          <a:bodyPr>
            <a:normAutofit fontScale="92500" lnSpcReduction="20000"/>
          </a:bodyPr>
          <a:lstStyle/>
          <a:p>
            <a:r>
              <a:rPr lang="en-US" b="0" i="0" dirty="0" smtClean="0">
                <a:solidFill>
                  <a:srgbClr val="626262"/>
                </a:solidFill>
                <a:effectLst/>
                <a:latin typeface="Arial" panose="020B0604020202020204" pitchFamily="34" charset="0"/>
              </a:rPr>
              <a:t>Which was also the case in communism – but it allowed private ownership of business and other property – as was the case in capitalism. One catch – all decisions ultimately came from a single dictator with enormous power, and dissent was severely punished. Anyone considered "outside" the accepted fascist model faced unemployment, jailed, or death.</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Before the international meltdown of the Great Depression, Italy's fascist system – led by Benito Mussolini – appeared to be on and upswing in the 1920s.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Fascism appealed to many people around the world – Germany, Spain, and then Japan followed Italy's political model.</a:t>
            </a:r>
          </a:p>
          <a:p>
            <a:endParaRPr lang="en-US" dirty="0"/>
          </a:p>
        </p:txBody>
      </p:sp>
    </p:spTree>
    <p:extLst>
      <p:ext uri="{BB962C8B-B14F-4D97-AF65-F5344CB8AC3E}">
        <p14:creationId xmlns:p14="http://schemas.microsoft.com/office/powerpoint/2010/main" val="35437014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903" y="1"/>
            <a:ext cx="12027243" cy="1690688"/>
          </a:xfrm>
        </p:spPr>
        <p:txBody>
          <a:bodyPr>
            <a:normAutofit fontScale="90000"/>
          </a:bodyPr>
          <a:lstStyle/>
          <a:p>
            <a:r>
              <a:rPr lang="en-US" b="1" dirty="0" smtClean="0"/>
              <a:t/>
            </a:r>
            <a:br>
              <a:rPr lang="en-US" b="1" dirty="0" smtClean="0"/>
            </a:br>
            <a:r>
              <a:rPr lang="en-US" b="1" dirty="0"/>
              <a:t/>
            </a:r>
            <a:br>
              <a:rPr lang="en-US" b="1" dirty="0"/>
            </a:br>
            <a:r>
              <a:rPr lang="en-US" b="1" dirty="0" smtClean="0"/>
              <a:t/>
            </a:r>
            <a:br>
              <a:rPr lang="en-US" b="1" dirty="0" smtClean="0"/>
            </a:br>
            <a:r>
              <a:rPr lang="en-US" sz="3600" b="1" dirty="0" smtClean="0"/>
              <a:t>v</a:t>
            </a:r>
            <a:r>
              <a:rPr lang="en-US" sz="3600" b="1" dirty="0"/>
              <a:t>. In Germany, Nazism was Adolf Hitler's version of fascism. The national Socialist (abbreviated "Nazi") German workers party was a fringe group in the early 1920s, at a time when the Weimer Republic was floundering. It claimed opposition to both democracy on one hand and communism on the other, and promoted past and future German glories.</a:t>
            </a:r>
          </a:p>
        </p:txBody>
      </p:sp>
      <p:sp>
        <p:nvSpPr>
          <p:cNvPr id="3" name="Content Placeholder 2"/>
          <p:cNvSpPr>
            <a:spLocks noGrp="1"/>
          </p:cNvSpPr>
          <p:nvPr>
            <p:ph idx="1"/>
          </p:nvPr>
        </p:nvSpPr>
        <p:spPr>
          <a:xfrm>
            <a:off x="459260" y="2781214"/>
            <a:ext cx="10515600" cy="4351338"/>
          </a:xfrm>
        </p:spPr>
        <p:txBody>
          <a:bodyPr/>
          <a:lstStyle/>
          <a:p>
            <a:r>
              <a:rPr lang="en-US" dirty="0" smtClean="0"/>
              <a:t>After a failed coup in 1923 landed Hitler in jail, he decided to undermine the Weimer government from within the system. Impassioned  speeches about German glory gained Hitler popular support, and the Nazis rose in power in the Weimer legislature. Careful cultivation of sympathetic government and business leaders helped Hitler's cause.</a:t>
            </a:r>
          </a:p>
          <a:p>
            <a:r>
              <a:rPr lang="en-US" dirty="0" smtClean="0"/>
              <a:t>Using propaganda, lies, and murder, the Nazis and Hitler were in absolute control of Germany by 1934.</a:t>
            </a:r>
            <a:endParaRPr lang="en-US" dirty="0"/>
          </a:p>
        </p:txBody>
      </p:sp>
    </p:spTree>
    <p:extLst>
      <p:ext uri="{BB962C8B-B14F-4D97-AF65-F5344CB8AC3E}">
        <p14:creationId xmlns:p14="http://schemas.microsoft.com/office/powerpoint/2010/main" val="10164680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68627" y="413179"/>
            <a:ext cx="1169773" cy="1169773"/>
          </a:xfrm>
          <a:prstGeom prst="rect">
            <a:avLst/>
          </a:prstGeom>
        </p:spPr>
      </p:pic>
      <p:sp>
        <p:nvSpPr>
          <p:cNvPr id="2" name="Title 1"/>
          <p:cNvSpPr>
            <a:spLocks noGrp="1"/>
          </p:cNvSpPr>
          <p:nvPr>
            <p:ph type="title"/>
          </p:nvPr>
        </p:nvSpPr>
        <p:spPr>
          <a:xfrm>
            <a:off x="838200" y="871671"/>
            <a:ext cx="10515600" cy="819017"/>
          </a:xfrm>
        </p:spPr>
        <p:txBody>
          <a:bodyPr/>
          <a:lstStyle/>
          <a:p>
            <a:endParaRPr lang="en-US" dirty="0"/>
          </a:p>
        </p:txBody>
      </p:sp>
      <p:sp>
        <p:nvSpPr>
          <p:cNvPr id="3" name="Content Placeholder 2"/>
          <p:cNvSpPr>
            <a:spLocks noGrp="1"/>
          </p:cNvSpPr>
          <p:nvPr>
            <p:ph idx="1"/>
          </p:nvPr>
        </p:nvSpPr>
        <p:spPr/>
        <p:txBody>
          <a:bodyPr/>
          <a:lstStyle/>
          <a:p>
            <a:r>
              <a:rPr lang="en-US" b="0" i="1" dirty="0" smtClean="0">
                <a:solidFill>
                  <a:srgbClr val="626262"/>
                </a:solidFill>
                <a:effectLst/>
                <a:latin typeface="Arial" panose="020B0604020202020204" pitchFamily="34" charset="0"/>
              </a:rPr>
              <a:t>The AP world history exam doesn't concern itself with details about Hitler's life beyond those found here.</a:t>
            </a:r>
            <a:endParaRPr lang="en-US" dirty="0"/>
          </a:p>
        </p:txBody>
      </p:sp>
    </p:spTree>
    <p:extLst>
      <p:ext uri="{BB962C8B-B14F-4D97-AF65-F5344CB8AC3E}">
        <p14:creationId xmlns:p14="http://schemas.microsoft.com/office/powerpoint/2010/main" val="385627964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365125"/>
            <a:ext cx="11279659" cy="1325563"/>
          </a:xfrm>
        </p:spPr>
        <p:txBody>
          <a:bodyPr>
            <a:normAutofit fontScale="90000"/>
          </a:bodyPr>
          <a:lstStyle/>
          <a:p>
            <a:r>
              <a:rPr lang="en-US" b="1" i="0" dirty="0" smtClean="0">
                <a:solidFill>
                  <a:srgbClr val="626262"/>
                </a:solidFill>
                <a:effectLst/>
                <a:latin typeface="Arial" panose="020B0604020202020204" pitchFamily="34" charset="0"/>
              </a:rPr>
              <a:t>vi. Fascism requires conquest to obtain cheap labor and raw materials – and to unite its people against enemies, real or invented.</a:t>
            </a:r>
            <a:endParaRPr lang="en-US" dirty="0"/>
          </a:p>
        </p:txBody>
      </p:sp>
      <p:sp>
        <p:nvSpPr>
          <p:cNvPr id="3" name="Content Placeholder 2"/>
          <p:cNvSpPr>
            <a:spLocks noGrp="1"/>
          </p:cNvSpPr>
          <p:nvPr>
            <p:ph idx="1"/>
          </p:nvPr>
        </p:nvSpPr>
        <p:spPr>
          <a:xfrm>
            <a:off x="0" y="2372497"/>
            <a:ext cx="11353800" cy="4485502"/>
          </a:xfrm>
        </p:spPr>
        <p:txBody>
          <a:bodyPr/>
          <a:lstStyle/>
          <a:p>
            <a:r>
              <a:rPr lang="en-US" dirty="0" smtClean="0"/>
              <a:t>Except for Spain, the fastest nations of the 20th century attacked their neighbors.</a:t>
            </a:r>
          </a:p>
          <a:p>
            <a:r>
              <a:rPr lang="en-US" dirty="0" smtClean="0"/>
              <a:t>Italy invaded North Africa in Ethiopia in the 1930s.</a:t>
            </a:r>
          </a:p>
          <a:p>
            <a:r>
              <a:rPr lang="en-US" dirty="0" smtClean="0"/>
              <a:t>Germany invaded Czechoslovakia and Austria about the same time.</a:t>
            </a:r>
            <a:endParaRPr lang="en-US" dirty="0"/>
          </a:p>
        </p:txBody>
      </p:sp>
    </p:spTree>
    <p:extLst>
      <p:ext uri="{BB962C8B-B14F-4D97-AF65-F5344CB8AC3E}">
        <p14:creationId xmlns:p14="http://schemas.microsoft.com/office/powerpoint/2010/main" val="144673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dirty="0" smtClean="0">
                <a:solidFill>
                  <a:srgbClr val="626262"/>
                </a:solidFill>
                <a:latin typeface="Arial" panose="020B0604020202020204" pitchFamily="34" charset="0"/>
              </a:rPr>
              <a:t/>
            </a:r>
            <a:br>
              <a:rPr lang="en-US" b="1" dirty="0" smtClean="0">
                <a:solidFill>
                  <a:srgbClr val="626262"/>
                </a:solidFill>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b="1" i="0" dirty="0" smtClean="0">
                <a:solidFill>
                  <a:srgbClr val="626262"/>
                </a:solidFill>
                <a:effectLst/>
                <a:latin typeface="Arial" panose="020B0604020202020204" pitchFamily="34" charset="0"/>
              </a:rPr>
              <a:t>vii. Japan began attacking its neighbors even before it officially turned to fascism. Some historians argue that World War II really started in 1931 – eight years before the official date – when Japan invaded Manchuria, enslaved or killed its people and, and occupied their coal mines and factories. Not satisfied with the conquest alone, Japan invaded China in 1937.</a:t>
            </a:r>
            <a:endParaRPr lang="en-US" dirty="0"/>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137082957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65125"/>
            <a:ext cx="12192000" cy="1325563"/>
          </a:xfrm>
        </p:spPr>
        <p:txBody>
          <a:bodyPr>
            <a:normAutofit fontScale="90000"/>
          </a:bodyPr>
          <a:lstStyle/>
          <a:p>
            <a:r>
              <a:rPr lang="en-US" dirty="0" smtClean="0"/>
              <a:t/>
            </a:r>
            <a:br>
              <a:rPr lang="en-US" dirty="0" smtClean="0"/>
            </a:br>
            <a:r>
              <a:rPr lang="en-US" dirty="0" smtClean="0"/>
              <a:t>viii. The well intentioned but weak league of Nations did little to stop aggression by Italy, Germany, and Japan in the 1930s. European leaders hoped that fascists would be satisfied after limited conquests and seek no more territories.</a:t>
            </a:r>
            <a:endParaRPr lang="en-US" dirty="0"/>
          </a:p>
        </p:txBody>
      </p:sp>
      <p:sp>
        <p:nvSpPr>
          <p:cNvPr id="3" name="Content Placeholder 2"/>
          <p:cNvSpPr>
            <a:spLocks noGrp="1"/>
          </p:cNvSpPr>
          <p:nvPr>
            <p:ph idx="1"/>
          </p:nvPr>
        </p:nvSpPr>
        <p:spPr>
          <a:xfrm>
            <a:off x="624017" y="2805927"/>
            <a:ext cx="10515600" cy="4351338"/>
          </a:xfrm>
        </p:spPr>
        <p:txBody>
          <a:bodyPr/>
          <a:lstStyle/>
          <a:p>
            <a:r>
              <a:rPr lang="en-US" dirty="0" smtClean="0"/>
              <a:t>This policy of appeasement only seemed to encourage the attackers, who showed no respect for the league of Nations pleas for peace.</a:t>
            </a:r>
          </a:p>
          <a:p>
            <a:r>
              <a:rPr lang="en-US" dirty="0" smtClean="0"/>
              <a:t>The appeasement policy of the 1930s had long term effects: after World War II, one of the biggest lessons the United States and the USSR took from the prewar Iraq was to reject appeasement in favor of "peace through strength" during the confrontational Cold War.</a:t>
            </a:r>
            <a:endParaRPr lang="en-US" dirty="0"/>
          </a:p>
        </p:txBody>
      </p:sp>
    </p:spTree>
    <p:extLst>
      <p:ext uri="{BB962C8B-B14F-4D97-AF65-F5344CB8AC3E}">
        <p14:creationId xmlns:p14="http://schemas.microsoft.com/office/powerpoint/2010/main" val="154060535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Features of World War II</a:t>
            </a:r>
            <a:endParaRPr lang="en-US" dirty="0"/>
          </a:p>
        </p:txBody>
      </p:sp>
      <p:sp>
        <p:nvSpPr>
          <p:cNvPr id="3" name="Content Placeholder 2"/>
          <p:cNvSpPr>
            <a:spLocks noGrp="1"/>
          </p:cNvSpPr>
          <p:nvPr>
            <p:ph idx="1"/>
          </p:nvPr>
        </p:nvSpPr>
        <p:spPr/>
        <p:txBody>
          <a:bodyPr/>
          <a:lstStyle/>
          <a:p>
            <a:r>
              <a:rPr lang="en-US" b="1" dirty="0" err="1"/>
              <a:t>i</a:t>
            </a:r>
            <a:r>
              <a:rPr lang="en-US" b="1" dirty="0"/>
              <a:t>. Like World War I, there were two sets of alliances in World War II: the Allies and the Axis Powers</a:t>
            </a:r>
            <a:r>
              <a:rPr lang="en-US" b="1" dirty="0" smtClean="0"/>
              <a:t>.</a:t>
            </a:r>
          </a:p>
          <a:p>
            <a:r>
              <a:rPr lang="en-US" dirty="0" smtClean="0"/>
              <a:t>Germany, Italy, and Japan formed the Axis starting in the late 1930s.</a:t>
            </a:r>
          </a:p>
          <a:p>
            <a:r>
              <a:rPr lang="en-US" dirty="0" smtClean="0"/>
              <a:t>England, France, Poland, and most of Western Europe formed the Allies by 1940s. The Allies grew in number as they were attacked by Axis nations.</a:t>
            </a:r>
          </a:p>
          <a:p>
            <a:r>
              <a:rPr lang="en-US" dirty="0" smtClean="0"/>
              <a:t>A year later, the USSR and the United States joined the Allies</a:t>
            </a:r>
            <a:endParaRPr lang="en-US" dirty="0"/>
          </a:p>
        </p:txBody>
      </p:sp>
    </p:spTree>
    <p:extLst>
      <p:ext uri="{BB962C8B-B14F-4D97-AF65-F5344CB8AC3E}">
        <p14:creationId xmlns:p14="http://schemas.microsoft.com/office/powerpoint/2010/main" val="28670282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41" y="365125"/>
            <a:ext cx="12117859" cy="1325563"/>
          </a:xfrm>
        </p:spPr>
        <p:txBody>
          <a:bodyPr>
            <a:normAutofit fontScale="90000"/>
          </a:bodyPr>
          <a:lstStyle/>
          <a:p>
            <a:r>
              <a:rPr lang="en-US" dirty="0" smtClean="0"/>
              <a:t/>
            </a:r>
            <a:br>
              <a:rPr lang="en-US" dirty="0" smtClean="0"/>
            </a:br>
            <a:r>
              <a:rPr lang="en-US" dirty="0" smtClean="0"/>
              <a:t>ii. Unlike World War I, which featured trench war and little movement of forces, World War II began with fast – moving fronts. This change occurred because technology improved the machines that were introduced in World War I.</a:t>
            </a:r>
            <a:endParaRPr lang="en-US" dirty="0"/>
          </a:p>
        </p:txBody>
      </p:sp>
      <p:sp>
        <p:nvSpPr>
          <p:cNvPr id="3" name="Content Placeholder 2"/>
          <p:cNvSpPr>
            <a:spLocks noGrp="1"/>
          </p:cNvSpPr>
          <p:nvPr>
            <p:ph idx="1"/>
          </p:nvPr>
        </p:nvSpPr>
        <p:spPr>
          <a:xfrm>
            <a:off x="739346" y="2805928"/>
            <a:ext cx="10515600" cy="4351338"/>
          </a:xfrm>
        </p:spPr>
        <p:txBody>
          <a:bodyPr/>
          <a:lstStyle/>
          <a:p>
            <a:r>
              <a:rPr lang="en-US" dirty="0" smtClean="0"/>
              <a:t>Tanks and airplanes moved much faster by the 1930s, and defensive trenches were impractical.</a:t>
            </a:r>
          </a:p>
          <a:p>
            <a:r>
              <a:rPr lang="en-US" dirty="0" smtClean="0"/>
              <a:t>Germany introduced the blitzkrieg ("lightning war"), which involved bombing from airplanes and swift advances by tanks and support vehicles. Only then did foot soldiers entered the battle – if there were still people left to fight back. This method of fighting stunned early victims of Nazi aggression.</a:t>
            </a:r>
            <a:endParaRPr lang="en-US" dirty="0"/>
          </a:p>
        </p:txBody>
      </p:sp>
    </p:spTree>
    <p:extLst>
      <p:ext uri="{BB962C8B-B14F-4D97-AF65-F5344CB8AC3E}">
        <p14:creationId xmlns:p14="http://schemas.microsoft.com/office/powerpoint/2010/main" val="4086711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325"/>
            <a:ext cx="12192000" cy="1325563"/>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sz="3600" b="1" i="0" dirty="0" smtClean="0">
                <a:solidFill>
                  <a:srgbClr val="626262"/>
                </a:solidFill>
                <a:effectLst/>
                <a:latin typeface="Arial" panose="020B0604020202020204" pitchFamily="34" charset="0"/>
              </a:rPr>
              <a:t>iii. In the European theater, the war started in 1939 when Germany invaded Poland. England had appeased the German fascist dictator Hitler in his conquest of central Europe. But it finally drew a line at Poland.</a:t>
            </a:r>
            <a:endParaRPr lang="en-US" sz="3600" dirty="0"/>
          </a:p>
        </p:txBody>
      </p:sp>
      <p:sp>
        <p:nvSpPr>
          <p:cNvPr id="3" name="Content Placeholder 2"/>
          <p:cNvSpPr>
            <a:spLocks noGrp="1"/>
          </p:cNvSpPr>
          <p:nvPr>
            <p:ph idx="1"/>
          </p:nvPr>
        </p:nvSpPr>
        <p:spPr/>
        <p:txBody>
          <a:bodyPr/>
          <a:lstStyle/>
          <a:p>
            <a:r>
              <a:rPr lang="en-US" dirty="0" smtClean="0"/>
              <a:t>After war was declared, Germany swiftly conquered most of Western Europe, including France, by 1940.</a:t>
            </a:r>
          </a:p>
          <a:p>
            <a:r>
              <a:rPr lang="en-US" dirty="0" smtClean="0"/>
              <a:t>Russia and Germany had announced a peace treaty in 1939, so England faced Nazi aggression alone.</a:t>
            </a:r>
          </a:p>
          <a:p>
            <a:r>
              <a:rPr lang="en-US" dirty="0" smtClean="0"/>
              <a:t>Two significant events in 1941 turned the tide against Nazi Germany: Hitler's surprise invasion of Russia went poorly, and the United States entered the war against the axis powers after Japan attacked Pearl Harbor.</a:t>
            </a:r>
          </a:p>
          <a:p>
            <a:r>
              <a:rPr lang="en-US" dirty="0" smtClean="0"/>
              <a:t>Unlike its position in World War I, Russia state with the Allies to the end of the war, despite suffering more than 25 million deaths.</a:t>
            </a:r>
            <a:endParaRPr lang="en-US" dirty="0"/>
          </a:p>
        </p:txBody>
      </p:sp>
    </p:spTree>
    <p:extLst>
      <p:ext uri="{BB962C8B-B14F-4D97-AF65-F5344CB8AC3E}">
        <p14:creationId xmlns:p14="http://schemas.microsoft.com/office/powerpoint/2010/main" val="24794713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The Central Powers had short-term advantages at the start of World War I:</a:t>
            </a:r>
            <a:endParaRPr lang="en-US" dirty="0"/>
          </a:p>
        </p:txBody>
      </p:sp>
      <p:sp>
        <p:nvSpPr>
          <p:cNvPr id="4" name="Content Placeholder 3"/>
          <p:cNvSpPr>
            <a:spLocks noGrp="1"/>
          </p:cNvSpPr>
          <p:nvPr>
            <p:ph sz="half" idx="1"/>
          </p:nvPr>
        </p:nvSpPr>
        <p:spPr/>
        <p:txBody>
          <a:bodyPr>
            <a:normAutofit fontScale="92500" lnSpcReduction="20000"/>
          </a:bodyPr>
          <a:lstStyle/>
          <a:p>
            <a:r>
              <a:rPr lang="en-US" b="0" i="0" dirty="0" smtClean="0">
                <a:solidFill>
                  <a:srgbClr val="626262"/>
                </a:solidFill>
                <a:effectLst/>
                <a:latin typeface="Arial" panose="020B0604020202020204" pitchFamily="34" charset="0"/>
              </a:rPr>
              <a:t>They were connected geographically; The Allies were separated.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Germany had the best trained and best equipped army in the world going into the war.</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The German industrial system was better suited folk conversion to wartime production than were those of the Allies.</a:t>
            </a:r>
          </a:p>
          <a:p>
            <a:endParaRPr lang="en-US" dirty="0"/>
          </a:p>
        </p:txBody>
      </p:sp>
      <p:pic>
        <p:nvPicPr>
          <p:cNvPr id="6" name="Content Placeholder 5"/>
          <p:cNvPicPr>
            <a:picLocks noGrp="1" noChangeAspect="1"/>
          </p:cNvPicPr>
          <p:nvPr>
            <p:ph sz="half" idx="2"/>
          </p:nvPr>
        </p:nvPicPr>
        <p:blipFill>
          <a:blip r:embed="rId2"/>
          <a:stretch>
            <a:fillRect/>
          </a:stretch>
        </p:blipFill>
        <p:spPr>
          <a:xfrm>
            <a:off x="6172200" y="1825625"/>
            <a:ext cx="5181600" cy="3766974"/>
          </a:xfrm>
          <a:prstGeom prst="rect">
            <a:avLst/>
          </a:prstGeom>
        </p:spPr>
      </p:pic>
    </p:spTree>
    <p:extLst>
      <p:ext uri="{BB962C8B-B14F-4D97-AF65-F5344CB8AC3E}">
        <p14:creationId xmlns:p14="http://schemas.microsoft.com/office/powerpoint/2010/main" val="41108849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4141"/>
            <a:ext cx="12192000" cy="1616547"/>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i="0" dirty="0" smtClean="0">
                <a:solidFill>
                  <a:srgbClr val="626262"/>
                </a:solidFill>
                <a:effectLst/>
                <a:latin typeface="Arial" panose="020B0604020202020204" pitchFamily="34" charset="0"/>
              </a:rPr>
              <a:t>iv. The first Allied offensive against the axis powers was in North Africa. From there, the Allies invaded Italy but were still fighting there when the war in Europe ended.</a:t>
            </a:r>
            <a:endParaRPr lang="en-US" dirty="0"/>
          </a:p>
        </p:txBody>
      </p:sp>
      <p:sp>
        <p:nvSpPr>
          <p:cNvPr id="3" name="Content Placeholder 2"/>
          <p:cNvSpPr>
            <a:spLocks noGrp="1"/>
          </p:cNvSpPr>
          <p:nvPr>
            <p:ph idx="1"/>
          </p:nvPr>
        </p:nvSpPr>
        <p:spPr>
          <a:xfrm>
            <a:off x="848496" y="2594919"/>
            <a:ext cx="10505303" cy="3582044"/>
          </a:xfrm>
        </p:spPr>
        <p:txBody>
          <a:bodyPr/>
          <a:lstStyle/>
          <a:p>
            <a:r>
              <a:rPr lang="en-US" dirty="0" smtClean="0"/>
              <a:t>The turning point of the war in Europe was the Allied invasion of Normandy (in France) in 1944. Steadily pushed back to their homeland on both the Eastern and Western France, the Germans surrendered in May 1945.</a:t>
            </a:r>
            <a:endParaRPr lang="en-US" dirty="0"/>
          </a:p>
        </p:txBody>
      </p:sp>
    </p:spTree>
    <p:extLst>
      <p:ext uri="{BB962C8B-B14F-4D97-AF65-F5344CB8AC3E}">
        <p14:creationId xmlns:p14="http://schemas.microsoft.com/office/powerpoint/2010/main" val="285818824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81951" cy="1325563"/>
          </a:xfrm>
        </p:spPr>
        <p:txBody>
          <a:bodyPr>
            <a:normAutofit fontScale="90000"/>
          </a:bodyPr>
          <a:lstStyle/>
          <a:p>
            <a:r>
              <a:rPr lang="en-US" b="1" i="0" dirty="0" smtClean="0">
                <a:solidFill>
                  <a:srgbClr val="626262"/>
                </a:solidFill>
                <a:effectLst/>
                <a:latin typeface="Arial" panose="020B0604020202020204" pitchFamily="34" charset="0"/>
              </a:rPr>
              <a:t>v. World War II's </a:t>
            </a:r>
            <a:r>
              <a:rPr lang="en-US" b="1" i="0" dirty="0" err="1" smtClean="0">
                <a:solidFill>
                  <a:srgbClr val="626262"/>
                </a:solidFill>
                <a:effectLst/>
                <a:latin typeface="Arial" panose="020B0604020202020204" pitchFamily="34" charset="0"/>
              </a:rPr>
              <a:t>battlefiels</a:t>
            </a:r>
            <a:r>
              <a:rPr lang="en-US" b="1" i="0" dirty="0" smtClean="0">
                <a:solidFill>
                  <a:srgbClr val="626262"/>
                </a:solidFill>
                <a:effectLst/>
                <a:latin typeface="Arial" panose="020B0604020202020204" pitchFamily="34" charset="0"/>
              </a:rPr>
              <a:t> were on a greater global scale than were those of World War I.</a:t>
            </a:r>
            <a:endParaRPr lang="en-US" dirty="0"/>
          </a:p>
        </p:txBody>
      </p:sp>
      <p:sp>
        <p:nvSpPr>
          <p:cNvPr id="3" name="Content Placeholder 2"/>
          <p:cNvSpPr>
            <a:spLocks noGrp="1"/>
          </p:cNvSpPr>
          <p:nvPr>
            <p:ph idx="1"/>
          </p:nvPr>
        </p:nvSpPr>
        <p:spPr>
          <a:xfrm>
            <a:off x="-1" y="1825625"/>
            <a:ext cx="12027243" cy="4351338"/>
          </a:xfrm>
        </p:spPr>
        <p:txBody>
          <a:bodyPr>
            <a:normAutofit fontScale="62500" lnSpcReduction="20000"/>
          </a:bodyPr>
          <a:lstStyle/>
          <a:p>
            <a:r>
              <a:rPr lang="en-US" b="0" i="0" dirty="0" smtClean="0">
                <a:solidFill>
                  <a:srgbClr val="626262"/>
                </a:solidFill>
                <a:effectLst/>
                <a:latin typeface="Arial" panose="020B0604020202020204" pitchFamily="34" charset="0"/>
              </a:rPr>
              <a:t>Campaigns throughout the Pacific were added to those in Europe and Africa.</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Japan's attack on China from 1937 to 1945 was particularly brutal, causing approximately 20,000,000 deaths.</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In addition, in 1941 Japan attacked much of Southeast Asia and islands throughout the Pacific, including Hawaii's Pearl Harbor in 1941. United States entered the Pacific war and, with Britain as its main ally, slowly pushed the Japanese empires perimeter back towards its homeland.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Significant battles occurred in the Dutch East Indies (modern Indonesia) and in island chains in the central and South Pacific.</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Starting in 1945, US planes repeatedly firebombed Japanese cities in an effort to force unconditional surrender from the government.</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In August 1945, the United States dropped two atomic bombs, first on Hiroshima and then on Nagasaki, and the war at corruptly stopped.</a:t>
            </a:r>
          </a:p>
          <a:p>
            <a:endParaRPr lang="en-US" dirty="0"/>
          </a:p>
        </p:txBody>
      </p:sp>
    </p:spTree>
    <p:extLst>
      <p:ext uri="{BB962C8B-B14F-4D97-AF65-F5344CB8AC3E}">
        <p14:creationId xmlns:p14="http://schemas.microsoft.com/office/powerpoint/2010/main" val="286400231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3. Consequences of World War II</a:t>
            </a:r>
            <a:endParaRPr lang="en-US" dirty="0"/>
          </a:p>
        </p:txBody>
      </p:sp>
      <p:sp>
        <p:nvSpPr>
          <p:cNvPr id="3" name="Content Placeholder 2"/>
          <p:cNvSpPr>
            <a:spLocks noGrp="1"/>
          </p:cNvSpPr>
          <p:nvPr>
            <p:ph idx="1"/>
          </p:nvPr>
        </p:nvSpPr>
        <p:spPr/>
        <p:txBody>
          <a:bodyPr/>
          <a:lstStyle/>
          <a:p>
            <a:r>
              <a:rPr lang="en-US" b="1" i="0" dirty="0" err="1" smtClean="0">
                <a:solidFill>
                  <a:srgbClr val="626262"/>
                </a:solidFill>
                <a:effectLst/>
                <a:latin typeface="Arial" panose="020B0604020202020204" pitchFamily="34" charset="0"/>
              </a:rPr>
              <a:t>i</a:t>
            </a:r>
            <a:r>
              <a:rPr lang="en-US" b="1" i="0" dirty="0" smtClean="0">
                <a:solidFill>
                  <a:srgbClr val="626262"/>
                </a:solidFill>
                <a:effectLst/>
                <a:latin typeface="Arial" panose="020B0604020202020204" pitchFamily="34" charset="0"/>
              </a:rPr>
              <a:t>. The United Nations (UN) replaced the league of Nations after World War II.</a:t>
            </a:r>
          </a:p>
          <a:p>
            <a:r>
              <a:rPr lang="en-US" dirty="0" smtClean="0"/>
              <a:t>Two key differences: the UN headquarters was in the United States, not Europe – a sign of the United States postwar influence – and, unlike the League, the United Nations Security Council had military authority that could be used to stop aggression by nations.</a:t>
            </a:r>
          </a:p>
          <a:p>
            <a:r>
              <a:rPr lang="en-US" dirty="0" smtClean="0"/>
              <a:t>United Nations forces were employed in combat in the Korean War (1950 to 1953) and the Persian Gulf war (1990 – 9091).</a:t>
            </a:r>
            <a:endParaRPr lang="en-US" dirty="0"/>
          </a:p>
        </p:txBody>
      </p:sp>
    </p:spTree>
    <p:extLst>
      <p:ext uri="{BB962C8B-B14F-4D97-AF65-F5344CB8AC3E}">
        <p14:creationId xmlns:p14="http://schemas.microsoft.com/office/powerpoint/2010/main" val="52644723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ii. The use of atomic power was a major controversy after World War II.</a:t>
            </a:r>
            <a:endParaRPr lang="en-US"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Military and government supporters of its use on Japan claimed its overwhelming destruction saved lives that would have been lost in a conventional attack on Japan's homeland.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Critiques questioned the morality of its use at all and raised concerns about the specter of a world armed with nuclear weapons.</a:t>
            </a:r>
          </a:p>
          <a:p>
            <a:endParaRPr lang="en-US" dirty="0"/>
          </a:p>
        </p:txBody>
      </p:sp>
    </p:spTree>
    <p:extLst>
      <p:ext uri="{BB962C8B-B14F-4D97-AF65-F5344CB8AC3E}">
        <p14:creationId xmlns:p14="http://schemas.microsoft.com/office/powerpoint/2010/main" val="66131829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0" dirty="0" smtClean="0">
                <a:solidFill>
                  <a:srgbClr val="626262"/>
                </a:solidFill>
                <a:effectLst/>
                <a:latin typeface="Arial" panose="020B0604020202020204" pitchFamily="34" charset="0"/>
              </a:rPr>
              <a:t>iii. Western Europe's reign as the world's strongest economic and political force ended with World War II.</a:t>
            </a:r>
            <a:endParaRPr lang="en-US" dirty="0"/>
          </a:p>
        </p:txBody>
      </p:sp>
      <p:sp>
        <p:nvSpPr>
          <p:cNvPr id="3" name="Content Placeholder 2"/>
          <p:cNvSpPr>
            <a:spLocks noGrp="1"/>
          </p:cNvSpPr>
          <p:nvPr>
            <p:ph idx="1"/>
          </p:nvPr>
        </p:nvSpPr>
        <p:spPr/>
        <p:txBody>
          <a:bodyPr/>
          <a:lstStyle/>
          <a:p>
            <a:r>
              <a:rPr lang="en-US" b="0" i="0" dirty="0" smtClean="0">
                <a:solidFill>
                  <a:srgbClr val="626262"/>
                </a:solidFill>
                <a:effectLst/>
                <a:latin typeface="Arial" panose="020B0604020202020204" pitchFamily="34" charset="0"/>
              </a:rPr>
              <a:t>Two devastating wars crippled Europe, while the United States emerged as the only major power whose economy and society was relatively unscathed.</a:t>
            </a:r>
            <a:br>
              <a:rPr lang="en-US" b="0" i="0" dirty="0" smtClean="0">
                <a:solidFill>
                  <a:srgbClr val="626262"/>
                </a:solidFill>
                <a:effectLst/>
                <a:latin typeface="Arial" panose="020B0604020202020204" pitchFamily="34" charset="0"/>
              </a:rPr>
            </a:br>
            <a:endParaRPr lang="en-US" b="0" i="0" dirty="0" smtClean="0">
              <a:solidFill>
                <a:srgbClr val="626262"/>
              </a:solidFill>
              <a:effectLst/>
              <a:latin typeface="Arial" panose="020B0604020202020204" pitchFamily="34" charset="0"/>
            </a:endParaRPr>
          </a:p>
          <a:p>
            <a:r>
              <a:rPr lang="en-US" b="0" i="0" dirty="0" smtClean="0">
                <a:solidFill>
                  <a:srgbClr val="626262"/>
                </a:solidFill>
                <a:effectLst/>
                <a:latin typeface="Arial" panose="020B0604020202020204" pitchFamily="34" charset="0"/>
              </a:rPr>
              <a:t>Aided by the United Nations, Europe's colonies in Africa and Asia gained independence, one by one, starting soon after the war. These colonies included the Dutch East Indies, Indochina, India, and Ghana.</a:t>
            </a:r>
          </a:p>
          <a:p>
            <a:endParaRPr lang="en-US" dirty="0"/>
          </a:p>
        </p:txBody>
      </p:sp>
    </p:spTree>
    <p:extLst>
      <p:ext uri="{BB962C8B-B14F-4D97-AF65-F5344CB8AC3E}">
        <p14:creationId xmlns:p14="http://schemas.microsoft.com/office/powerpoint/2010/main" val="382079006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51" y="0"/>
            <a:ext cx="12126097" cy="1727286"/>
          </a:xfrm>
        </p:spPr>
        <p:txBody>
          <a:bodyPr>
            <a:normAutofit fontScale="90000"/>
          </a:bodyPr>
          <a:lstStyle/>
          <a:p>
            <a:r>
              <a:rPr lang="en-US" b="1" i="0" dirty="0" smtClean="0">
                <a:solidFill>
                  <a:srgbClr val="626262"/>
                </a:solidFill>
                <a:effectLst/>
                <a:latin typeface="Arial" panose="020B0604020202020204" pitchFamily="34" charset="0"/>
              </a:rPr>
              <a:t/>
            </a:r>
            <a:br>
              <a:rPr lang="en-US" b="1" i="0" dirty="0" smtClean="0">
                <a:solidFill>
                  <a:srgbClr val="626262"/>
                </a:solidFill>
                <a:effectLst/>
                <a:latin typeface="Arial" panose="020B0604020202020204" pitchFamily="34" charset="0"/>
              </a:rPr>
            </a:br>
            <a:r>
              <a:rPr lang="en-US" b="1" dirty="0">
                <a:solidFill>
                  <a:srgbClr val="626262"/>
                </a:solidFill>
                <a:latin typeface="Arial" panose="020B0604020202020204" pitchFamily="34" charset="0"/>
              </a:rPr>
              <a:t/>
            </a:r>
            <a:br>
              <a:rPr lang="en-US" b="1" dirty="0">
                <a:solidFill>
                  <a:srgbClr val="626262"/>
                </a:solidFill>
                <a:latin typeface="Arial" panose="020B0604020202020204" pitchFamily="34" charset="0"/>
              </a:rPr>
            </a:br>
            <a:r>
              <a:rPr lang="en-US" sz="3600" b="1" i="0" dirty="0" smtClean="0">
                <a:solidFill>
                  <a:srgbClr val="626262"/>
                </a:solidFill>
                <a:effectLst/>
                <a:latin typeface="Arial" panose="020B0604020202020204" pitchFamily="34" charset="0"/>
              </a:rPr>
              <a:t>iv. The Holocaust was the worst </a:t>
            </a:r>
            <a:r>
              <a:rPr lang="en-US" sz="3600" b="1" i="0" dirty="0" err="1" smtClean="0">
                <a:solidFill>
                  <a:srgbClr val="626262"/>
                </a:solidFill>
                <a:effectLst/>
                <a:latin typeface="Arial" panose="020B0604020202020204" pitchFamily="34" charset="0"/>
              </a:rPr>
              <a:t>facist</a:t>
            </a:r>
            <a:r>
              <a:rPr lang="en-US" sz="3600" b="1" i="0" dirty="0" smtClean="0">
                <a:solidFill>
                  <a:srgbClr val="626262"/>
                </a:solidFill>
                <a:effectLst/>
                <a:latin typeface="Arial" panose="020B0604020202020204" pitchFamily="34" charset="0"/>
              </a:rPr>
              <a:t> treatment of "outsiders." Hitler's "final solution" targeted Jews and other groups that did not fit into his perverted vision for Germany. 6 million of the 10 million people killed in the Holocaust were Jews from Central and East Europe.</a:t>
            </a:r>
            <a:endParaRPr lang="en-US" sz="3600" dirty="0"/>
          </a:p>
        </p:txBody>
      </p:sp>
      <p:sp>
        <p:nvSpPr>
          <p:cNvPr id="3" name="Content Placeholder 2"/>
          <p:cNvSpPr>
            <a:spLocks noGrp="1"/>
          </p:cNvSpPr>
          <p:nvPr>
            <p:ph idx="1"/>
          </p:nvPr>
        </p:nvSpPr>
        <p:spPr>
          <a:xfrm>
            <a:off x="574589" y="3020111"/>
            <a:ext cx="10515600" cy="4351338"/>
          </a:xfrm>
        </p:spPr>
        <p:txBody>
          <a:bodyPr/>
          <a:lstStyle/>
          <a:p>
            <a:r>
              <a:rPr lang="en-US" dirty="0"/>
              <a:t>After the war, the United States and Britain steered UN support for the establishment of a democratic Jewish homeland (Israel) in Palestine.</a:t>
            </a:r>
          </a:p>
          <a:p>
            <a:endParaRPr lang="en-US" dirty="0"/>
          </a:p>
        </p:txBody>
      </p:sp>
    </p:spTree>
    <p:extLst>
      <p:ext uri="{BB962C8B-B14F-4D97-AF65-F5344CB8AC3E}">
        <p14:creationId xmlns:p14="http://schemas.microsoft.com/office/powerpoint/2010/main" val="12811692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v. The Cold War started almost immediately after World War II. Global tensions arose between the victorious Allies, with the USSR leading one side and the United States leading the other.</a:t>
            </a:r>
            <a:endParaRPr lang="en-US" dirty="0"/>
          </a:p>
        </p:txBody>
      </p:sp>
    </p:spTree>
    <p:extLst>
      <p:ext uri="{BB962C8B-B14F-4D97-AF65-F5344CB8AC3E}">
        <p14:creationId xmlns:p14="http://schemas.microsoft.com/office/powerpoint/2010/main" val="1512151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Cold War 1946-1989</a:t>
            </a:r>
            <a:endParaRPr lang="en-US" dirty="0"/>
          </a:p>
        </p:txBody>
      </p:sp>
      <p:sp>
        <p:nvSpPr>
          <p:cNvPr id="5" name="Subtitle 4"/>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0301459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conflict that best meets the description of "World </a:t>
            </a:r>
            <a:r>
              <a:rPr lang="en-US" dirty="0" smtClean="0"/>
              <a:t>War III" </a:t>
            </a:r>
            <a:r>
              <a:rPr lang="en-US" dirty="0"/>
              <a:t>was the Cold War</a:t>
            </a:r>
          </a:p>
        </p:txBody>
      </p:sp>
      <p:sp>
        <p:nvSpPr>
          <p:cNvPr id="3" name="Content Placeholder 2"/>
          <p:cNvSpPr>
            <a:spLocks noGrp="1"/>
          </p:cNvSpPr>
          <p:nvPr>
            <p:ph idx="1"/>
          </p:nvPr>
        </p:nvSpPr>
        <p:spPr/>
        <p:txBody>
          <a:bodyPr>
            <a:normAutofit fontScale="77500" lnSpcReduction="20000"/>
          </a:bodyPr>
          <a:lstStyle/>
          <a:p>
            <a:r>
              <a:rPr lang="en-US" dirty="0"/>
              <a:t>The capitalist United States and its allies in the West competed with the communist USSR and its allies for global </a:t>
            </a:r>
            <a:r>
              <a:rPr lang="en-US" dirty="0" smtClean="0"/>
              <a:t>superiority.</a:t>
            </a:r>
          </a:p>
          <a:p>
            <a:r>
              <a:rPr lang="en-US" dirty="0"/>
              <a:t>What made it "cold" war was that the main antagonists did not fight each other directly on a battlefield. However, everything else involved in a "</a:t>
            </a:r>
            <a:r>
              <a:rPr lang="en-US" dirty="0" smtClean="0"/>
              <a:t>hot" </a:t>
            </a:r>
            <a:r>
              <a:rPr lang="en-US" dirty="0"/>
              <a:t>war was in play</a:t>
            </a:r>
            <a:r>
              <a:rPr lang="en-US" dirty="0" smtClean="0"/>
              <a:t>:</a:t>
            </a:r>
          </a:p>
          <a:p>
            <a:r>
              <a:rPr lang="en-US" dirty="0" smtClean="0"/>
              <a:t> </a:t>
            </a:r>
            <a:r>
              <a:rPr lang="en-US" dirty="0"/>
              <a:t>threats of </a:t>
            </a:r>
            <a:r>
              <a:rPr lang="en-US" dirty="0" smtClean="0"/>
              <a:t>destruction</a:t>
            </a:r>
          </a:p>
          <a:p>
            <a:r>
              <a:rPr lang="en-US" dirty="0" smtClean="0"/>
              <a:t>gathering </a:t>
            </a:r>
            <a:r>
              <a:rPr lang="en-US" dirty="0"/>
              <a:t>of military </a:t>
            </a:r>
            <a:r>
              <a:rPr lang="en-US" dirty="0" smtClean="0"/>
              <a:t>allies</a:t>
            </a:r>
          </a:p>
          <a:p>
            <a:r>
              <a:rPr lang="en-US" dirty="0" smtClean="0"/>
              <a:t> </a:t>
            </a:r>
            <a:r>
              <a:rPr lang="en-US" dirty="0"/>
              <a:t>arms </a:t>
            </a:r>
            <a:r>
              <a:rPr lang="en-US" dirty="0" smtClean="0"/>
              <a:t>buildup</a:t>
            </a:r>
          </a:p>
          <a:p>
            <a:r>
              <a:rPr lang="en-US" dirty="0" smtClean="0"/>
              <a:t> </a:t>
            </a:r>
            <a:r>
              <a:rPr lang="en-US" dirty="0"/>
              <a:t>spy </a:t>
            </a:r>
            <a:r>
              <a:rPr lang="en-US" dirty="0" smtClean="0"/>
              <a:t>networks</a:t>
            </a:r>
          </a:p>
          <a:p>
            <a:r>
              <a:rPr lang="en-US" dirty="0" smtClean="0"/>
              <a:t> </a:t>
            </a:r>
            <a:r>
              <a:rPr lang="en-US" dirty="0"/>
              <a:t>and propaganda </a:t>
            </a:r>
            <a:r>
              <a:rPr lang="en-US" dirty="0" smtClean="0"/>
              <a:t>campaigns</a:t>
            </a:r>
          </a:p>
          <a:p>
            <a:r>
              <a:rPr lang="en-US" dirty="0" smtClean="0"/>
              <a:t>exploration </a:t>
            </a:r>
            <a:r>
              <a:rPr lang="en-US" dirty="0"/>
              <a:t>of outer space </a:t>
            </a:r>
            <a:endParaRPr lang="en-US" dirty="0" smtClean="0"/>
          </a:p>
          <a:p>
            <a:r>
              <a:rPr lang="en-US" dirty="0" smtClean="0"/>
              <a:t> </a:t>
            </a:r>
            <a:r>
              <a:rPr lang="en-US" dirty="0"/>
              <a:t>Olympic competitions </a:t>
            </a:r>
            <a:endParaRPr lang="en-US" dirty="0" smtClean="0"/>
          </a:p>
          <a:p>
            <a:pPr marL="0" indent="0">
              <a:buNone/>
            </a:pPr>
            <a:r>
              <a:rPr lang="en-US" dirty="0" smtClean="0"/>
              <a:t>were </a:t>
            </a:r>
            <a:r>
              <a:rPr lang="en-US" dirty="0"/>
              <a:t>part of the Cold War</a:t>
            </a:r>
          </a:p>
        </p:txBody>
      </p:sp>
    </p:spTree>
    <p:extLst>
      <p:ext uri="{BB962C8B-B14F-4D97-AF65-F5344CB8AC3E}">
        <p14:creationId xmlns:p14="http://schemas.microsoft.com/office/powerpoint/2010/main" val="377272361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the Cold War</a:t>
            </a:r>
            <a:endParaRPr lang="en-US" dirty="0"/>
          </a:p>
        </p:txBody>
      </p:sp>
      <p:sp>
        <p:nvSpPr>
          <p:cNvPr id="3" name="Content Placeholder 2"/>
          <p:cNvSpPr>
            <a:spLocks noGrp="1"/>
          </p:cNvSpPr>
          <p:nvPr>
            <p:ph idx="1"/>
          </p:nvPr>
        </p:nvSpPr>
        <p:spPr/>
        <p:txBody>
          <a:bodyPr>
            <a:normAutofit/>
          </a:bodyPr>
          <a:lstStyle/>
          <a:p>
            <a:r>
              <a:rPr lang="en-US" dirty="0" smtClean="0"/>
              <a:t>The Yalta Conference</a:t>
            </a:r>
          </a:p>
          <a:p>
            <a:r>
              <a:rPr lang="en-US" dirty="0" smtClean="0"/>
              <a:t>The big three allies -United States, Britain, and USSR met on </a:t>
            </a:r>
            <a:r>
              <a:rPr lang="en-US" dirty="0"/>
              <a:t>the Crimean Peninsula to redraw the maps of Europe and Asia for the postwar </a:t>
            </a:r>
            <a:r>
              <a:rPr lang="en-US" dirty="0" smtClean="0"/>
              <a:t>world.</a:t>
            </a:r>
          </a:p>
          <a:p>
            <a:endParaRPr lang="en-US" dirty="0" smtClean="0"/>
          </a:p>
        </p:txBody>
      </p:sp>
      <p:pic>
        <p:nvPicPr>
          <p:cNvPr id="4" name="Picture 3"/>
          <p:cNvPicPr>
            <a:picLocks noChangeAspect="1"/>
          </p:cNvPicPr>
          <p:nvPr/>
        </p:nvPicPr>
        <p:blipFill>
          <a:blip r:embed="rId2"/>
          <a:stretch>
            <a:fillRect/>
          </a:stretch>
        </p:blipFill>
        <p:spPr>
          <a:xfrm>
            <a:off x="1996477" y="3426865"/>
            <a:ext cx="8278553" cy="4078478"/>
          </a:xfrm>
          <a:prstGeom prst="rect">
            <a:avLst/>
          </a:prstGeom>
        </p:spPr>
      </p:pic>
      <p:sp>
        <p:nvSpPr>
          <p:cNvPr id="5" name="TextBox 4"/>
          <p:cNvSpPr txBox="1"/>
          <p:nvPr/>
        </p:nvSpPr>
        <p:spPr>
          <a:xfrm>
            <a:off x="151292" y="4001294"/>
            <a:ext cx="1845185" cy="2308324"/>
          </a:xfrm>
          <a:prstGeom prst="rect">
            <a:avLst/>
          </a:prstGeom>
          <a:noFill/>
        </p:spPr>
        <p:txBody>
          <a:bodyPr wrap="none" rtlCol="0">
            <a:spAutoFit/>
          </a:bodyPr>
          <a:lstStyle/>
          <a:p>
            <a:endParaRPr lang="en-US" dirty="0"/>
          </a:p>
          <a:p>
            <a:r>
              <a:rPr lang="en-US" dirty="0" smtClean="0"/>
              <a:t>Winston Churchill</a:t>
            </a:r>
          </a:p>
          <a:p>
            <a:endParaRPr lang="en-US" dirty="0" smtClean="0"/>
          </a:p>
          <a:p>
            <a:endParaRPr lang="en-US" dirty="0"/>
          </a:p>
          <a:p>
            <a:r>
              <a:rPr lang="en-US" dirty="0" smtClean="0"/>
              <a:t>Woodrow </a:t>
            </a:r>
            <a:r>
              <a:rPr lang="en-US" dirty="0"/>
              <a:t>Wilson</a:t>
            </a:r>
          </a:p>
          <a:p>
            <a:endParaRPr lang="en-US" dirty="0"/>
          </a:p>
          <a:p>
            <a:endParaRPr lang="en-US" dirty="0" smtClean="0"/>
          </a:p>
          <a:p>
            <a:r>
              <a:rPr lang="en-US" dirty="0" smtClean="0"/>
              <a:t>Joseph Stalin</a:t>
            </a:r>
            <a:endParaRPr lang="en-US" dirty="0"/>
          </a:p>
        </p:txBody>
      </p:sp>
      <p:cxnSp>
        <p:nvCxnSpPr>
          <p:cNvPr id="7" name="Straight Arrow Connector 6"/>
          <p:cNvCxnSpPr/>
          <p:nvPr/>
        </p:nvCxnSpPr>
        <p:spPr>
          <a:xfrm>
            <a:off x="1956723" y="4383993"/>
            <a:ext cx="2170896" cy="495656"/>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820254" y="5079715"/>
            <a:ext cx="4106254" cy="182633"/>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469877" y="5079715"/>
            <a:ext cx="6349525" cy="1097248"/>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0633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0" dirty="0" smtClean="0">
                <a:solidFill>
                  <a:srgbClr val="626262"/>
                </a:solidFill>
                <a:effectLst/>
                <a:latin typeface="Arial" panose="020B0604020202020204" pitchFamily="34" charset="0"/>
              </a:rPr>
              <a:t>The Allies had long-term advantages at the start of World War I:</a:t>
            </a:r>
            <a:endParaRPr lang="en-US" dirty="0"/>
          </a:p>
        </p:txBody>
      </p:sp>
      <p:sp>
        <p:nvSpPr>
          <p:cNvPr id="3" name="Content Placeholder 2"/>
          <p:cNvSpPr>
            <a:spLocks noGrp="1"/>
          </p:cNvSpPr>
          <p:nvPr>
            <p:ph sz="half" idx="1"/>
          </p:nvPr>
        </p:nvSpPr>
        <p:spPr/>
        <p:txBody>
          <a:bodyPr>
            <a:normAutofit fontScale="92500" lnSpcReduction="10000"/>
          </a:bodyPr>
          <a:lstStyle/>
          <a:p>
            <a:r>
              <a:rPr lang="en-US" dirty="0"/>
              <a:t>The Allies had more men of military age than did the Central Powers.</a:t>
            </a:r>
            <a:br>
              <a:rPr lang="en-US" dirty="0"/>
            </a:br>
            <a:endParaRPr lang="en-US" dirty="0"/>
          </a:p>
          <a:p>
            <a:r>
              <a:rPr lang="en-US" dirty="0"/>
              <a:t>The Allies had more factories, but converting them to </a:t>
            </a:r>
            <a:r>
              <a:rPr lang="en-US" dirty="0" smtClean="0"/>
              <a:t>war </a:t>
            </a:r>
            <a:r>
              <a:rPr lang="en-US" dirty="0"/>
              <a:t>production </a:t>
            </a:r>
            <a:r>
              <a:rPr lang="en-US" dirty="0" smtClean="0"/>
              <a:t>took </a:t>
            </a:r>
            <a:r>
              <a:rPr lang="en-US" dirty="0"/>
              <a:t>time.</a:t>
            </a:r>
            <a:br>
              <a:rPr lang="en-US" dirty="0"/>
            </a:br>
            <a:endParaRPr lang="en-US" dirty="0"/>
          </a:p>
          <a:p>
            <a:r>
              <a:rPr lang="en-US" dirty="0"/>
              <a:t>The Allies had a stronger Navy and therefore able to enforce a blockade of the ports of the Central Powers.</a:t>
            </a:r>
          </a:p>
          <a:p>
            <a:endParaRPr lang="en-US" dirty="0"/>
          </a:p>
        </p:txBody>
      </p:sp>
      <p:pic>
        <p:nvPicPr>
          <p:cNvPr id="5" name="Content Placeholder 4"/>
          <p:cNvPicPr>
            <a:picLocks noGrp="1" noChangeAspect="1"/>
          </p:cNvPicPr>
          <p:nvPr>
            <p:ph sz="half" idx="2"/>
          </p:nvPr>
        </p:nvPicPr>
        <p:blipFill>
          <a:blip r:embed="rId2"/>
          <a:stretch>
            <a:fillRect/>
          </a:stretch>
        </p:blipFill>
        <p:spPr>
          <a:xfrm>
            <a:off x="6172200" y="2117807"/>
            <a:ext cx="5181600" cy="3766974"/>
          </a:xfrm>
          <a:prstGeom prst="rect">
            <a:avLst/>
          </a:prstGeom>
        </p:spPr>
      </p:pic>
    </p:spTree>
    <p:extLst>
      <p:ext uri="{BB962C8B-B14F-4D97-AF65-F5344CB8AC3E}">
        <p14:creationId xmlns:p14="http://schemas.microsoft.com/office/powerpoint/2010/main" val="222312430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was decided in the  Yalta Conference?</a:t>
            </a:r>
            <a:endParaRPr lang="en-US" dirty="0"/>
          </a:p>
        </p:txBody>
      </p:sp>
      <p:sp>
        <p:nvSpPr>
          <p:cNvPr id="11" name="Content Placeholder 10"/>
          <p:cNvSpPr>
            <a:spLocks noGrp="1"/>
          </p:cNvSpPr>
          <p:nvPr>
            <p:ph sz="half" idx="2"/>
          </p:nvPr>
        </p:nvSpPr>
        <p:spPr/>
        <p:txBody>
          <a:bodyPr>
            <a:normAutofit fontScale="85000" lnSpcReduction="20000"/>
          </a:bodyPr>
          <a:lstStyle/>
          <a:p>
            <a:endParaRPr lang="en-US"/>
          </a:p>
        </p:txBody>
      </p:sp>
      <p:sp>
        <p:nvSpPr>
          <p:cNvPr id="7" name="Footer Placeholder 6"/>
          <p:cNvSpPr>
            <a:spLocks noGrp="1"/>
          </p:cNvSpPr>
          <p:nvPr>
            <p:ph type="ftr" sz="quarter" idx="11"/>
          </p:nvPr>
        </p:nvSpPr>
        <p:spPr/>
        <p:txBody>
          <a:bodyPr/>
          <a:lstStyle/>
          <a:p>
            <a:r>
              <a:rPr lang="en-US" smtClean="0"/>
              <a:t>causes</a:t>
            </a:r>
            <a:endParaRPr lang="en-US"/>
          </a:p>
        </p:txBody>
      </p:sp>
      <p:sp>
        <p:nvSpPr>
          <p:cNvPr id="8" name="Slide Number Placeholder 7"/>
          <p:cNvSpPr>
            <a:spLocks noGrp="1"/>
          </p:cNvSpPr>
          <p:nvPr>
            <p:ph type="sldNum" sz="quarter" idx="12"/>
          </p:nvPr>
        </p:nvSpPr>
        <p:spPr/>
        <p:txBody>
          <a:bodyPr/>
          <a:lstStyle/>
          <a:p>
            <a:fld id="{650AE703-9DED-4AE3-91E9-F3DCFDDD26C2}" type="slidenum">
              <a:rPr lang="en-US" smtClean="0"/>
              <a:t>90</a:t>
            </a:fld>
            <a:endParaRPr lang="en-US"/>
          </a:p>
        </p:txBody>
      </p:sp>
      <p:pic>
        <p:nvPicPr>
          <p:cNvPr id="10" name="Picture 9"/>
          <p:cNvPicPr>
            <a:picLocks noChangeAspect="1"/>
          </p:cNvPicPr>
          <p:nvPr/>
        </p:nvPicPr>
        <p:blipFill>
          <a:blip r:embed="rId3"/>
          <a:stretch>
            <a:fillRect/>
          </a:stretch>
        </p:blipFill>
        <p:spPr>
          <a:xfrm>
            <a:off x="5999771" y="1609362"/>
            <a:ext cx="5695950" cy="4895850"/>
          </a:xfrm>
          <a:prstGeom prst="rect">
            <a:avLst/>
          </a:prstGeom>
        </p:spPr>
      </p:pic>
      <p:sp>
        <p:nvSpPr>
          <p:cNvPr id="12" name="Content Placeholder 11"/>
          <p:cNvSpPr>
            <a:spLocks noGrp="1"/>
          </p:cNvSpPr>
          <p:nvPr>
            <p:ph sz="half" idx="1"/>
          </p:nvPr>
        </p:nvSpPr>
        <p:spPr/>
        <p:txBody>
          <a:bodyPr>
            <a:normAutofit fontScale="85000" lnSpcReduction="20000"/>
          </a:bodyPr>
          <a:lstStyle/>
          <a:p>
            <a:r>
              <a:rPr lang="en-US" dirty="0"/>
              <a:t>Germany and its capital, Berlin, were divided into Weston and Soviet regions.</a:t>
            </a:r>
          </a:p>
          <a:p>
            <a:r>
              <a:rPr lang="en-US" dirty="0"/>
              <a:t>The USSR to control of most of Eastern Europe (now a separate entity from Western Europe), after promising the United States and Britain it would allow of self-determination.</a:t>
            </a:r>
          </a:p>
          <a:p>
            <a:r>
              <a:rPr lang="en-US" dirty="0"/>
              <a:t>When the pledge failed to materialize and Soviet forces began to occupy Eastern Europe, the West became highly suspicious of Soviet intentions.</a:t>
            </a:r>
          </a:p>
          <a:p>
            <a:r>
              <a:rPr lang="en-US" dirty="0"/>
              <a:t>For its part, leaders in the USSR feared of US – led invasion to Germany or Japan.</a:t>
            </a:r>
          </a:p>
        </p:txBody>
      </p:sp>
    </p:spTree>
    <p:extLst>
      <p:ext uri="{BB962C8B-B14F-4D97-AF65-F5344CB8AC3E}">
        <p14:creationId xmlns:p14="http://schemas.microsoft.com/office/powerpoint/2010/main" val="251313888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a:xfrm>
            <a:off x="838200" y="365125"/>
            <a:ext cx="5571146" cy="5811838"/>
          </a:xfrm>
        </p:spPr>
        <p:txBody>
          <a:bodyPr>
            <a:normAutofit/>
          </a:bodyPr>
          <a:lstStyle/>
          <a:p>
            <a:r>
              <a:rPr lang="en-US" sz="3600" dirty="0"/>
              <a:t>Divided </a:t>
            </a:r>
            <a:r>
              <a:rPr lang="en-US" sz="3600" dirty="0" smtClean="0"/>
              <a:t>Korea </a:t>
            </a:r>
            <a:r>
              <a:rPr lang="en-US" sz="3600" dirty="0"/>
              <a:t>into communist North and capitalist South nations. Japan was put into the US sphere of influence. The United States replaced Japan's government with the Democratic constitutional monarchy and placed military bases there.</a:t>
            </a:r>
          </a:p>
        </p:txBody>
      </p:sp>
      <p:pic>
        <p:nvPicPr>
          <p:cNvPr id="5" name="Content Placeholder 4"/>
          <p:cNvPicPr>
            <a:picLocks noGrp="1" noChangeAspect="1"/>
          </p:cNvPicPr>
          <p:nvPr>
            <p:ph sz="half" idx="2"/>
          </p:nvPr>
        </p:nvPicPr>
        <p:blipFill>
          <a:blip r:embed="rId2"/>
          <a:stretch>
            <a:fillRect/>
          </a:stretch>
        </p:blipFill>
        <p:spPr>
          <a:xfrm>
            <a:off x="6409346" y="402430"/>
            <a:ext cx="4819827" cy="5774533"/>
          </a:xfrm>
          <a:prstGeom prst="rect">
            <a:avLst/>
          </a:prstGeom>
        </p:spPr>
      </p:pic>
    </p:spTree>
    <p:extLst>
      <p:ext uri="{BB962C8B-B14F-4D97-AF65-F5344CB8AC3E}">
        <p14:creationId xmlns:p14="http://schemas.microsoft.com/office/powerpoint/2010/main" val="147269297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838200" y="564022"/>
            <a:ext cx="5181600" cy="5612941"/>
          </a:xfrm>
        </p:spPr>
        <p:txBody>
          <a:bodyPr/>
          <a:lstStyle/>
          <a:p>
            <a:r>
              <a:rPr lang="en-US" sz="4000" dirty="0"/>
              <a:t>The USSR gained nuclear weapons a few years after the end of World War II. This event stirred great concern among the Western allies, but the Soviet Union claimed the weapons were for self-defense purposes.</a:t>
            </a:r>
          </a:p>
          <a:p>
            <a:endParaRPr lang="en-US" dirty="0"/>
          </a:p>
        </p:txBody>
      </p:sp>
      <p:pic>
        <p:nvPicPr>
          <p:cNvPr id="9" name="Content Placeholder 8"/>
          <p:cNvPicPr>
            <a:picLocks noGrp="1" noChangeAspect="1"/>
          </p:cNvPicPr>
          <p:nvPr>
            <p:ph sz="half" idx="2"/>
          </p:nvPr>
        </p:nvPicPr>
        <p:blipFill>
          <a:blip r:embed="rId2"/>
          <a:stretch>
            <a:fillRect/>
          </a:stretch>
        </p:blipFill>
        <p:spPr>
          <a:xfrm>
            <a:off x="6172200" y="743484"/>
            <a:ext cx="6019800" cy="5101641"/>
          </a:xfrm>
          <a:prstGeom prst="rect">
            <a:avLst/>
          </a:prstGeom>
        </p:spPr>
      </p:pic>
    </p:spTree>
    <p:extLst>
      <p:ext uri="{BB962C8B-B14F-4D97-AF65-F5344CB8AC3E}">
        <p14:creationId xmlns:p14="http://schemas.microsoft.com/office/powerpoint/2010/main" val="169233286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Features of the Cold War</a:t>
            </a:r>
          </a:p>
        </p:txBody>
      </p:sp>
      <p:sp>
        <p:nvSpPr>
          <p:cNvPr id="3" name="Content Placeholder 2"/>
          <p:cNvSpPr>
            <a:spLocks noGrp="1"/>
          </p:cNvSpPr>
          <p:nvPr>
            <p:ph sz="half" idx="1"/>
          </p:nvPr>
        </p:nvSpPr>
        <p:spPr/>
        <p:txBody>
          <a:bodyPr/>
          <a:lstStyle/>
          <a:p>
            <a:r>
              <a:rPr lang="en-US" dirty="0"/>
              <a:t>Led by the United States, NATO and its allies enacted diplomatic and military policy of containment to keep the Soviets from spreading communism beyond Eastern </a:t>
            </a:r>
            <a:r>
              <a:rPr lang="en-US" dirty="0" smtClean="0"/>
              <a:t>Europe. World </a:t>
            </a:r>
            <a:r>
              <a:rPr lang="en-US" dirty="0"/>
              <a:t>events challenge this policy around the globe for 45 years</a:t>
            </a:r>
          </a:p>
        </p:txBody>
      </p:sp>
      <p:pic>
        <p:nvPicPr>
          <p:cNvPr id="5" name="Content Placeholder 4"/>
          <p:cNvPicPr>
            <a:picLocks noGrp="1" noChangeAspect="1"/>
          </p:cNvPicPr>
          <p:nvPr>
            <p:ph sz="half" idx="2"/>
          </p:nvPr>
        </p:nvPicPr>
        <p:blipFill>
          <a:blip r:embed="rId2"/>
          <a:stretch>
            <a:fillRect/>
          </a:stretch>
        </p:blipFill>
        <p:spPr>
          <a:xfrm>
            <a:off x="6084607" y="1196411"/>
            <a:ext cx="5768410" cy="4980552"/>
          </a:xfrm>
          <a:prstGeom prst="rect">
            <a:avLst/>
          </a:prstGeom>
        </p:spPr>
      </p:pic>
    </p:spTree>
    <p:extLst>
      <p:ext uri="{BB962C8B-B14F-4D97-AF65-F5344CB8AC3E}">
        <p14:creationId xmlns:p14="http://schemas.microsoft.com/office/powerpoint/2010/main" val="1888470100"/>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Berlin </a:t>
            </a:r>
            <a:r>
              <a:rPr lang="en-US" dirty="0" smtClean="0"/>
              <a:t>Airlift </a:t>
            </a:r>
            <a:endParaRPr lang="en-US" dirty="0"/>
          </a:p>
        </p:txBody>
      </p:sp>
      <p:sp>
        <p:nvSpPr>
          <p:cNvPr id="3" name="Content Placeholder 2"/>
          <p:cNvSpPr>
            <a:spLocks noGrp="1"/>
          </p:cNvSpPr>
          <p:nvPr>
            <p:ph sz="half" idx="1"/>
          </p:nvPr>
        </p:nvSpPr>
        <p:spPr/>
        <p:txBody>
          <a:bodyPr/>
          <a:lstStyle/>
          <a:p>
            <a:r>
              <a:rPr lang="en-US" dirty="0"/>
              <a:t>In 1946, the USSR attempted to cut off </a:t>
            </a:r>
            <a:r>
              <a:rPr lang="en-US" dirty="0" smtClean="0"/>
              <a:t>Western </a:t>
            </a:r>
            <a:r>
              <a:rPr lang="en-US" dirty="0"/>
              <a:t>access to Berlin, which was in Soviet controlled East Germany. For a year, the United States and Britain flew supplies into Western sector of </a:t>
            </a:r>
            <a:r>
              <a:rPr lang="en-US" dirty="0" smtClean="0"/>
              <a:t>Berlin. </a:t>
            </a:r>
            <a:r>
              <a:rPr lang="en-US" dirty="0"/>
              <a:t>Soviets realized the futility of their blockade and lifted it. </a:t>
            </a:r>
          </a:p>
        </p:txBody>
      </p:sp>
      <p:pic>
        <p:nvPicPr>
          <p:cNvPr id="5" name="Content Placeholder 4"/>
          <p:cNvPicPr>
            <a:picLocks noGrp="1" noChangeAspect="1"/>
          </p:cNvPicPr>
          <p:nvPr>
            <p:ph sz="half" idx="2"/>
          </p:nvPr>
        </p:nvPicPr>
        <p:blipFill>
          <a:blip r:embed="rId2"/>
          <a:stretch>
            <a:fillRect/>
          </a:stretch>
        </p:blipFill>
        <p:spPr>
          <a:xfrm>
            <a:off x="5920759" y="365125"/>
            <a:ext cx="5811838" cy="5811838"/>
          </a:xfrm>
          <a:prstGeom prst="rect">
            <a:avLst/>
          </a:prstGeom>
        </p:spPr>
      </p:pic>
    </p:spTree>
    <p:extLst>
      <p:ext uri="{BB962C8B-B14F-4D97-AF65-F5344CB8AC3E}">
        <p14:creationId xmlns:p14="http://schemas.microsoft.com/office/powerpoint/2010/main" val="247731681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Berlin airlift</a:t>
            </a:r>
          </a:p>
        </p:txBody>
      </p:sp>
      <p:sp>
        <p:nvSpPr>
          <p:cNvPr id="3" name="Content Placeholder 2"/>
          <p:cNvSpPr>
            <a:spLocks noGrp="1"/>
          </p:cNvSpPr>
          <p:nvPr>
            <p:ph sz="half" idx="1"/>
          </p:nvPr>
        </p:nvSpPr>
        <p:spPr/>
        <p:txBody>
          <a:bodyPr/>
          <a:lstStyle/>
          <a:p>
            <a:r>
              <a:rPr lang="en-US" dirty="0"/>
              <a:t>This event increased Cold War tensions between the two sides in 1961, communist East Germany built a wall dividing the pro-West sector of Borland from its communist half.</a:t>
            </a:r>
          </a:p>
        </p:txBody>
      </p:sp>
      <p:pic>
        <p:nvPicPr>
          <p:cNvPr id="6" name="Content Placeholder 5"/>
          <p:cNvPicPr>
            <a:picLocks noGrp="1" noChangeAspect="1"/>
          </p:cNvPicPr>
          <p:nvPr>
            <p:ph sz="half" idx="2"/>
          </p:nvPr>
        </p:nvPicPr>
        <p:blipFill>
          <a:blip r:embed="rId2"/>
          <a:stretch>
            <a:fillRect/>
          </a:stretch>
        </p:blipFill>
        <p:spPr>
          <a:xfrm>
            <a:off x="5950009" y="3213994"/>
            <a:ext cx="5181600" cy="3644006"/>
          </a:xfrm>
          <a:prstGeom prst="rect">
            <a:avLst/>
          </a:prstGeom>
        </p:spPr>
      </p:pic>
      <p:pic>
        <p:nvPicPr>
          <p:cNvPr id="5" name="Picture 4"/>
          <p:cNvPicPr>
            <a:picLocks noChangeAspect="1"/>
          </p:cNvPicPr>
          <p:nvPr/>
        </p:nvPicPr>
        <p:blipFill>
          <a:blip r:embed="rId3"/>
          <a:stretch>
            <a:fillRect/>
          </a:stretch>
        </p:blipFill>
        <p:spPr>
          <a:xfrm>
            <a:off x="7480764" y="0"/>
            <a:ext cx="4711236" cy="3976910"/>
          </a:xfrm>
          <a:prstGeom prst="rect">
            <a:avLst/>
          </a:prstGeom>
        </p:spPr>
      </p:pic>
    </p:spTree>
    <p:extLst>
      <p:ext uri="{BB962C8B-B14F-4D97-AF65-F5344CB8AC3E}">
        <p14:creationId xmlns:p14="http://schemas.microsoft.com/office/powerpoint/2010/main" val="188376271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Berlin wall</a:t>
            </a:r>
          </a:p>
        </p:txBody>
      </p:sp>
      <p:sp>
        <p:nvSpPr>
          <p:cNvPr id="3" name="Content Placeholder 2"/>
          <p:cNvSpPr>
            <a:spLocks noGrp="1"/>
          </p:cNvSpPr>
          <p:nvPr>
            <p:ph sz="half" idx="1"/>
          </p:nvPr>
        </p:nvSpPr>
        <p:spPr/>
        <p:txBody>
          <a:bodyPr/>
          <a:lstStyle/>
          <a:p>
            <a:r>
              <a:rPr lang="en-US" dirty="0"/>
              <a:t>The Berlin wall lasted until 1989, when the anti-Communist East Berliners rose up and began tearing it down on live television</a:t>
            </a:r>
          </a:p>
        </p:txBody>
      </p:sp>
      <p:pic>
        <p:nvPicPr>
          <p:cNvPr id="5" name="Content Placeholder 4"/>
          <p:cNvPicPr>
            <a:picLocks noGrp="1" noChangeAspect="1"/>
          </p:cNvPicPr>
          <p:nvPr>
            <p:ph sz="half" idx="2"/>
          </p:nvPr>
        </p:nvPicPr>
        <p:blipFill>
          <a:blip r:embed="rId2"/>
          <a:stretch>
            <a:fillRect/>
          </a:stretch>
        </p:blipFill>
        <p:spPr>
          <a:xfrm>
            <a:off x="6172200" y="256374"/>
            <a:ext cx="5181600" cy="5460208"/>
          </a:xfrm>
          <a:prstGeom prst="rect">
            <a:avLst/>
          </a:prstGeom>
        </p:spPr>
      </p:pic>
      <p:sp>
        <p:nvSpPr>
          <p:cNvPr id="6" name="Rectangle 5"/>
          <p:cNvSpPr/>
          <p:nvPr/>
        </p:nvSpPr>
        <p:spPr>
          <a:xfrm>
            <a:off x="766273" y="4319338"/>
            <a:ext cx="6096000" cy="923330"/>
          </a:xfrm>
          <a:prstGeom prst="rect">
            <a:avLst/>
          </a:prstGeom>
        </p:spPr>
        <p:txBody>
          <a:bodyPr>
            <a:spAutoFit/>
          </a:bodyPr>
          <a:lstStyle/>
          <a:p>
            <a:r>
              <a:rPr lang="en-US" dirty="0">
                <a:hlinkClick r:id="rId3"/>
              </a:rPr>
              <a:t>http://</a:t>
            </a:r>
            <a:r>
              <a:rPr lang="en-US" dirty="0" smtClean="0">
                <a:hlinkClick r:id="rId3"/>
              </a:rPr>
              <a:t>www.history.com/topics/cold-war/berlin-wall/videos/deconstructing-history-berlin-wall</a:t>
            </a:r>
            <a:endParaRPr lang="en-US" dirty="0" smtClean="0"/>
          </a:p>
          <a:p>
            <a:endParaRPr lang="en-US" dirty="0"/>
          </a:p>
        </p:txBody>
      </p:sp>
    </p:spTree>
    <p:extLst>
      <p:ext uri="{BB962C8B-B14F-4D97-AF65-F5344CB8AC3E}">
        <p14:creationId xmlns:p14="http://schemas.microsoft.com/office/powerpoint/2010/main" val="19428797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Marshall plan</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As part of the US containment doctrine to limit the expansion of communism, and to help its Western European allies recover from the war, the United States sent billions of dollars in economic and construction aid to West Germany, England, France, and other Western European nations. Japan also received massive amounts of reconstruction assistance</a:t>
            </a:r>
            <a:endParaRPr lang="en-US" dirty="0"/>
          </a:p>
        </p:txBody>
      </p:sp>
      <p:sp>
        <p:nvSpPr>
          <p:cNvPr id="4" name="Content Placeholder 3"/>
          <p:cNvSpPr>
            <a:spLocks noGrp="1"/>
          </p:cNvSpPr>
          <p:nvPr>
            <p:ph sz="half" idx="2"/>
          </p:nvPr>
        </p:nvSpPr>
        <p:spPr/>
        <p:txBody>
          <a:bodyPr>
            <a:normAutofit lnSpcReduction="10000"/>
          </a:bodyPr>
          <a:lstStyle/>
          <a:p>
            <a:r>
              <a:rPr lang="en-US" dirty="0" smtClean="0"/>
              <a:t>The Marshall plan was lauded as a “brilliant success” that rebuilt factories and roads.</a:t>
            </a:r>
          </a:p>
          <a:p>
            <a:r>
              <a:rPr lang="en-US" dirty="0" smtClean="0"/>
              <a:t>By the early 1950s, Western Europe and Japan had booming economies.</a:t>
            </a:r>
          </a:p>
          <a:p>
            <a:r>
              <a:rPr lang="en-US" dirty="0" smtClean="0"/>
              <a:t>The USSR attempted a similar aid package for Eastern Europe called </a:t>
            </a:r>
            <a:r>
              <a:rPr lang="en-US" dirty="0" err="1" smtClean="0"/>
              <a:t>Comecon</a:t>
            </a:r>
            <a:r>
              <a:rPr lang="en-US" dirty="0" smtClean="0"/>
              <a:t>, but it’s efforts were less successful.</a:t>
            </a:r>
            <a:endParaRPr lang="en-US" dirty="0"/>
          </a:p>
        </p:txBody>
      </p:sp>
    </p:spTree>
    <p:extLst>
      <p:ext uri="{BB962C8B-B14F-4D97-AF65-F5344CB8AC3E}">
        <p14:creationId xmlns:p14="http://schemas.microsoft.com/office/powerpoint/2010/main" val="1541538261"/>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NATO versus the Warsaw Pact</a:t>
            </a:r>
            <a:endParaRPr lang="en-US" dirty="0"/>
          </a:p>
        </p:txBody>
      </p:sp>
      <p:sp>
        <p:nvSpPr>
          <p:cNvPr id="3" name="Content Placeholder 2"/>
          <p:cNvSpPr>
            <a:spLocks noGrp="1"/>
          </p:cNvSpPr>
          <p:nvPr>
            <p:ph sz="half" idx="1"/>
          </p:nvPr>
        </p:nvSpPr>
        <p:spPr>
          <a:xfrm>
            <a:off x="838200" y="1825625"/>
            <a:ext cx="5181600" cy="3207848"/>
          </a:xfrm>
        </p:spPr>
        <p:txBody>
          <a:bodyPr/>
          <a:lstStyle/>
          <a:p>
            <a:r>
              <a:rPr lang="en-US" dirty="0" smtClean="0"/>
              <a:t>In 1949, the United States formed an alliance with Western European nations called the North Atlantic Treaty Organization (NATO). It was designed to contain Soviet aggression in Europe. Canada and Turkey were also included.</a:t>
            </a:r>
            <a:endParaRPr lang="en-US" dirty="0"/>
          </a:p>
        </p:txBody>
      </p:sp>
      <p:sp>
        <p:nvSpPr>
          <p:cNvPr id="4" name="Content Placeholder 3"/>
          <p:cNvSpPr>
            <a:spLocks noGrp="1"/>
          </p:cNvSpPr>
          <p:nvPr>
            <p:ph sz="half" idx="2"/>
          </p:nvPr>
        </p:nvSpPr>
        <p:spPr>
          <a:xfrm>
            <a:off x="6172200" y="1825625"/>
            <a:ext cx="5181600" cy="2387452"/>
          </a:xfrm>
        </p:spPr>
        <p:txBody>
          <a:bodyPr/>
          <a:lstStyle/>
          <a:p>
            <a:r>
              <a:rPr lang="en-US" dirty="0" smtClean="0"/>
              <a:t>The USSR responded with the military and lines of its own, the Warsaw Pact, which most Eastern European nations were compelled to join.</a:t>
            </a:r>
            <a:endParaRPr lang="en-US" dirty="0"/>
          </a:p>
        </p:txBody>
      </p:sp>
      <p:sp>
        <p:nvSpPr>
          <p:cNvPr id="5" name="TextBox 4"/>
          <p:cNvSpPr txBox="1"/>
          <p:nvPr/>
        </p:nvSpPr>
        <p:spPr>
          <a:xfrm>
            <a:off x="1119499" y="5144568"/>
            <a:ext cx="10374594" cy="923330"/>
          </a:xfrm>
          <a:prstGeom prst="rect">
            <a:avLst/>
          </a:prstGeom>
          <a:noFill/>
        </p:spPr>
        <p:txBody>
          <a:bodyPr wrap="square" rtlCol="0">
            <a:spAutoFit/>
          </a:bodyPr>
          <a:lstStyle/>
          <a:p>
            <a:r>
              <a:rPr lang="en-US" dirty="0" smtClean="0"/>
              <a:t>For decades, most experts assumed World War III would be fought in central Europe – probably over East or West Germany – between these two sites. Almost no forecasters in the 1960s and 1970s expected the USSR to disintegrate by the early 1990s.</a:t>
            </a:r>
            <a:endParaRPr lang="en-US" dirty="0"/>
          </a:p>
        </p:txBody>
      </p:sp>
    </p:spTree>
    <p:extLst>
      <p:ext uri="{BB962C8B-B14F-4D97-AF65-F5344CB8AC3E}">
        <p14:creationId xmlns:p14="http://schemas.microsoft.com/office/powerpoint/2010/main" val="187944282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China during Cold War</a:t>
            </a:r>
            <a:endParaRPr lang="en-US" dirty="0"/>
          </a:p>
        </p:txBody>
      </p:sp>
      <p:sp>
        <p:nvSpPr>
          <p:cNvPr id="3" name="Content Placeholder 2"/>
          <p:cNvSpPr>
            <a:spLocks noGrp="1"/>
          </p:cNvSpPr>
          <p:nvPr>
            <p:ph sz="half" idx="1"/>
          </p:nvPr>
        </p:nvSpPr>
        <p:spPr/>
        <p:txBody>
          <a:bodyPr/>
          <a:lstStyle/>
          <a:p>
            <a:r>
              <a:rPr lang="en-US" dirty="0" smtClean="0"/>
              <a:t>Led by Mao Zedong, communist to control of China in 1949. The 20</a:t>
            </a:r>
            <a:r>
              <a:rPr lang="en-US" baseline="30000" dirty="0" smtClean="0"/>
              <a:t>th</a:t>
            </a:r>
            <a:r>
              <a:rPr lang="en-US" dirty="0" smtClean="0"/>
              <a:t> century Chinese revolutions and China’s Cold War relationship with the USSR and the West are discussed in more depth later in this ppt.</a:t>
            </a:r>
            <a:endParaRPr lang="en-US" dirty="0"/>
          </a:p>
        </p:txBody>
      </p:sp>
      <p:pic>
        <p:nvPicPr>
          <p:cNvPr id="5" name="Content Placeholder 4"/>
          <p:cNvPicPr>
            <a:picLocks noGrp="1" noChangeAspect="1"/>
          </p:cNvPicPr>
          <p:nvPr>
            <p:ph sz="half" idx="2"/>
          </p:nvPr>
        </p:nvPicPr>
        <p:blipFill>
          <a:blip r:embed="rId2"/>
          <a:stretch>
            <a:fillRect/>
          </a:stretch>
        </p:blipFill>
        <p:spPr>
          <a:xfrm>
            <a:off x="7264599" y="1227420"/>
            <a:ext cx="3287359" cy="4351338"/>
          </a:xfrm>
          <a:prstGeom prst="rect">
            <a:avLst/>
          </a:prstGeom>
        </p:spPr>
      </p:pic>
    </p:spTree>
    <p:extLst>
      <p:ext uri="{BB962C8B-B14F-4D97-AF65-F5344CB8AC3E}">
        <p14:creationId xmlns:p14="http://schemas.microsoft.com/office/powerpoint/2010/main" val="61834279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ef9e25ab9aed7be7bbfbf27781debcb44dd5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471</TotalTime>
  <Words>6482</Words>
  <Application>Microsoft Office PowerPoint</Application>
  <PresentationFormat>Custom</PresentationFormat>
  <Paragraphs>577</Paragraphs>
  <Slides>158</Slides>
  <Notes>1</Notes>
  <HiddenSlides>3</HiddenSlides>
  <MMClips>0</MMClips>
  <ScaleCrop>false</ScaleCrop>
  <HeadingPairs>
    <vt:vector size="4" baseType="variant">
      <vt:variant>
        <vt:lpstr>Theme</vt:lpstr>
      </vt:variant>
      <vt:variant>
        <vt:i4>2</vt:i4>
      </vt:variant>
      <vt:variant>
        <vt:lpstr>Slide Titles</vt:lpstr>
      </vt:variant>
      <vt:variant>
        <vt:i4>158</vt:i4>
      </vt:variant>
    </vt:vector>
  </HeadingPairs>
  <TitlesOfParts>
    <vt:vector size="160" baseType="lpstr">
      <vt:lpstr>Office Theme</vt:lpstr>
      <vt:lpstr>2_Office Theme</vt:lpstr>
      <vt:lpstr>PowerPoint Presentation</vt:lpstr>
      <vt:lpstr>PowerPoint Presentation</vt:lpstr>
      <vt:lpstr>Key concept 6.2: Global Conflicts Shake World Stability  </vt:lpstr>
      <vt:lpstr>PowerPoint Presentation</vt:lpstr>
      <vt:lpstr>PowerPoint Presentation</vt:lpstr>
      <vt:lpstr>1. Causes of World War I</vt:lpstr>
      <vt:lpstr>All these factors (imperialism, nationalism, the arms race, and the alliance system) led to heightened tensions in Europe by 1914.</vt:lpstr>
      <vt:lpstr>The Central Powers had short-term advantages at the start of World War I:</vt:lpstr>
      <vt:lpstr>The Allies had long-term advantages at the start of World War I:</vt:lpstr>
      <vt:lpstr>2. Features of World War I…</vt:lpstr>
      <vt:lpstr>2.Features of WW1…</vt:lpstr>
      <vt:lpstr>2. Features of WW1</vt:lpstr>
      <vt:lpstr>2. Features of WW1</vt:lpstr>
      <vt:lpstr>America Enters war</vt:lpstr>
      <vt:lpstr>PowerPoint Presentation</vt:lpstr>
      <vt:lpstr>3. Consequences of World War I</vt:lpstr>
      <vt:lpstr>PowerPoint Presentation</vt:lpstr>
      <vt:lpstr>After the War: Peace Treaties</vt:lpstr>
      <vt:lpstr>PowerPoint Presentation</vt:lpstr>
      <vt:lpstr>PowerPoint Presentation</vt:lpstr>
      <vt:lpstr>League of Nations</vt:lpstr>
      <vt:lpstr>Reaction of Germany</vt:lpstr>
      <vt:lpstr>iii. Several international treaties between the world wars sought to limit the expansion of military might and thus reduce the chance of war.</vt:lpstr>
      <vt:lpstr>iv. Many of the African and Middle Eastern colonies controlled by Germany and the Ottoman Empire were reassigned by the league of Nations to France and England, who established a mandate system of rule over them.</vt:lpstr>
      <vt:lpstr>Under this system,</vt:lpstr>
      <vt:lpstr>v. The Russian, Austrian, Ottoman, and German empires fell during or just after World War I.</vt:lpstr>
      <vt:lpstr>Rise of Modern Turkey</vt:lpstr>
      <vt:lpstr>vi. To Allied Nations, the United States and Japan, emerged from the war with their industrial capacity and colonial possessions in tact, unlike most of Europe, and with poised to rise to the top of the world's economic ladder.</vt:lpstr>
      <vt:lpstr>Colonial Subjects</vt:lpstr>
      <vt:lpstr>PowerPoint Presentation</vt:lpstr>
      <vt:lpstr>Ephemeral Peace</vt:lpstr>
      <vt:lpstr>PowerPoint Presentation</vt:lpstr>
      <vt:lpstr>PowerPoint Presentation</vt:lpstr>
      <vt:lpstr>Russia</vt:lpstr>
      <vt:lpstr>PowerPoint Presentation</vt:lpstr>
      <vt:lpstr>PowerPoint Presentation</vt:lpstr>
      <vt:lpstr>PowerPoint Presentation</vt:lpstr>
      <vt:lpstr>PowerPoint Presentation</vt:lpstr>
      <vt:lpstr>Flaws in the Five Year Plans</vt:lpstr>
      <vt:lpstr>PowerPoint Presentation</vt:lpstr>
      <vt:lpstr>PowerPoint Presentation</vt:lpstr>
      <vt:lpstr>PowerPoint Presentation</vt:lpstr>
      <vt:lpstr>PowerPoint Presentation</vt:lpstr>
      <vt:lpstr>PowerPoint Presentation</vt:lpstr>
      <vt:lpstr>German Revolutions</vt:lpstr>
      <vt:lpstr>PowerPoint Presentation</vt:lpstr>
      <vt:lpstr>PowerPoint Presentation</vt:lpstr>
      <vt:lpstr>Hitler’s Rise to Power</vt:lpstr>
      <vt:lpstr>PowerPoint Presentation</vt:lpstr>
      <vt:lpstr>PowerPoint Presentation</vt:lpstr>
      <vt:lpstr>PowerPoint Presentation</vt:lpstr>
      <vt:lpstr>PowerPoint Presentation</vt:lpstr>
      <vt:lpstr>PowerPoint Presentation</vt:lpstr>
      <vt:lpstr>Fascism</vt:lpstr>
      <vt:lpstr>Control of Italy</vt:lpstr>
      <vt:lpstr>PowerPoint Presentation</vt:lpstr>
      <vt:lpstr>PowerPoint Presentation</vt:lpstr>
      <vt:lpstr>PowerPoint Presentation</vt:lpstr>
      <vt:lpstr>Maginot Line</vt:lpstr>
      <vt:lpstr>PowerPoint Presentation</vt:lpstr>
      <vt:lpstr>PowerPoint Presentation</vt:lpstr>
      <vt:lpstr>PowerPoint Presentation</vt:lpstr>
      <vt:lpstr>PowerPoint Presentation</vt:lpstr>
      <vt:lpstr>Start of the Depression</vt:lpstr>
      <vt:lpstr>PowerPoint Presentation</vt:lpstr>
      <vt:lpstr>PowerPoint Presentation</vt:lpstr>
      <vt:lpstr>PowerPoint Presentation</vt:lpstr>
      <vt:lpstr>1. Causes of World War II</vt:lpstr>
      <vt:lpstr>ii. Starting in late 1929, the Great Depression shook the foundations of the global economy. However, Western European nations had suffered all through the decade after the war.</vt:lpstr>
      <vt:lpstr>iii. The result in the industrialized nations was that, in the 1930s, they all recognized their governments to be more active in financial matters, including government programs, unemployment compensation, bank regulation, and many others. </vt:lpstr>
      <vt:lpstr>iv. Italy introduced fascism in the 1920s as a political and social means to address its post World War I economic woes.</vt:lpstr>
      <vt:lpstr>   v. In Germany, Nazism was Adolf Hitler's version of fascism. The national Socialist (abbreviated "Nazi") German workers party was a fringe group in the early 1920s, at a time when the Weimer Republic was floundering. It claimed opposition to both democracy on one hand and communism on the other, and promoted past and future German glories.</vt:lpstr>
      <vt:lpstr>PowerPoint Presentation</vt:lpstr>
      <vt:lpstr>vi. Fascism requires conquest to obtain cheap labor and raw materials – and to unite its people against enemies, real or invented.</vt:lpstr>
      <vt:lpstr>        vii. Japan began attacking its neighbors even before it officially turned to fascism. Some historians argue that World War II really started in 1931 – eight years before the official date – when Japan invaded Manchuria, enslaved or killed its people and, and occupied their coal mines and factories. Not satisfied with the conquest alone, Japan invaded China in 1937.</vt:lpstr>
      <vt:lpstr> viii. The well intentioned but weak league of Nations did little to stop aggression by Italy, Germany, and Japan in the 1930s. European leaders hoped that fascists would be satisfied after limited conquests and seek no more territories.</vt:lpstr>
      <vt:lpstr>2. Features of World War II</vt:lpstr>
      <vt:lpstr> ii. Unlike World War I, which featured trench war and little movement of forces, World War II began with fast – moving fronts. This change occurred because technology improved the machines that were introduced in World War I.</vt:lpstr>
      <vt:lpstr> iii. In the European theater, the war started in 1939 when Germany invaded Poland. England had appeased the German fascist dictator Hitler in his conquest of central Europe. But it finally drew a line at Poland.</vt:lpstr>
      <vt:lpstr> iv. The first Allied offensive against the axis powers was in North Africa. From there, the Allies invaded Italy but were still fighting there when the war in Europe ended.</vt:lpstr>
      <vt:lpstr>v. World War II's battlefiels were on a greater global scale than were those of World War I.</vt:lpstr>
      <vt:lpstr>3. Consequences of World War II</vt:lpstr>
      <vt:lpstr>ii. The use of atomic power was a major controversy after World War II.</vt:lpstr>
      <vt:lpstr>iii. Western Europe's reign as the world's strongest economic and political force ended with World War II.</vt:lpstr>
      <vt:lpstr>  iv. The Holocaust was the worst facist treatment of "outsiders." Hitler's "final solution" targeted Jews and other groups that did not fit into his perverted vision for Germany. 6 million of the 10 million people killed in the Holocaust were Jews from Central and East Europe.</vt:lpstr>
      <vt:lpstr>PowerPoint Presentation</vt:lpstr>
      <vt:lpstr>Cold War 1946-1989</vt:lpstr>
      <vt:lpstr>The conflict that best meets the description of "World War III" was the Cold War</vt:lpstr>
      <vt:lpstr>Causes of the Cold War</vt:lpstr>
      <vt:lpstr>What was decided in the  Yalta Conference?</vt:lpstr>
      <vt:lpstr>PowerPoint Presentation</vt:lpstr>
      <vt:lpstr>PowerPoint Presentation</vt:lpstr>
      <vt:lpstr>Features of the Cold War</vt:lpstr>
      <vt:lpstr>Berlin Airlift </vt:lpstr>
      <vt:lpstr>Berlin airlift</vt:lpstr>
      <vt:lpstr>The Berlin wall</vt:lpstr>
      <vt:lpstr>The Marshall plan</vt:lpstr>
      <vt:lpstr>NATO versus the Warsaw Pact</vt:lpstr>
      <vt:lpstr>China during Cold War</vt:lpstr>
      <vt:lpstr>The Korean War</vt:lpstr>
      <vt:lpstr>Vietnam War</vt:lpstr>
      <vt:lpstr>In Latin America </vt:lpstr>
      <vt:lpstr>Cuba</vt:lpstr>
      <vt:lpstr>Consequences of the Cold War</vt:lpstr>
      <vt:lpstr> Nuclear legacy</vt:lpstr>
      <vt:lpstr>          </vt:lpstr>
      <vt:lpstr>The post-Cold War world 1989 to the present</vt:lpstr>
      <vt:lpstr>Latin America</vt:lpstr>
      <vt:lpstr>The AP world history exam greatly asks questions about political events after the end of the Cold War.</vt:lpstr>
      <vt:lpstr>Decolonization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Outcome of Declonization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Noor Khan</dc:creator>
  <cp:lastModifiedBy>Technology</cp:lastModifiedBy>
  <cp:revision>46</cp:revision>
  <dcterms:created xsi:type="dcterms:W3CDTF">2014-04-03T01:16:10Z</dcterms:created>
  <dcterms:modified xsi:type="dcterms:W3CDTF">2014-04-28T06:30:42Z</dcterms:modified>
</cp:coreProperties>
</file>