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59" r:id="rId4"/>
    <p:sldId id="263" r:id="rId5"/>
    <p:sldId id="261" r:id="rId6"/>
    <p:sldId id="262" r:id="rId7"/>
    <p:sldId id="264" r:id="rId8"/>
    <p:sldId id="265" r:id="rId9"/>
    <p:sldId id="257" r:id="rId10"/>
    <p:sldId id="260" r:id="rId11"/>
  </p:sldIdLst>
  <p:sldSz cx="9144000" cy="6858000" type="screen4x3"/>
  <p:notesSz cx="6854825" cy="9293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E80CA-BDD8-4849-8DCD-78BFC36F0508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6500"/>
            <a:ext cx="29702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8826500"/>
            <a:ext cx="29702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15E76-25D5-4992-AC07-E0C9E3F8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24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82EF-5B95-4B43-93CC-F29DBE223207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42DAD-D032-47A2-94E7-8A942F79E6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Reformation Across Europe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i="1" dirty="0" smtClean="0"/>
              <a:t>How did the </a:t>
            </a:r>
            <a:r>
              <a:rPr lang="en-CA" i="1" dirty="0"/>
              <a:t>Protestant Reformation </a:t>
            </a:r>
            <a:r>
              <a:rPr lang="en-CA" i="1" dirty="0" smtClean="0"/>
              <a:t>evolve as it spread?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The German Civil Wars: 1530-1555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Germany broke out in religious-based civil wars 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1530 – </a:t>
            </a:r>
            <a:r>
              <a:rPr lang="en-US" u="sng" dirty="0" smtClean="0"/>
              <a:t>Diet of Augsburg</a:t>
            </a:r>
            <a:r>
              <a:rPr lang="en-US" dirty="0" smtClean="0"/>
              <a:t>: Princes of the </a:t>
            </a:r>
            <a:r>
              <a:rPr lang="en-US" dirty="0" err="1" smtClean="0"/>
              <a:t>Schmalkaldic</a:t>
            </a:r>
            <a:r>
              <a:rPr lang="en-US" dirty="0" smtClean="0"/>
              <a:t> League (P) – led by Phillip of  </a:t>
            </a:r>
            <a:r>
              <a:rPr lang="en-US" dirty="0" err="1" smtClean="0"/>
              <a:t>Hesse</a:t>
            </a:r>
            <a:r>
              <a:rPr lang="en-US" dirty="0" smtClean="0"/>
              <a:t> - reject Charles’ demand to return to </a:t>
            </a:r>
            <a:r>
              <a:rPr lang="en-US" dirty="0" err="1" smtClean="0"/>
              <a:t>Catholisicm</a:t>
            </a:r>
            <a:r>
              <a:rPr lang="en-US" dirty="0" smtClean="0"/>
              <a:t>, win early victories, declare </a:t>
            </a:r>
            <a:r>
              <a:rPr lang="en-US" b="1" dirty="0" smtClean="0"/>
              <a:t>Augsburg Confession </a:t>
            </a:r>
            <a:r>
              <a:rPr lang="en-US" dirty="0" smtClean="0"/>
              <a:t>as expression of beliefs</a:t>
            </a:r>
          </a:p>
          <a:p>
            <a:r>
              <a:rPr lang="en-US" dirty="0" smtClean="0"/>
              <a:t>1546- </a:t>
            </a:r>
            <a:r>
              <a:rPr lang="en-US" u="sng" dirty="0" smtClean="0"/>
              <a:t>Battle of </a:t>
            </a:r>
            <a:r>
              <a:rPr lang="en-US" u="sng" dirty="0" err="1" smtClean="0"/>
              <a:t>Muhlberg</a:t>
            </a:r>
            <a:r>
              <a:rPr lang="en-US" dirty="0" smtClean="0"/>
              <a:t>: </a:t>
            </a:r>
            <a:r>
              <a:rPr lang="en-US" dirty="0"/>
              <a:t>C</a:t>
            </a:r>
            <a:r>
              <a:rPr lang="en-US" dirty="0" smtClean="0"/>
              <a:t>harles crushes princes, announces plans to take away prince’s power.</a:t>
            </a:r>
          </a:p>
          <a:p>
            <a:r>
              <a:rPr lang="en-US" dirty="0" smtClean="0"/>
              <a:t>1552- </a:t>
            </a:r>
            <a:r>
              <a:rPr lang="en-US" u="sng" dirty="0" smtClean="0"/>
              <a:t>Battle of Innsbruck</a:t>
            </a:r>
            <a:r>
              <a:rPr lang="en-US" dirty="0" smtClean="0"/>
              <a:t>: new alliance of princes (C </a:t>
            </a:r>
            <a:r>
              <a:rPr lang="en-US" u="sng" dirty="0" smtClean="0"/>
              <a:t>and</a:t>
            </a:r>
            <a:r>
              <a:rPr lang="en-US" dirty="0" smtClean="0"/>
              <a:t> P) defeats Charles </a:t>
            </a:r>
          </a:p>
          <a:p>
            <a:r>
              <a:rPr lang="en-US" dirty="0" smtClean="0"/>
              <a:t>1555- </a:t>
            </a:r>
            <a:r>
              <a:rPr lang="en-US" u="sng" dirty="0" smtClean="0"/>
              <a:t>Peace of Augsburg</a:t>
            </a:r>
            <a:r>
              <a:rPr lang="en-US" dirty="0" smtClean="0"/>
              <a:t>: </a:t>
            </a:r>
            <a:r>
              <a:rPr lang="en-US" dirty="0"/>
              <a:t>C</a:t>
            </a:r>
            <a:r>
              <a:rPr lang="en-US" dirty="0" smtClean="0"/>
              <a:t>harles and princes reach a compromise with Lutherans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b="1" i="1" dirty="0" err="1" smtClean="0"/>
              <a:t>Curius</a:t>
            </a:r>
            <a:r>
              <a:rPr lang="en-US" b="1" i="1" dirty="0" smtClean="0"/>
              <a:t> </a:t>
            </a:r>
            <a:r>
              <a:rPr lang="en-US" b="1" i="1" dirty="0" err="1" smtClean="0"/>
              <a:t>regio</a:t>
            </a:r>
            <a:r>
              <a:rPr lang="en-US" b="1" i="1" dirty="0" smtClean="0"/>
              <a:t>, </a:t>
            </a:r>
            <a:r>
              <a:rPr lang="en-US" b="1" i="1" dirty="0" err="1" smtClean="0"/>
              <a:t>eius</a:t>
            </a:r>
            <a:r>
              <a:rPr lang="en-US" b="1" i="1" dirty="0" smtClean="0"/>
              <a:t> </a:t>
            </a:r>
            <a:r>
              <a:rPr lang="en-US" b="1" i="1" dirty="0" err="1" smtClean="0"/>
              <a:t>religo</a:t>
            </a:r>
            <a:r>
              <a:rPr lang="en-US" b="1" i="1" dirty="0" smtClean="0"/>
              <a:t>: </a:t>
            </a:r>
            <a:r>
              <a:rPr lang="en-US" b="1" dirty="0" smtClean="0"/>
              <a:t>whatever the religion of the prince, that will be the religion  of his people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Didn’t satisfy Anabaptists or Calvinists (became leaders of future resistance)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8229600" cy="5897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ideas of the Reformation (religious, political etc.) soon spread throughout the continent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Reformation in Switzerland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Loose group of states - “cantons”</a:t>
            </a:r>
          </a:p>
          <a:p>
            <a:r>
              <a:rPr lang="en-US" dirty="0" smtClean="0"/>
              <a:t>Some Protestant, some Catholic, some both</a:t>
            </a:r>
          </a:p>
          <a:p>
            <a:r>
              <a:rPr lang="en-US" dirty="0" smtClean="0"/>
              <a:t>Opposition to military mercenary service</a:t>
            </a:r>
          </a:p>
          <a:p>
            <a:r>
              <a:rPr lang="en-US" dirty="0" smtClean="0"/>
              <a:t>Desire for church reform based on </a:t>
            </a:r>
            <a:r>
              <a:rPr lang="en-US" dirty="0"/>
              <a:t>L</a:t>
            </a:r>
            <a:r>
              <a:rPr lang="en-US" dirty="0" smtClean="0"/>
              <a:t>uther’s ideas, but with many key differences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b="1" u="sng" dirty="0" smtClean="0"/>
              <a:t>Ulrich Zwingli (1484-1531)</a:t>
            </a:r>
            <a:endParaRPr lang="de-DE" b="1" dirty="0" smtClean="0"/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tudent of humanism who preached from Erasmus’ edition of the New Greek Testament </a:t>
            </a:r>
            <a:endParaRPr lang="en-US" b="1" dirty="0" smtClean="0"/>
          </a:p>
          <a:p>
            <a:r>
              <a:rPr lang="en-US" dirty="0" smtClean="0"/>
              <a:t>Like Luther, believed that the Bible should be the sole authority regarding religious practice</a:t>
            </a:r>
          </a:p>
          <a:p>
            <a:r>
              <a:rPr lang="en-US" dirty="0" smtClean="0"/>
              <a:t>Believed in right of priests to marry </a:t>
            </a:r>
          </a:p>
          <a:p>
            <a:r>
              <a:rPr lang="en-US" dirty="0" smtClean="0"/>
              <a:t>Whatever was not directly and literally supported in the Bible was indefensible</a:t>
            </a:r>
          </a:p>
          <a:p>
            <a:r>
              <a:rPr lang="en-US" dirty="0" smtClean="0"/>
              <a:t>Zwingli established what amounted to a theocracy in </a:t>
            </a:r>
            <a:r>
              <a:rPr lang="en-US" b="1" dirty="0" smtClean="0"/>
              <a:t>Zurich</a:t>
            </a:r>
          </a:p>
          <a:p>
            <a:r>
              <a:rPr lang="en-US" dirty="0" smtClean="0"/>
              <a:t>In contrast to Luther, he saw the Eucharist (bread and wine) as only </a:t>
            </a:r>
            <a:r>
              <a:rPr lang="en-US" u="sng" dirty="0" smtClean="0"/>
              <a:t>symbolic</a:t>
            </a:r>
            <a:r>
              <a:rPr lang="en-US" dirty="0" smtClean="0"/>
              <a:t>, and that Luther’s view of the “Real Presence” was too Catholic in its foundation </a:t>
            </a:r>
          </a:p>
          <a:p>
            <a:r>
              <a:rPr lang="en-US" dirty="0" smtClean="0"/>
              <a:t>This became the first doctrinal dispute among Protestants</a:t>
            </a:r>
          </a:p>
          <a:p>
            <a:r>
              <a:rPr lang="en-US" b="1" dirty="0" smtClean="0"/>
              <a:t>Colloquy of Marburg (1529): </a:t>
            </a:r>
            <a:r>
              <a:rPr lang="en-US" dirty="0" smtClean="0"/>
              <a:t>Zwingli officially split with Luther over issue of Eucharist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michaelfinney.co.uk/uploads/images/catalogue/3155_HVLRICVS-Z-VINGLIVS_1000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075" y="457200"/>
            <a:ext cx="4860925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John Calvin (1509-1564)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1536 - moved from France to Geneva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after Philip oppressed Protestants</a:t>
            </a:r>
          </a:p>
          <a:p>
            <a:r>
              <a:rPr lang="en-US" dirty="0" smtClean="0"/>
              <a:t>Geneva removed Bishop and prince, became Protestant</a:t>
            </a:r>
          </a:p>
          <a:p>
            <a:r>
              <a:rPr lang="en-US" dirty="0" smtClean="0"/>
              <a:t>Calvin created rules for the new church (</a:t>
            </a:r>
            <a:r>
              <a:rPr lang="en-US" i="1" dirty="0" smtClean="0"/>
              <a:t>Institutes of the Christian Religion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Set doctrine for thousands of Protestants who moved to Geneva after expulsion from home countries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covenanter.org/JCalvin/calvin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343025" cy="2155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 smtClean="0"/>
              <a:t>Calvin's Doctrine of Predestination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Everyone and everything is controlled by all-knowing God</a:t>
            </a:r>
          </a:p>
          <a:p>
            <a:r>
              <a:rPr lang="en-US" dirty="0" smtClean="0"/>
              <a:t>Your life, and afterlife, is set out for you before you are born - </a:t>
            </a:r>
            <a:r>
              <a:rPr lang="en-US" u="sng" dirty="0" smtClean="0"/>
              <a:t>there is no free will</a:t>
            </a:r>
          </a:p>
          <a:p>
            <a:r>
              <a:rPr lang="en-US" dirty="0" smtClean="0"/>
              <a:t>If you are one of the “elect” (</a:t>
            </a:r>
            <a:r>
              <a:rPr lang="en-US" dirty="0" err="1" smtClean="0"/>
              <a:t>ie</a:t>
            </a:r>
            <a:r>
              <a:rPr lang="en-US" dirty="0" smtClean="0"/>
              <a:t>. a Calvinist), then you go to heaven</a:t>
            </a:r>
          </a:p>
          <a:p>
            <a:r>
              <a:rPr lang="en-US" dirty="0" smtClean="0"/>
              <a:t>Can become an “elect” through a conversion experience, good works demonstrate your role</a:t>
            </a:r>
          </a:p>
          <a:p>
            <a:r>
              <a:rPr lang="en-US" dirty="0" smtClean="0"/>
              <a:t>Elect had to live by stern moral code (drinking, gambling, singing, dancing, lending money were banned)  </a:t>
            </a:r>
          </a:p>
          <a:p>
            <a:r>
              <a:rPr lang="en-US" dirty="0" smtClean="0"/>
              <a:t>Governed and judged by council of elected elders (the </a:t>
            </a:r>
            <a:r>
              <a:rPr lang="en-US" i="1" dirty="0" smtClean="0"/>
              <a:t>consistory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peacewanderer.files.wordpress.com/2011/09/baloo-predestination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7162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vakil.org/wp-content/uploads/2009/03/sufi-comics-freewill-or-predestination1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Protestantism Across Europe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 smtClean="0"/>
              <a:t>Denmark</a:t>
            </a:r>
            <a:r>
              <a:rPr lang="en-US" dirty="0" smtClean="0"/>
              <a:t>: Christian II and Hanseatic League of merchants led imposition of Protestantism </a:t>
            </a:r>
          </a:p>
          <a:p>
            <a:pPr>
              <a:buNone/>
            </a:pPr>
            <a:r>
              <a:rPr lang="en-US" u="sng" dirty="0" smtClean="0"/>
              <a:t>Sweden</a:t>
            </a:r>
            <a:r>
              <a:rPr lang="en-US" dirty="0" smtClean="0"/>
              <a:t>: King </a:t>
            </a:r>
            <a:r>
              <a:rPr lang="en-US" dirty="0" err="1" smtClean="0"/>
              <a:t>Gustavus</a:t>
            </a:r>
            <a:r>
              <a:rPr lang="en-US" dirty="0" smtClean="0"/>
              <a:t> </a:t>
            </a:r>
            <a:r>
              <a:rPr lang="en-US" dirty="0" err="1" smtClean="0"/>
              <a:t>Vasa</a:t>
            </a:r>
            <a:r>
              <a:rPr lang="en-US" dirty="0" smtClean="0"/>
              <a:t> seized Church lands and embraced Lutheranism</a:t>
            </a:r>
          </a:p>
          <a:p>
            <a:pPr>
              <a:buNone/>
            </a:pPr>
            <a:r>
              <a:rPr lang="en-US" u="sng" dirty="0" smtClean="0"/>
              <a:t>Poland</a:t>
            </a:r>
            <a:r>
              <a:rPr lang="en-US" dirty="0" smtClean="0"/>
              <a:t>: splintered country found room for all faiths </a:t>
            </a:r>
          </a:p>
          <a:p>
            <a:pPr>
              <a:buNone/>
            </a:pPr>
            <a:r>
              <a:rPr lang="en-US" u="sng" dirty="0" smtClean="0"/>
              <a:t>Netherlands</a:t>
            </a:r>
            <a:r>
              <a:rPr lang="en-US" dirty="0" smtClean="0"/>
              <a:t>: Charles (Duke of Burgundy) crushed Protestants, movement went underground</a:t>
            </a:r>
          </a:p>
          <a:p>
            <a:pPr>
              <a:buNone/>
            </a:pPr>
            <a:r>
              <a:rPr lang="en-US" u="sng" dirty="0" smtClean="0"/>
              <a:t>Scotland</a:t>
            </a:r>
            <a:r>
              <a:rPr lang="en-US" dirty="0" smtClean="0"/>
              <a:t>: John Knox establishes </a:t>
            </a:r>
            <a:r>
              <a:rPr lang="en-US" b="1" dirty="0" smtClean="0"/>
              <a:t>Presbyterianism (1560) </a:t>
            </a:r>
            <a:endParaRPr lang="en-US" b="1" dirty="0"/>
          </a:p>
          <a:p>
            <a:pPr>
              <a:buNone/>
            </a:pPr>
            <a:r>
              <a:rPr lang="en-US" u="sng" dirty="0" smtClean="0"/>
              <a:t>France</a:t>
            </a:r>
            <a:r>
              <a:rPr lang="en-US" dirty="0" smtClean="0"/>
              <a:t>: </a:t>
            </a:r>
            <a:r>
              <a:rPr lang="en-US" b="1" dirty="0" smtClean="0"/>
              <a:t>Huguenots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French Calvinists; brutally </a:t>
            </a:r>
            <a:r>
              <a:rPr lang="en-US" dirty="0" smtClean="0"/>
              <a:t>suppressed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544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    Reformation Across Europe</vt:lpstr>
      <vt:lpstr>PowerPoint Presentation</vt:lpstr>
      <vt:lpstr>PowerPoint Presentation</vt:lpstr>
      <vt:lpstr>PowerPoint Presentation</vt:lpstr>
      <vt:lpstr>John Calvin (1509-1564)</vt:lpstr>
      <vt:lpstr>PowerPoint Presentation</vt:lpstr>
      <vt:lpstr>PowerPoint Presentation</vt:lpstr>
      <vt:lpstr>PowerPoint Presentation</vt:lpstr>
      <vt:lpstr>Protestantism Across Europe</vt:lpstr>
      <vt:lpstr>The German Civil Wars: 1530-1555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  Reformation Across Europe</dc:title>
  <dc:creator>Simon</dc:creator>
  <cp:lastModifiedBy>Noor Khan</cp:lastModifiedBy>
  <cp:revision>12</cp:revision>
  <cp:lastPrinted>2013-10-17T17:37:12Z</cp:lastPrinted>
  <dcterms:created xsi:type="dcterms:W3CDTF">2012-09-15T19:12:22Z</dcterms:created>
  <dcterms:modified xsi:type="dcterms:W3CDTF">2015-06-22T22:38:42Z</dcterms:modified>
</cp:coreProperties>
</file>