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8" r:id="rId3"/>
    <p:sldId id="257" r:id="rId4"/>
    <p:sldId id="259" r:id="rId5"/>
    <p:sldId id="264" r:id="rId6"/>
    <p:sldId id="260" r:id="rId7"/>
    <p:sldId id="262" r:id="rId8"/>
    <p:sldId id="261" r:id="rId9"/>
    <p:sldId id="263" r:id="rId10"/>
    <p:sldId id="265" r:id="rId11"/>
    <p:sldId id="270" r:id="rId12"/>
    <p:sldId id="267" r:id="rId13"/>
    <p:sldId id="268" r:id="rId14"/>
    <p:sldId id="269" r:id="rId15"/>
    <p:sldId id="266" r:id="rId16"/>
    <p:sldId id="271" r:id="rId17"/>
    <p:sldId id="272" r:id="rId18"/>
  </p:sldIdLst>
  <p:sldSz cx="9144000" cy="6858000" type="screen4x3"/>
  <p:notesSz cx="7010400" cy="92964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8947814-A906-4A14-AB99-654825BA28B7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D5B7DA3-F255-40E3-8A8C-ADAA59519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21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8E95-BFDA-4DA3-80F9-695A89FF5BF0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C658-AD62-4BE7-8005-D3AE3FC05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8E95-BFDA-4DA3-80F9-695A89FF5BF0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C658-AD62-4BE7-8005-D3AE3FC05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8E95-BFDA-4DA3-80F9-695A89FF5BF0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C658-AD62-4BE7-8005-D3AE3FC05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8E95-BFDA-4DA3-80F9-695A89FF5BF0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C658-AD62-4BE7-8005-D3AE3FC05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8E95-BFDA-4DA3-80F9-695A89FF5BF0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C658-AD62-4BE7-8005-D3AE3FC05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8E95-BFDA-4DA3-80F9-695A89FF5BF0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C658-AD62-4BE7-8005-D3AE3FC05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8E95-BFDA-4DA3-80F9-695A89FF5BF0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C658-AD62-4BE7-8005-D3AE3FC05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8E95-BFDA-4DA3-80F9-695A89FF5BF0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C658-AD62-4BE7-8005-D3AE3FC05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8E95-BFDA-4DA3-80F9-695A89FF5BF0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C658-AD62-4BE7-8005-D3AE3FC05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8E95-BFDA-4DA3-80F9-695A89FF5BF0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C658-AD62-4BE7-8005-D3AE3FC05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8E95-BFDA-4DA3-80F9-695A89FF5BF0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C658-AD62-4BE7-8005-D3AE3FC05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98E95-BFDA-4DA3-80F9-695A89FF5BF0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DC658-AD62-4BE7-8005-D3AE3FC052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2/2c/Johann-tetzel-1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10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b="1" u="sng" dirty="0" smtClean="0"/>
              <a:t>The Protestant Reformation Begins </a:t>
            </a:r>
            <a:br>
              <a:rPr lang="en-US" b="1" u="sng" dirty="0" smtClean="0"/>
            </a:b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/>
          <a:lstStyle/>
          <a:p>
            <a:r>
              <a:rPr lang="en-CA" i="1" dirty="0" smtClean="0"/>
              <a:t>In </a:t>
            </a:r>
            <a:r>
              <a:rPr lang="en-CA" i="1" dirty="0"/>
              <a:t>what ways did the Protestant Reformation represent a challenge to tradition?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The Spread of Luther’s Ideas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On October 31, 1517 Luther posted his </a:t>
            </a:r>
            <a:r>
              <a:rPr lang="en-US" sz="2800" i="1" dirty="0" smtClean="0"/>
              <a:t>95 Theses </a:t>
            </a:r>
            <a:r>
              <a:rPr lang="en-US" sz="2800" dirty="0" smtClean="0"/>
              <a:t>to the door of a Church in Wittenberg, Saxony</a:t>
            </a:r>
          </a:p>
          <a:p>
            <a:r>
              <a:rPr lang="en-US" sz="2800" dirty="0" smtClean="0"/>
              <a:t>They were widely reprinted and circulated around the German states</a:t>
            </a:r>
          </a:p>
          <a:p>
            <a:r>
              <a:rPr lang="en-US" sz="2800" dirty="0" smtClean="0"/>
              <a:t>Luther became a symbol of German desire for independence from </a:t>
            </a:r>
            <a:r>
              <a:rPr lang="en-US" sz="2800" dirty="0"/>
              <a:t>I</a:t>
            </a:r>
            <a:r>
              <a:rPr lang="en-US" sz="2800" dirty="0" smtClean="0"/>
              <a:t>talian control</a:t>
            </a:r>
          </a:p>
        </p:txBody>
      </p:sp>
      <p:pic>
        <p:nvPicPr>
          <p:cNvPr id="4" name="il_fi" descr="http://upload.wikimedia.org/wikipedia/commons/thumb/f/f8/Printer_in_1568-ce.png/220px-Printer_in_1568-ce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4267200"/>
            <a:ext cx="24003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http://thelutheran.net/lutheran/images/thesi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191000"/>
            <a:ext cx="3658575" cy="2133600"/>
          </a:xfrm>
          <a:prstGeom prst="rect">
            <a:avLst/>
          </a:prstGeom>
          <a:noFill/>
        </p:spPr>
      </p:pic>
      <p:pic>
        <p:nvPicPr>
          <p:cNvPr id="5128" name="Picture 8" descr="http://t1.gstatic.com/images?q=tbn:ANd9GcRO64lzzYzSh2b8lgVReKkPKxccFSco1VS3vFjuIinS2WuV3n4gy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3962400"/>
            <a:ext cx="1743075" cy="2619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From your Document Booklet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Reading 11.2 </a:t>
            </a:r>
            <a:r>
              <a:rPr lang="en-US" i="1" dirty="0" smtClean="0"/>
              <a:t>Luther’s 95 Theses</a:t>
            </a:r>
          </a:p>
          <a:p>
            <a:pPr>
              <a:buNone/>
            </a:pPr>
            <a:endParaRPr lang="en-US" i="1" dirty="0"/>
          </a:p>
          <a:p>
            <a:pPr>
              <a:buNone/>
            </a:pPr>
            <a:r>
              <a:rPr lang="en-US" dirty="0" smtClean="0"/>
              <a:t>1. Choose 3 particular statements from the Theses that would have most challenged Church doctrine. Be prepared to defend your choices!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04800"/>
            <a:ext cx="8229600" cy="6324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Traditionalists reacted against Luther, Eck of Leipzig challenged him to a debate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Luther questioned Pope’s authority, claimed execution of Jan Hus was a mistake</a:t>
            </a:r>
          </a:p>
          <a:p>
            <a:r>
              <a:rPr lang="en-US" dirty="0" smtClean="0"/>
              <a:t>Pope Leo X excommunicated Luther, but he was protected by Frederick the Wise, Elector of Saxony (who had helped Charles V get elected HR Emperor) </a:t>
            </a:r>
          </a:p>
        </p:txBody>
      </p:sp>
      <p:pic>
        <p:nvPicPr>
          <p:cNvPr id="4" name="il_fi" descr="http://www.wincorduan.com/blogpictures/luthereckdebat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295400"/>
            <a:ext cx="3771900" cy="215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Diet of Worms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Charles V held </a:t>
            </a:r>
            <a:r>
              <a:rPr lang="en-US" i="1" dirty="0" smtClean="0"/>
              <a:t>Diet (</a:t>
            </a:r>
            <a:r>
              <a:rPr lang="en-US" dirty="0" smtClean="0"/>
              <a:t>summit meeting of German princes) at city of Worms in 1521</a:t>
            </a:r>
          </a:p>
          <a:p>
            <a:r>
              <a:rPr lang="en-US" dirty="0" smtClean="0"/>
              <a:t>Luther refused to recant his statements: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“</a:t>
            </a:r>
            <a:r>
              <a:rPr lang="en-US" b="1" dirty="0" smtClean="0"/>
              <a:t>Here I stand, I can do no other. God help me.”</a:t>
            </a:r>
          </a:p>
          <a:p>
            <a:pPr>
              <a:buNone/>
            </a:pPr>
            <a:endParaRPr lang="en-US" b="1" dirty="0"/>
          </a:p>
          <a:p>
            <a:r>
              <a:rPr lang="en-US" dirty="0" smtClean="0"/>
              <a:t>Charles placed Luther under the “Ban of the Empire” forcing him into hiding (</a:t>
            </a:r>
            <a:r>
              <a:rPr lang="en-US" i="1" dirty="0" smtClean="0"/>
              <a:t>Squire George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il_fi" descr="http://media-1.web.britannica.com/eb-media/89/115389-004-9CB87DF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2300" y="0"/>
            <a:ext cx="21717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04800"/>
            <a:ext cx="8229600" cy="6096000"/>
          </a:xfrm>
        </p:spPr>
        <p:txBody>
          <a:bodyPr/>
          <a:lstStyle/>
          <a:p>
            <a:r>
              <a:rPr lang="en-US" dirty="0" smtClean="0"/>
              <a:t>While in hiding, Luther wrote new pamphlets and letters, translated the New Testament into German (“priesthood of all believers”)</a:t>
            </a:r>
          </a:p>
          <a:p>
            <a:r>
              <a:rPr lang="en-US" dirty="0" smtClean="0"/>
              <a:t>Charles became more concerned with fighting French and Ottomans, allowed German princes to keep Luther safe (</a:t>
            </a:r>
            <a:r>
              <a:rPr lang="en-US" i="1" dirty="0" smtClean="0"/>
              <a:t>Diet of Speyer</a:t>
            </a:r>
            <a:r>
              <a:rPr lang="en-US" dirty="0" smtClean="0"/>
              <a:t>, 1529)</a:t>
            </a:r>
          </a:p>
          <a:p>
            <a:r>
              <a:rPr lang="en-US" dirty="0" smtClean="0"/>
              <a:t>Protestant princes began enforcing religious changes (mostly for political gain), formed </a:t>
            </a:r>
            <a:r>
              <a:rPr lang="en-US" i="1" dirty="0" err="1" smtClean="0"/>
              <a:t>Schmaldkaldic</a:t>
            </a:r>
            <a:r>
              <a:rPr lang="en-US" i="1" dirty="0" smtClean="0"/>
              <a:t> League </a:t>
            </a:r>
            <a:r>
              <a:rPr lang="en-US" dirty="0" smtClean="0"/>
              <a:t>to defend new order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Peasant Revolts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Protestantism itself began to split – Radicals vs. Moderates, Peasants vs. Princes</a:t>
            </a:r>
          </a:p>
          <a:p>
            <a:r>
              <a:rPr lang="en-US" sz="3600" u="sng" dirty="0" smtClean="0"/>
              <a:t>Zwickau Prophets</a:t>
            </a:r>
            <a:r>
              <a:rPr lang="en-US" sz="3600" dirty="0" smtClean="0"/>
              <a:t>: declared that all princes must be eliminated (it’s in the Bible!) and idols destroyed, people went on an orgy of violence and destruction.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04800"/>
            <a:ext cx="8229600" cy="5821363"/>
          </a:xfrm>
        </p:spPr>
        <p:txBody>
          <a:bodyPr/>
          <a:lstStyle/>
          <a:p>
            <a:r>
              <a:rPr lang="en-US" u="sng" dirty="0" smtClean="0"/>
              <a:t>Anabaptists</a:t>
            </a:r>
            <a:r>
              <a:rPr lang="en-US" dirty="0" smtClean="0"/>
              <a:t>: turned Munster into a “godly republic”, punished sin by death and abolished private property, allowed polygamy </a:t>
            </a:r>
          </a:p>
          <a:p>
            <a:r>
              <a:rPr lang="en-US" dirty="0" smtClean="0"/>
              <a:t>Peasants revolted in 1524, Luther condemned the revolt and it was crushed (religious, not social crusade) </a:t>
            </a:r>
          </a:p>
          <a:p>
            <a:endParaRPr lang="en-US" dirty="0"/>
          </a:p>
        </p:txBody>
      </p:sp>
      <p:pic>
        <p:nvPicPr>
          <p:cNvPr id="4" name="il_fi" descr="http://www.libertymagazine.org/assets/images/archive/php6wRBnQ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429000"/>
            <a:ext cx="3962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04800"/>
            <a:ext cx="8229600" cy="5821363"/>
          </a:xfrm>
        </p:spPr>
        <p:txBody>
          <a:bodyPr/>
          <a:lstStyle/>
          <a:p>
            <a:pPr>
              <a:buNone/>
            </a:pP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What was the Reformation?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Protestant Reformation was the 2</a:t>
            </a:r>
            <a:r>
              <a:rPr lang="en-US" baseline="30000" dirty="0" smtClean="0"/>
              <a:t>nd</a:t>
            </a:r>
            <a:r>
              <a:rPr lang="en-US" dirty="0" smtClean="0"/>
              <a:t> major division of the Christian church (after Roman v. Orthodox)</a:t>
            </a:r>
          </a:p>
          <a:p>
            <a:r>
              <a:rPr lang="en-US" dirty="0" smtClean="0"/>
              <a:t>Challenges to the power and authority of the Roman Catholic Church led to the creation of new forms of Christian worship, many of which are still around today</a:t>
            </a:r>
          </a:p>
          <a:p>
            <a:r>
              <a:rPr lang="en-US" dirty="0" smtClean="0"/>
              <a:t>Began in the German states, but soon spread</a:t>
            </a:r>
          </a:p>
          <a:p>
            <a:r>
              <a:rPr lang="en-US" dirty="0" smtClean="0"/>
              <a:t>The Reformation also had important political and social implications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Religious Causes of the Reformation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 Crises of the 14th and 15th centuries hurt the prestige of the clergy (see </a:t>
            </a:r>
            <a:r>
              <a:rPr lang="en-US" dirty="0" smtClean="0"/>
              <a:t>unit 2) </a:t>
            </a:r>
            <a:endParaRPr lang="en-US" dirty="0"/>
          </a:p>
          <a:p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Babylonian </a:t>
            </a:r>
            <a:r>
              <a:rPr lang="en-US" dirty="0"/>
              <a:t>Captivity, 14th century </a:t>
            </a:r>
            <a:r>
              <a:rPr lang="en-US" dirty="0" smtClean="0"/>
              <a:t>(Avignon Papacy)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Great </a:t>
            </a:r>
            <a:r>
              <a:rPr lang="en-US" dirty="0"/>
              <a:t>Schism: 1377-1417 </a:t>
            </a:r>
          </a:p>
          <a:p>
            <a:pPr marL="514350" indent="-514350">
              <a:buAutoNum type="alphaLcPeriod" startAt="3"/>
            </a:pPr>
            <a:r>
              <a:rPr lang="en-US" dirty="0" smtClean="0"/>
              <a:t>Failure of the </a:t>
            </a:r>
            <a:r>
              <a:rPr lang="en-US" dirty="0" err="1" smtClean="0"/>
              <a:t>Conciliar</a:t>
            </a:r>
            <a:r>
              <a:rPr lang="en-US" dirty="0" smtClean="0"/>
              <a:t> </a:t>
            </a:r>
            <a:r>
              <a:rPr lang="en-US" dirty="0"/>
              <a:t>Movement to reform </a:t>
            </a:r>
            <a:r>
              <a:rPr lang="en-US" dirty="0" smtClean="0"/>
              <a:t>  the Church </a:t>
            </a:r>
            <a:r>
              <a:rPr lang="en-US" dirty="0"/>
              <a:t>and give a </a:t>
            </a:r>
            <a:r>
              <a:rPr lang="en-US" dirty="0" smtClean="0"/>
              <a:t>council </a:t>
            </a:r>
            <a:r>
              <a:rPr lang="en-US" dirty="0"/>
              <a:t>more power than the </a:t>
            </a:r>
            <a:r>
              <a:rPr lang="en-US" dirty="0" smtClean="0"/>
              <a:t>pope</a:t>
            </a:r>
          </a:p>
          <a:p>
            <a:pPr marL="514350" indent="-514350">
              <a:buNone/>
            </a:pP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 Corruption in the Catholic Church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A.</a:t>
            </a:r>
            <a:r>
              <a:rPr lang="en-US" b="1" dirty="0" smtClean="0"/>
              <a:t> Sin of “simony”: </a:t>
            </a:r>
            <a:r>
              <a:rPr lang="en-US" dirty="0" smtClean="0"/>
              <a:t>sale of church offices (</a:t>
            </a:r>
            <a:r>
              <a:rPr lang="en-US" i="1" dirty="0" err="1" smtClean="0"/>
              <a:t>benifices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For example, in 1487 the pope sold 24 offices </a:t>
            </a:r>
          </a:p>
          <a:p>
            <a:pPr lvl="1"/>
            <a:r>
              <a:rPr lang="en-US" dirty="0" smtClean="0"/>
              <a:t>Reformers were outraged that unqualified people would become bishops or cardinals </a:t>
            </a:r>
          </a:p>
          <a:p>
            <a:pPr>
              <a:buNone/>
            </a:pPr>
            <a:r>
              <a:rPr lang="en-US" dirty="0" smtClean="0"/>
              <a:t>B. </a:t>
            </a:r>
            <a:r>
              <a:rPr lang="en-US" b="1" dirty="0"/>
              <a:t>P</a:t>
            </a:r>
            <a:r>
              <a:rPr lang="en-US" b="1" dirty="0" smtClean="0"/>
              <a:t>luralism: </a:t>
            </a:r>
            <a:r>
              <a:rPr lang="en-US" dirty="0" smtClean="0"/>
              <a:t>an official holding more than one office at a time </a:t>
            </a:r>
          </a:p>
          <a:p>
            <a:pPr>
              <a:buNone/>
            </a:pPr>
            <a:r>
              <a:rPr lang="en-US" dirty="0" smtClean="0"/>
              <a:t>C. </a:t>
            </a:r>
            <a:r>
              <a:rPr lang="en-US" b="1" dirty="0" smtClean="0"/>
              <a:t>Absenteeism: </a:t>
            </a:r>
            <a:r>
              <a:rPr lang="en-US" dirty="0" smtClean="0"/>
              <a:t>an official not participating in </a:t>
            </a:r>
            <a:r>
              <a:rPr lang="en-US" i="1" dirty="0" smtClean="0"/>
              <a:t>benefices</a:t>
            </a:r>
            <a:r>
              <a:rPr lang="en-US" dirty="0" smtClean="0"/>
              <a:t> but receiving payment and privileges </a:t>
            </a:r>
          </a:p>
          <a:p>
            <a:pPr>
              <a:buNone/>
            </a:pPr>
            <a:r>
              <a:rPr lang="en-US" dirty="0" smtClean="0"/>
              <a:t>D. </a:t>
            </a:r>
            <a:r>
              <a:rPr lang="en-US" b="1" dirty="0" smtClean="0"/>
              <a:t>Nepotism: </a:t>
            </a:r>
            <a:r>
              <a:rPr lang="en-US" dirty="0" smtClean="0"/>
              <a:t>favoring family members in the appointment of Church offices </a:t>
            </a:r>
          </a:p>
          <a:p>
            <a:pPr lvl="1"/>
            <a:r>
              <a:rPr lang="en-US" dirty="0" smtClean="0"/>
              <a:t>Two popes (Leo X and Clement VII) were sons of Florentine Medici rulers </a:t>
            </a:r>
          </a:p>
          <a:p>
            <a:pPr lvl="1"/>
            <a:r>
              <a:rPr lang="en-US" dirty="0" smtClean="0"/>
              <a:t>Pope Paul III made two of his grandsons cardinals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E. </a:t>
            </a:r>
            <a:r>
              <a:rPr lang="en-US" b="1" dirty="0" smtClean="0"/>
              <a:t>Sale of indulgences:</a:t>
            </a:r>
            <a:r>
              <a:rPr lang="en-US" dirty="0" smtClean="0"/>
              <a:t> people paying money to the Church to absolve their sins or sins of their loved ones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John Tetzel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Preacher and Commissioner of Indulgences for Pope Leo X</a:t>
            </a:r>
          </a:p>
          <a:p>
            <a:r>
              <a:rPr lang="en-US" dirty="0" smtClean="0"/>
              <a:t>Raised money for St. Peters in Rome and for local archbishop’s debts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i="1" dirty="0" smtClean="0"/>
              <a:t>“As soon as a coin in the coffer rings, </a:t>
            </a:r>
          </a:p>
          <a:p>
            <a:pPr>
              <a:buNone/>
            </a:pPr>
            <a:r>
              <a:rPr lang="en-US" b="1" i="1" dirty="0" smtClean="0"/>
              <a:t>the soul from purgatory springs."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 descr="File:Johann-tetzel-1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3124200"/>
            <a:ext cx="1905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Moral decline of the Papacy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Pope Alexander VI (r. 1492-1503) had numerous affairs and children out of wedlock </a:t>
            </a:r>
          </a:p>
          <a:p>
            <a:r>
              <a:rPr lang="en-US" sz="3600" dirty="0" smtClean="0"/>
              <a:t>20% of all priests in the diocese of Trent kept concubines during the early 16th century </a:t>
            </a:r>
          </a:p>
          <a:p>
            <a:r>
              <a:rPr lang="en-US" sz="3600" dirty="0" smtClean="0"/>
              <a:t>Some abused their power such as trading sexual favors for the absolution of sins during confession.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04800"/>
            <a:ext cx="82296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Effects of the Religious Criticism</a:t>
            </a:r>
          </a:p>
          <a:p>
            <a:r>
              <a:rPr lang="en-US" dirty="0" smtClean="0"/>
              <a:t>People longed for simpler, purer religious experience (“lay” movements)</a:t>
            </a:r>
          </a:p>
          <a:p>
            <a:r>
              <a:rPr lang="en-US" dirty="0" smtClean="0"/>
              <a:t>Love, self-sacrifice, equality, spirituality became the ideals</a:t>
            </a:r>
          </a:p>
          <a:p>
            <a:r>
              <a:rPr lang="en-US" dirty="0" smtClean="0"/>
              <a:t>Desired a personal relationship with God – no more Church “middle man” (preaching in the vernacular)</a:t>
            </a:r>
          </a:p>
          <a:p>
            <a:r>
              <a:rPr lang="en-US" dirty="0" smtClean="0"/>
              <a:t>Revived ideas of </a:t>
            </a:r>
            <a:r>
              <a:rPr lang="en-US" dirty="0" err="1" smtClean="0"/>
              <a:t>Lollards</a:t>
            </a:r>
            <a:r>
              <a:rPr lang="en-US" dirty="0" smtClean="0"/>
              <a:t>, </a:t>
            </a:r>
            <a:r>
              <a:rPr lang="en-US" dirty="0" err="1" smtClean="0"/>
              <a:t>Hussites</a:t>
            </a:r>
            <a:r>
              <a:rPr lang="en-US" dirty="0" smtClean="0"/>
              <a:t>, Brothers of the Common Life (“Modern Devotion”)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Other Causes of the Reformation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Social and Political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Although the break from the Church was religious-based, many of the reasons for the success of the Reformation were social and political</a:t>
            </a:r>
          </a:p>
          <a:p>
            <a:r>
              <a:rPr lang="en-US" dirty="0" smtClean="0"/>
              <a:t>Centralized power had meant loss of freedoms for cities and towns, Reformation ideas touched a nerve</a:t>
            </a:r>
          </a:p>
          <a:p>
            <a:r>
              <a:rPr lang="en-US" dirty="0" smtClean="0"/>
              <a:t>New guilds were increasing in power (printers)</a:t>
            </a:r>
          </a:p>
          <a:p>
            <a:r>
              <a:rPr lang="en-US" dirty="0" smtClean="0"/>
              <a:t>Increasingly literate, worldly population</a:t>
            </a:r>
          </a:p>
          <a:p>
            <a:r>
              <a:rPr lang="en-US" dirty="0" smtClean="0"/>
              <a:t>Rulers coveted the wealth of Church institutions and resented the tax and court-exempt status of Church officials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From your textbook (pages 320-322)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b="1" dirty="0" smtClean="0"/>
              <a:t>What made the German states such prime breeding ground for Reformation ideas?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Who was Martin Luther? Describe his early life.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Discuss Luther’s idea of </a:t>
            </a:r>
            <a:r>
              <a:rPr lang="en-US" b="1" i="1" dirty="0" smtClean="0"/>
              <a:t>sola fide</a:t>
            </a:r>
            <a:r>
              <a:rPr lang="en-US" b="1" dirty="0" smtClean="0"/>
              <a:t>. How did it differ from Church doctrine?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0286b8f75e2469c9ce35f56aeea384ab10c1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908</Words>
  <Application>Microsoft Office PowerPoint</Application>
  <PresentationFormat>On-screen Show (4:3)</PresentationFormat>
  <Paragraphs>88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 Lecture 10    The Protestant Reformation Begins  </vt:lpstr>
      <vt:lpstr>What was the Reformation?</vt:lpstr>
      <vt:lpstr>Religious Causes of the Reformation </vt:lpstr>
      <vt:lpstr>2. Corruption in the Catholic Church  </vt:lpstr>
      <vt:lpstr>John Tetzel</vt:lpstr>
      <vt:lpstr>3. Moral decline of the Papacy  </vt:lpstr>
      <vt:lpstr>PowerPoint Presentation</vt:lpstr>
      <vt:lpstr>Other Causes of the Reformation</vt:lpstr>
      <vt:lpstr>PowerPoint Presentation</vt:lpstr>
      <vt:lpstr>The Spread of Luther’s Ideas</vt:lpstr>
      <vt:lpstr>PowerPoint Presentation</vt:lpstr>
      <vt:lpstr>PowerPoint Presentation</vt:lpstr>
      <vt:lpstr>Diet of Worms</vt:lpstr>
      <vt:lpstr>PowerPoint Presentation</vt:lpstr>
      <vt:lpstr>Peasant Revolts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10    The Protestant Reformation Begins</dc:title>
  <dc:creator>Simon</dc:creator>
  <cp:lastModifiedBy>Noor Khan</cp:lastModifiedBy>
  <cp:revision>19</cp:revision>
  <cp:lastPrinted>2013-10-10T17:43:58Z</cp:lastPrinted>
  <dcterms:created xsi:type="dcterms:W3CDTF">2012-09-15T16:12:32Z</dcterms:created>
  <dcterms:modified xsi:type="dcterms:W3CDTF">2015-06-22T22:37:29Z</dcterms:modified>
</cp:coreProperties>
</file>