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4" r:id="rId8"/>
    <p:sldId id="265" r:id="rId9"/>
    <p:sldId id="267" r:id="rId10"/>
    <p:sldId id="268" r:id="rId11"/>
    <p:sldId id="269" r:id="rId12"/>
    <p:sldId id="263" r:id="rId13"/>
    <p:sldId id="271" r:id="rId14"/>
    <p:sldId id="272" r:id="rId15"/>
    <p:sldId id="273" r:id="rId16"/>
    <p:sldId id="274" r:id="rId17"/>
    <p:sldId id="275" r:id="rId18"/>
    <p:sldId id="270" r:id="rId19"/>
    <p:sldId id="277" r:id="rId20"/>
    <p:sldId id="276"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1/27/2014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1/27/2014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1/27/2014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c/c5/Mao-young.jpg"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6/Chiang_Kai-shek.jpg"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bin"/><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upload.wikimedia.org/wikipedia/en/4/49/Long-march.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8tqNzraNmv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upload.wikimedia.org/wikipedia/commons/3/36/Sunyatsen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f/f8/May_Fourth.jpg"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REVOLUTIONS AND NATIONALISMS CH14 SEC</a:t>
            </a:r>
            <a:endParaRPr lang="en-US" dirty="0"/>
          </a:p>
        </p:txBody>
      </p:sp>
      <p:sp>
        <p:nvSpPr>
          <p:cNvPr id="3" name="Subtitle 2"/>
          <p:cNvSpPr>
            <a:spLocks noGrp="1"/>
          </p:cNvSpPr>
          <p:nvPr>
            <p:ph type="subTitle" idx="1"/>
          </p:nvPr>
        </p:nvSpPr>
        <p:spPr/>
        <p:txBody>
          <a:bodyPr/>
          <a:lstStyle/>
          <a:p>
            <a:r>
              <a:rPr lang="en-US" dirty="0" smtClean="0"/>
              <a:t>KHAN</a:t>
            </a:r>
            <a:endParaRPr lang="en-US" dirty="0"/>
          </a:p>
        </p:txBody>
      </p:sp>
    </p:spTree>
    <p:extLst>
      <p:ext uri="{BB962C8B-B14F-4D97-AF65-F5344CB8AC3E}">
        <p14:creationId xmlns:p14="http://schemas.microsoft.com/office/powerpoint/2010/main" val="308225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The Communist Party in China</a:t>
            </a:r>
          </a:p>
        </p:txBody>
      </p:sp>
      <p:sp>
        <p:nvSpPr>
          <p:cNvPr id="31747" name="Rectangle 3"/>
          <p:cNvSpPr>
            <a:spLocks noGrp="1" noChangeArrowheads="1"/>
          </p:cNvSpPr>
          <p:nvPr>
            <p:ph type="body" idx="1"/>
          </p:nvPr>
        </p:nvSpPr>
        <p:spPr/>
        <p:txBody>
          <a:bodyPr/>
          <a:lstStyle/>
          <a:p>
            <a:pPr eaLnBrk="1" hangingPunct="1">
              <a:buFont typeface="Wingdings" charset="2"/>
              <a:buBlip>
                <a:blip r:embed="rId2"/>
              </a:buBlip>
              <a:defRPr/>
            </a:pPr>
            <a:r>
              <a:rPr lang="en-US" smtClean="0"/>
              <a:t>Many intellectual Chinese turned against Western Democracy (as you might imagine they would considering how the democracies treated China</a:t>
            </a:r>
          </a:p>
          <a:p>
            <a:pPr eaLnBrk="1" hangingPunct="1">
              <a:buFont typeface="Wingdings" charset="2"/>
              <a:buBlip>
                <a:blip r:embed="rId2"/>
              </a:buBlip>
              <a:defRPr/>
            </a:pPr>
            <a:r>
              <a:rPr lang="en-US" smtClean="0"/>
              <a:t>Communist Party </a:t>
            </a:r>
          </a:p>
          <a:p>
            <a:pPr lvl="1" eaLnBrk="1" hangingPunct="1">
              <a:defRPr/>
            </a:pPr>
            <a:r>
              <a:rPr lang="en-US" smtClean="0"/>
              <a:t>Lead by former university asst. librarian Mao Zedong</a:t>
            </a:r>
          </a:p>
          <a:p>
            <a:pPr lvl="1" eaLnBrk="1" hangingPunct="1">
              <a:defRPr/>
            </a:pPr>
            <a:r>
              <a:rPr lang="en-US" smtClean="0"/>
              <a:t>Influence by the Russian Revolutions of 1917</a:t>
            </a:r>
          </a:p>
        </p:txBody>
      </p:sp>
    </p:spTree>
    <p:extLst>
      <p:ext uri="{BB962C8B-B14F-4D97-AF65-F5344CB8AC3E}">
        <p14:creationId xmlns:p14="http://schemas.microsoft.com/office/powerpoint/2010/main" val="3842770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02082" y="0"/>
            <a:ext cx="8610600" cy="1293028"/>
          </a:xfrm>
        </p:spPr>
        <p:txBody>
          <a:bodyPr/>
          <a:lstStyle/>
          <a:p>
            <a:pPr eaLnBrk="1" hangingPunct="1">
              <a:defRPr/>
            </a:pPr>
            <a:r>
              <a:rPr lang="en-US" dirty="0" smtClean="0"/>
              <a:t>Mao Zedong</a:t>
            </a:r>
          </a:p>
        </p:txBody>
      </p:sp>
      <p:sp>
        <p:nvSpPr>
          <p:cNvPr id="32772" name="Rectangle 4"/>
          <p:cNvSpPr>
            <a:spLocks noGrp="1" noChangeArrowheads="1"/>
          </p:cNvSpPr>
          <p:nvPr>
            <p:ph type="body" sz="half" idx="1"/>
          </p:nvPr>
        </p:nvSpPr>
        <p:spPr>
          <a:xfrm>
            <a:off x="155864" y="436419"/>
            <a:ext cx="6625936" cy="6047508"/>
          </a:xfrm>
        </p:spPr>
        <p:txBody>
          <a:bodyPr>
            <a:normAutofit/>
          </a:bodyPr>
          <a:lstStyle/>
          <a:p>
            <a:pPr eaLnBrk="1" hangingPunct="1">
              <a:lnSpc>
                <a:spcPct val="80000"/>
              </a:lnSpc>
              <a:buFont typeface="Wingdings" charset="2"/>
              <a:buBlip>
                <a:blip r:embed="rId2"/>
              </a:buBlip>
              <a:defRPr/>
            </a:pPr>
            <a:r>
              <a:rPr lang="en-US" sz="2400" dirty="0"/>
              <a:t>Student of Marxism</a:t>
            </a:r>
          </a:p>
          <a:p>
            <a:pPr lvl="1" eaLnBrk="1" hangingPunct="1">
              <a:lnSpc>
                <a:spcPct val="80000"/>
              </a:lnSpc>
              <a:defRPr/>
            </a:pPr>
            <a:r>
              <a:rPr lang="en-US" sz="2800" dirty="0"/>
              <a:t>However, he believed the communist revolutions would not begin with urban factory workers, but with RURAL PEASANTS</a:t>
            </a:r>
          </a:p>
          <a:p>
            <a:pPr lvl="1" eaLnBrk="1" hangingPunct="1">
              <a:lnSpc>
                <a:spcPct val="80000"/>
              </a:lnSpc>
              <a:defRPr/>
            </a:pPr>
            <a:r>
              <a:rPr lang="en-US" sz="2800" dirty="0"/>
              <a:t>“The force of the peasantry is like that of the raging winds and driving rain.  It is rapidly increasing in violence.  No force can stand in its way.  The peasantry will tear apart all nets which bind it…They will bury beneath them all forces of imperialism, militarism, corrupt officialdom, village bosses and evil gentry.”</a:t>
            </a:r>
          </a:p>
        </p:txBody>
      </p:sp>
      <p:pic>
        <p:nvPicPr>
          <p:cNvPr id="9220" name="Picture 7" descr="Image:Mao-you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381" y="1293028"/>
            <a:ext cx="4956463" cy="5467642"/>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0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Lenin befriends china</a:t>
            </a:r>
            <a:endParaRPr lang="en-US" dirty="0"/>
          </a:p>
        </p:txBody>
      </p:sp>
      <p:pic>
        <p:nvPicPr>
          <p:cNvPr id="4" name="Content Placeholder 3"/>
          <p:cNvPicPr>
            <a:picLocks noGrp="1" noChangeAspect="1"/>
          </p:cNvPicPr>
          <p:nvPr>
            <p:ph idx="1"/>
          </p:nvPr>
        </p:nvPicPr>
        <p:blipFill>
          <a:blip r:embed="rId2"/>
          <a:stretch>
            <a:fillRect/>
          </a:stretch>
        </p:blipFill>
        <p:spPr>
          <a:xfrm>
            <a:off x="7637318" y="1911928"/>
            <a:ext cx="3375304" cy="4374572"/>
          </a:xfrm>
          <a:prstGeom prst="rect">
            <a:avLst/>
          </a:prstGeom>
        </p:spPr>
      </p:pic>
      <p:pic>
        <p:nvPicPr>
          <p:cNvPr id="5" name="Picture 4"/>
          <p:cNvPicPr>
            <a:picLocks noChangeAspect="1"/>
          </p:cNvPicPr>
          <p:nvPr/>
        </p:nvPicPr>
        <p:blipFill>
          <a:blip r:embed="rId3"/>
          <a:stretch>
            <a:fillRect/>
          </a:stretch>
        </p:blipFill>
        <p:spPr>
          <a:xfrm>
            <a:off x="2251796" y="1878589"/>
            <a:ext cx="3559742" cy="4407911"/>
          </a:xfrm>
          <a:prstGeom prst="rect">
            <a:avLst/>
          </a:prstGeom>
        </p:spPr>
      </p:pic>
    </p:spTree>
    <p:extLst>
      <p:ext uri="{BB962C8B-B14F-4D97-AF65-F5344CB8AC3E}">
        <p14:creationId xmlns:p14="http://schemas.microsoft.com/office/powerpoint/2010/main" val="150528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Jiang </a:t>
            </a:r>
            <a:r>
              <a:rPr lang="en-US" dirty="0" err="1" smtClean="0"/>
              <a:t>Jieshi</a:t>
            </a:r>
            <a:r>
              <a:rPr lang="en-US" dirty="0" smtClean="0"/>
              <a:t> &amp; the Nationalists</a:t>
            </a:r>
          </a:p>
        </p:txBody>
      </p:sp>
      <p:sp>
        <p:nvSpPr>
          <p:cNvPr id="34819" name="Rectangle 3"/>
          <p:cNvSpPr>
            <a:spLocks noGrp="1" noChangeArrowheads="1"/>
          </p:cNvSpPr>
          <p:nvPr>
            <p:ph type="body" sz="half" idx="1"/>
          </p:nvPr>
        </p:nvSpPr>
        <p:spPr/>
        <p:txBody>
          <a:bodyPr/>
          <a:lstStyle/>
          <a:p>
            <a:pPr eaLnBrk="1" hangingPunct="1">
              <a:lnSpc>
                <a:spcPct val="90000"/>
              </a:lnSpc>
              <a:buFont typeface="Wingdings" charset="2"/>
              <a:buBlip>
                <a:blip r:embed="rId2"/>
              </a:buBlip>
              <a:defRPr/>
            </a:pPr>
            <a:r>
              <a:rPr lang="en-US" dirty="0" smtClean="0"/>
              <a:t>After Sun </a:t>
            </a:r>
            <a:r>
              <a:rPr lang="en-US" dirty="0" err="1" smtClean="0"/>
              <a:t>Yixian’s</a:t>
            </a:r>
            <a:r>
              <a:rPr lang="en-US" dirty="0" smtClean="0"/>
              <a:t> death in 1925, Jiang </a:t>
            </a:r>
            <a:r>
              <a:rPr lang="en-US" dirty="0" err="1" smtClean="0"/>
              <a:t>Jieshi</a:t>
            </a:r>
            <a:r>
              <a:rPr lang="en-US" dirty="0" smtClean="0"/>
              <a:t> becomes the head of the Kuomintang</a:t>
            </a:r>
          </a:p>
          <a:p>
            <a:pPr eaLnBrk="1" hangingPunct="1">
              <a:lnSpc>
                <a:spcPct val="90000"/>
              </a:lnSpc>
              <a:buFont typeface="Wingdings" charset="2"/>
              <a:buBlip>
                <a:blip r:embed="rId2"/>
              </a:buBlip>
              <a:defRPr/>
            </a:pPr>
            <a:r>
              <a:rPr lang="en-US" dirty="0" smtClean="0"/>
              <a:t>Jiang</a:t>
            </a:r>
          </a:p>
          <a:p>
            <a:pPr lvl="1" eaLnBrk="1" hangingPunct="1">
              <a:lnSpc>
                <a:spcPct val="90000"/>
              </a:lnSpc>
              <a:defRPr/>
            </a:pPr>
            <a:r>
              <a:rPr lang="en-US" dirty="0" smtClean="0"/>
              <a:t>Feared communism</a:t>
            </a:r>
          </a:p>
          <a:p>
            <a:pPr lvl="1" eaLnBrk="1" hangingPunct="1">
              <a:lnSpc>
                <a:spcPct val="90000"/>
              </a:lnSpc>
              <a:defRPr/>
            </a:pPr>
            <a:r>
              <a:rPr lang="en-US" dirty="0" smtClean="0"/>
              <a:t>Supported by bankers and businessmen</a:t>
            </a:r>
          </a:p>
          <a:p>
            <a:pPr lvl="1" eaLnBrk="1" hangingPunct="1">
              <a:lnSpc>
                <a:spcPct val="90000"/>
              </a:lnSpc>
              <a:defRPr/>
            </a:pPr>
            <a:r>
              <a:rPr lang="en-US" dirty="0" smtClean="0"/>
              <a:t>Over saw a corrupt government</a:t>
            </a:r>
          </a:p>
        </p:txBody>
      </p:sp>
      <p:pic>
        <p:nvPicPr>
          <p:cNvPr id="10244" name="Picture 6" descr="Image:Chiang Kai-she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707573"/>
            <a:ext cx="3319463" cy="4686300"/>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71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397472"/>
            <a:ext cx="12115800" cy="744387"/>
          </a:xfrm>
        </p:spPr>
        <p:txBody>
          <a:bodyPr>
            <a:normAutofit fontScale="90000"/>
          </a:bodyPr>
          <a:lstStyle/>
          <a:p>
            <a:pPr eaLnBrk="1" hangingPunct="1">
              <a:defRPr/>
            </a:pPr>
            <a:r>
              <a:rPr lang="en-US" dirty="0" smtClean="0"/>
              <a:t>Nationalists and Communists Clash-Chinese </a:t>
            </a:r>
            <a:r>
              <a:rPr lang="en-US" dirty="0" smtClean="0"/>
              <a:t>Civil War</a:t>
            </a:r>
          </a:p>
        </p:txBody>
      </p:sp>
      <p:sp>
        <p:nvSpPr>
          <p:cNvPr id="36867" name="Rectangle 3"/>
          <p:cNvSpPr>
            <a:spLocks noGrp="1" noChangeArrowheads="1"/>
          </p:cNvSpPr>
          <p:nvPr>
            <p:ph type="body" idx="1"/>
          </p:nvPr>
        </p:nvSpPr>
        <p:spPr/>
        <p:txBody>
          <a:bodyPr/>
          <a:lstStyle/>
          <a:p>
            <a:pPr eaLnBrk="1" hangingPunct="1">
              <a:buFont typeface="Wingdings" charset="2"/>
              <a:buBlip>
                <a:blip r:embed="rId3"/>
              </a:buBlip>
              <a:defRPr/>
            </a:pPr>
            <a:r>
              <a:rPr lang="en-US" sz="2800"/>
              <a:t>Jiang Jieshi starts a campaign against communists</a:t>
            </a:r>
          </a:p>
          <a:p>
            <a:pPr lvl="1" eaLnBrk="1" hangingPunct="1">
              <a:defRPr/>
            </a:pPr>
            <a:r>
              <a:rPr lang="en-US" sz="2400"/>
              <a:t>Has troops and armed gangs kill members of the Communist Party  and union members on the city streets of Shanghai</a:t>
            </a:r>
          </a:p>
          <a:p>
            <a:pPr lvl="2" eaLnBrk="1" hangingPunct="1">
              <a:buFont typeface="Wingdings" charset="2"/>
              <a:buBlip>
                <a:blip r:embed="rId4"/>
              </a:buBlip>
              <a:defRPr/>
            </a:pPr>
            <a:r>
              <a:rPr lang="en-US" sz="2000"/>
              <a:t>Nearly wipes out all members of the Communist Party</a:t>
            </a:r>
          </a:p>
          <a:p>
            <a:pPr eaLnBrk="1" hangingPunct="1">
              <a:buFont typeface="Wingdings" charset="2"/>
              <a:buBlip>
                <a:blip r:embed="rId3"/>
              </a:buBlip>
              <a:defRPr/>
            </a:pPr>
            <a:r>
              <a:rPr lang="en-US" sz="2800"/>
              <a:t>In 1928 the US and Britain recognize Jiang Jieshi as president of China</a:t>
            </a:r>
          </a:p>
          <a:p>
            <a:pPr lvl="1" eaLnBrk="1" hangingPunct="1">
              <a:defRPr/>
            </a:pPr>
            <a:r>
              <a:rPr lang="en-US" sz="2400"/>
              <a:t>The Soviet Union does not due to persecution of Communist Party in China</a:t>
            </a: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l="1515" t="3909" r="1515" b="3909"/>
          <a:stretch>
            <a:fillRect/>
          </a:stretch>
        </p:blipFill>
        <p:spPr bwMode="auto">
          <a:xfrm>
            <a:off x="131619" y="0"/>
            <a:ext cx="1981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l="2238" t="3778" r="2238" b="3778"/>
          <a:stretch>
            <a:fillRect/>
          </a:stretch>
        </p:blipFill>
        <p:spPr bwMode="auto">
          <a:xfrm>
            <a:off x="10134600" y="-68977"/>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a:hlinkClick r:id="" action="ppaction://media"/>
          </p:cNvPr>
          <p:cNvPicPr>
            <a:picLocks noRot="1" noChangeAspect="1" noChangeArrowheads="1"/>
          </p:cNvPicPr>
          <p:nvPr>
            <a:wavAudioFile r:embed="rId1" name="MSj00974840000[1].wav"/>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350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32" fill="hold"/>
                                        <p:tgtEl>
                                          <p:spTgt spid="368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7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t>Chinese Civil War</a:t>
            </a:r>
          </a:p>
        </p:txBody>
      </p:sp>
      <p:sp>
        <p:nvSpPr>
          <p:cNvPr id="37891" name="Rectangle 3"/>
          <p:cNvSpPr>
            <a:spLocks noGrp="1" noChangeArrowheads="1"/>
          </p:cNvSpPr>
          <p:nvPr>
            <p:ph type="body" idx="1"/>
          </p:nvPr>
        </p:nvSpPr>
        <p:spPr>
          <a:xfrm>
            <a:off x="-101009" y="2156808"/>
            <a:ext cx="4966855" cy="4024125"/>
          </a:xfrm>
        </p:spPr>
        <p:txBody>
          <a:bodyPr/>
          <a:lstStyle/>
          <a:p>
            <a:pPr eaLnBrk="1" hangingPunct="1">
              <a:buFont typeface="Wingdings" charset="2"/>
              <a:buBlip>
                <a:blip r:embed="rId2"/>
              </a:buBlip>
              <a:defRPr/>
            </a:pPr>
            <a:r>
              <a:rPr lang="en-US" dirty="0" smtClean="0"/>
              <a:t>Mao forms the Red Army by recruiting peasants</a:t>
            </a:r>
          </a:p>
          <a:p>
            <a:pPr lvl="1" eaLnBrk="1" hangingPunct="1">
              <a:defRPr/>
            </a:pPr>
            <a:r>
              <a:rPr lang="en-US" dirty="0" smtClean="0"/>
              <a:t>Established themselves in the countryside of south-central China</a:t>
            </a:r>
          </a:p>
          <a:p>
            <a:pPr lvl="1" eaLnBrk="1" hangingPunct="1">
              <a:defRPr/>
            </a:pPr>
            <a:r>
              <a:rPr lang="en-US" dirty="0" smtClean="0"/>
              <a:t>Trained Red Army in guerilla warfare with help from Soviet Union</a:t>
            </a:r>
          </a:p>
          <a:p>
            <a:pPr eaLnBrk="1" hangingPunct="1">
              <a:buFont typeface="Wingdings" charset="2"/>
              <a:buBlip>
                <a:blip r:embed="rId2"/>
              </a:buBlip>
              <a:defRPr/>
            </a:pPr>
            <a:r>
              <a:rPr lang="en-US" dirty="0" smtClean="0"/>
              <a:t>Jiang sends Nationalists soldiers after them, but can’t completely wipe them out due to guerilla warfare</a:t>
            </a:r>
          </a:p>
        </p:txBody>
      </p:sp>
      <p:pic>
        <p:nvPicPr>
          <p:cNvPr id="2" name="Picture 1"/>
          <p:cNvPicPr>
            <a:picLocks noChangeAspect="1"/>
          </p:cNvPicPr>
          <p:nvPr/>
        </p:nvPicPr>
        <p:blipFill>
          <a:blip r:embed="rId3"/>
          <a:stretch>
            <a:fillRect/>
          </a:stretch>
        </p:blipFill>
        <p:spPr>
          <a:xfrm>
            <a:off x="4807952" y="2282566"/>
            <a:ext cx="3657557" cy="3047964"/>
          </a:xfrm>
          <a:prstGeom prst="rect">
            <a:avLst/>
          </a:prstGeom>
        </p:spPr>
      </p:pic>
      <p:sp>
        <p:nvSpPr>
          <p:cNvPr id="3" name="TextBox 2"/>
          <p:cNvSpPr txBox="1"/>
          <p:nvPr/>
        </p:nvSpPr>
        <p:spPr>
          <a:xfrm>
            <a:off x="8465509" y="3621882"/>
            <a:ext cx="561110" cy="369332"/>
          </a:xfrm>
          <a:prstGeom prst="rect">
            <a:avLst/>
          </a:prstGeom>
          <a:noFill/>
        </p:spPr>
        <p:txBody>
          <a:bodyPr wrap="square" rtlCol="0">
            <a:spAutoFit/>
          </a:bodyPr>
          <a:lstStyle/>
          <a:p>
            <a:r>
              <a:rPr lang="en-US" dirty="0" smtClean="0"/>
              <a:t>Vs.</a:t>
            </a:r>
            <a:endParaRPr lang="en-US" dirty="0"/>
          </a:p>
        </p:txBody>
      </p:sp>
      <p:pic>
        <p:nvPicPr>
          <p:cNvPr id="4" name="Picture 3"/>
          <p:cNvPicPr>
            <a:picLocks noChangeAspect="1"/>
          </p:cNvPicPr>
          <p:nvPr/>
        </p:nvPicPr>
        <p:blipFill>
          <a:blip r:embed="rId4"/>
          <a:stretch>
            <a:fillRect/>
          </a:stretch>
        </p:blipFill>
        <p:spPr>
          <a:xfrm>
            <a:off x="9026619" y="2274382"/>
            <a:ext cx="2912839" cy="3190753"/>
          </a:xfrm>
          <a:prstGeom prst="rect">
            <a:avLst/>
          </a:prstGeom>
        </p:spPr>
      </p:pic>
    </p:spTree>
    <p:extLst>
      <p:ext uri="{BB962C8B-B14F-4D97-AF65-F5344CB8AC3E}">
        <p14:creationId xmlns:p14="http://schemas.microsoft.com/office/powerpoint/2010/main" val="1156249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73136" y="0"/>
            <a:ext cx="8610600" cy="1293028"/>
          </a:xfrm>
        </p:spPr>
        <p:txBody>
          <a:bodyPr/>
          <a:lstStyle/>
          <a:p>
            <a:pPr>
              <a:buBlip>
                <a:blip r:embed="rId2"/>
              </a:buBlip>
              <a:defRPr/>
            </a:pPr>
            <a:r>
              <a:rPr lang="en-US" dirty="0"/>
              <a:t>The Long March</a:t>
            </a:r>
          </a:p>
        </p:txBody>
      </p:sp>
      <p:sp>
        <p:nvSpPr>
          <p:cNvPr id="38915" name="Rectangle 3"/>
          <p:cNvSpPr>
            <a:spLocks noGrp="1" noChangeArrowheads="1"/>
          </p:cNvSpPr>
          <p:nvPr>
            <p:ph type="body" idx="1"/>
          </p:nvPr>
        </p:nvSpPr>
        <p:spPr>
          <a:xfrm>
            <a:off x="457200" y="1600201"/>
            <a:ext cx="5631873" cy="4530725"/>
          </a:xfrm>
        </p:spPr>
        <p:txBody>
          <a:bodyPr/>
          <a:lstStyle/>
          <a:p>
            <a:pPr lvl="1" eaLnBrk="1" hangingPunct="1">
              <a:lnSpc>
                <a:spcPct val="90000"/>
              </a:lnSpc>
              <a:defRPr/>
            </a:pPr>
            <a:r>
              <a:rPr lang="en-US" dirty="0" smtClean="0"/>
              <a:t>Jiang </a:t>
            </a:r>
            <a:r>
              <a:rPr lang="en-US" dirty="0" smtClean="0"/>
              <a:t>sends 700,000 men after Communists and surrounds them</a:t>
            </a:r>
          </a:p>
          <a:p>
            <a:pPr lvl="1" eaLnBrk="1" hangingPunct="1">
              <a:lnSpc>
                <a:spcPct val="90000"/>
              </a:lnSpc>
              <a:defRPr/>
            </a:pPr>
            <a:r>
              <a:rPr lang="en-US" dirty="0" smtClean="0"/>
              <a:t>100,000 Communists flee and begin a 6,000 mile-journey (The Long March)</a:t>
            </a:r>
          </a:p>
          <a:p>
            <a:pPr lvl="2" eaLnBrk="1" hangingPunct="1">
              <a:lnSpc>
                <a:spcPct val="90000"/>
              </a:lnSpc>
              <a:buFont typeface="Wingdings" charset="2"/>
              <a:buBlip>
                <a:blip r:embed="rId3"/>
              </a:buBlip>
              <a:defRPr/>
            </a:pPr>
            <a:r>
              <a:rPr lang="en-US" dirty="0" smtClean="0"/>
              <a:t>Tens of thousands die due to</a:t>
            </a:r>
          </a:p>
          <a:p>
            <a:pPr lvl="3" eaLnBrk="1" hangingPunct="1">
              <a:lnSpc>
                <a:spcPct val="90000"/>
              </a:lnSpc>
              <a:defRPr/>
            </a:pPr>
            <a:r>
              <a:rPr lang="en-US" dirty="0" smtClean="0"/>
              <a:t>Starvation</a:t>
            </a:r>
          </a:p>
          <a:p>
            <a:pPr lvl="3" eaLnBrk="1" hangingPunct="1">
              <a:lnSpc>
                <a:spcPct val="90000"/>
              </a:lnSpc>
              <a:defRPr/>
            </a:pPr>
            <a:r>
              <a:rPr lang="en-US" dirty="0" smtClean="0"/>
              <a:t>Battle wounds</a:t>
            </a:r>
          </a:p>
          <a:p>
            <a:pPr lvl="3" eaLnBrk="1" hangingPunct="1">
              <a:lnSpc>
                <a:spcPct val="90000"/>
              </a:lnSpc>
              <a:defRPr/>
            </a:pPr>
            <a:r>
              <a:rPr lang="en-US" dirty="0" smtClean="0"/>
              <a:t>Exposure to the cold</a:t>
            </a:r>
          </a:p>
          <a:p>
            <a:pPr lvl="1" eaLnBrk="1" hangingPunct="1">
              <a:lnSpc>
                <a:spcPct val="90000"/>
              </a:lnSpc>
              <a:defRPr/>
            </a:pPr>
            <a:r>
              <a:rPr lang="en-US" dirty="0" smtClean="0"/>
              <a:t>Mao and 8,000 survivors take shelter in the caves of northwestern China.  </a:t>
            </a:r>
          </a:p>
        </p:txBody>
      </p:sp>
      <p:pic>
        <p:nvPicPr>
          <p:cNvPr id="13316" name="Picture 4" descr="MAO%20ON%20LONG%20M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691" y="1098473"/>
            <a:ext cx="4624677" cy="519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297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721804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86200"/>
            <a:ext cx="3962400" cy="2451100"/>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9" descr="Luding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4286250" cy="6172200"/>
          </a:xfrm>
          <a:prstGeom prst="rect">
            <a:avLst/>
          </a:prstGeom>
          <a:noFill/>
          <a:ln w="47625"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24"/>
          <p:cNvSpPr txBox="1">
            <a:spLocks noChangeArrowheads="1"/>
          </p:cNvSpPr>
          <p:nvPr/>
        </p:nvSpPr>
        <p:spPr bwMode="auto">
          <a:xfrm>
            <a:off x="1981200" y="6400801"/>
            <a:ext cx="3886200" cy="307777"/>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400"/>
              <a:t>Luding Bridge</a:t>
            </a:r>
          </a:p>
        </p:txBody>
      </p:sp>
      <p:pic>
        <p:nvPicPr>
          <p:cNvPr id="14342" name="Picture 25" descr="longm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152401"/>
            <a:ext cx="4977245" cy="2740174"/>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 Box 26"/>
          <p:cNvSpPr txBox="1">
            <a:spLocks noChangeArrowheads="1"/>
          </p:cNvSpPr>
          <p:nvPr/>
        </p:nvSpPr>
        <p:spPr bwMode="auto">
          <a:xfrm>
            <a:off x="6400800" y="29718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400" dirty="0"/>
              <a:t>Red Army soldiers marching part of the 6,000 miles</a:t>
            </a:r>
          </a:p>
        </p:txBody>
      </p:sp>
    </p:spTree>
    <p:extLst>
      <p:ext uri="{BB962C8B-B14F-4D97-AF65-F5344CB8AC3E}">
        <p14:creationId xmlns:p14="http://schemas.microsoft.com/office/powerpoint/2010/main" val="2578038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735282" y="-139934"/>
            <a:ext cx="8634845" cy="7125743"/>
          </a:xfrm>
          <a:prstGeom prst="rect">
            <a:avLst/>
          </a:prstGeom>
        </p:spPr>
      </p:pic>
    </p:spTree>
    <p:extLst>
      <p:ext uri="{BB962C8B-B14F-4D97-AF65-F5344CB8AC3E}">
        <p14:creationId xmlns:p14="http://schemas.microsoft.com/office/powerpoint/2010/main" val="107032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MAO%20ON%20LONG%20M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886200"/>
            <a:ext cx="2035175" cy="22860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11" descr="ft9p30098q_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28600"/>
            <a:ext cx="3990975" cy="26860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13" descr="Image:Long-marc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3733800"/>
            <a:ext cx="5572125" cy="2571750"/>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14"/>
          <p:cNvSpPr txBox="1">
            <a:spLocks noChangeArrowheads="1"/>
          </p:cNvSpPr>
          <p:nvPr/>
        </p:nvSpPr>
        <p:spPr bwMode="auto">
          <a:xfrm>
            <a:off x="1981200" y="6248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400"/>
              <a:t>Mao on the Long March</a:t>
            </a:r>
          </a:p>
        </p:txBody>
      </p:sp>
      <p:sp>
        <p:nvSpPr>
          <p:cNvPr id="15366" name="Text Box 15"/>
          <p:cNvSpPr txBox="1">
            <a:spLocks noChangeArrowheads="1"/>
          </p:cNvSpPr>
          <p:nvPr/>
        </p:nvSpPr>
        <p:spPr bwMode="auto">
          <a:xfrm>
            <a:off x="5181600" y="6324601"/>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sz="1400"/>
              <a:t>Communist leader addresses the survivors of the Long March</a:t>
            </a:r>
            <a:r>
              <a:rPr lang="en-US"/>
              <a:t> </a:t>
            </a:r>
          </a:p>
        </p:txBody>
      </p:sp>
      <p:sp>
        <p:nvSpPr>
          <p:cNvPr id="15367" name="Text Box 16"/>
          <p:cNvSpPr txBox="1">
            <a:spLocks noChangeArrowheads="1"/>
          </p:cNvSpPr>
          <p:nvPr/>
        </p:nvSpPr>
        <p:spPr bwMode="auto">
          <a:xfrm>
            <a:off x="6553200" y="30480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400"/>
              <a:t>Cave dwellings in Shaanxi</a:t>
            </a:r>
          </a:p>
        </p:txBody>
      </p:sp>
      <p:pic>
        <p:nvPicPr>
          <p:cNvPr id="15368" name="Picture 17" descr="xin_1910032212075863792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52400"/>
            <a:ext cx="3886200" cy="29337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9" name="Text Box 25"/>
          <p:cNvSpPr txBox="1">
            <a:spLocks noChangeArrowheads="1"/>
          </p:cNvSpPr>
          <p:nvPr/>
        </p:nvSpPr>
        <p:spPr bwMode="auto">
          <a:xfrm>
            <a:off x="1524000" y="3200400"/>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sz="1400"/>
              <a:t>Red Army troops crossing the snowy mountains</a:t>
            </a:r>
          </a:p>
        </p:txBody>
      </p:sp>
    </p:spTree>
    <p:extLst>
      <p:ext uri="{BB962C8B-B14F-4D97-AF65-F5344CB8AC3E}">
        <p14:creationId xmlns:p14="http://schemas.microsoft.com/office/powerpoint/2010/main" val="3023282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091045"/>
          </a:xfrm>
        </p:spPr>
        <p:txBody>
          <a:bodyPr>
            <a:normAutofit fontScale="90000"/>
          </a:bodyPr>
          <a:lstStyle/>
          <a:p>
            <a:r>
              <a:rPr lang="en-US" dirty="0" smtClean="0"/>
              <a:t>CHAPTER 14 SECTION 3</a:t>
            </a:r>
            <a:br>
              <a:rPr lang="en-US" dirty="0" smtClean="0"/>
            </a:br>
            <a:r>
              <a:rPr lang="en-US" dirty="0" smtClean="0"/>
              <a:t>Imperial China Collapses</a:t>
            </a:r>
            <a:endParaRPr lang="en-US" dirty="0"/>
          </a:p>
        </p:txBody>
      </p:sp>
      <p:pic>
        <p:nvPicPr>
          <p:cNvPr id="4" name="Content Placeholder 3"/>
          <p:cNvPicPr>
            <a:picLocks noGrp="1" noChangeAspect="1"/>
          </p:cNvPicPr>
          <p:nvPr>
            <p:ph idx="1"/>
          </p:nvPr>
        </p:nvPicPr>
        <p:blipFill>
          <a:blip r:embed="rId2"/>
          <a:stretch>
            <a:fillRect/>
          </a:stretch>
        </p:blipFill>
        <p:spPr>
          <a:xfrm>
            <a:off x="0" y="966356"/>
            <a:ext cx="12192000" cy="5808518"/>
          </a:xfrm>
          <a:prstGeom prst="rect">
            <a:avLst/>
          </a:prstGeom>
        </p:spPr>
      </p:pic>
      <p:sp>
        <p:nvSpPr>
          <p:cNvPr id="5" name="Oval 4"/>
          <p:cNvSpPr/>
          <p:nvPr/>
        </p:nvSpPr>
        <p:spPr>
          <a:xfrm>
            <a:off x="8271164" y="2275609"/>
            <a:ext cx="1506681" cy="87283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77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163" y="0"/>
            <a:ext cx="8610600" cy="758536"/>
          </a:xfrm>
        </p:spPr>
        <p:txBody>
          <a:bodyPr/>
          <a:lstStyle/>
          <a:p>
            <a:r>
              <a:rPr lang="en-US" dirty="0" smtClean="0"/>
              <a:t>Civil War Suspended</a:t>
            </a:r>
            <a:endParaRPr lang="en-US" dirty="0"/>
          </a:p>
        </p:txBody>
      </p:sp>
      <p:sp>
        <p:nvSpPr>
          <p:cNvPr id="3" name="Content Placeholder 2"/>
          <p:cNvSpPr>
            <a:spLocks noGrp="1"/>
          </p:cNvSpPr>
          <p:nvPr>
            <p:ph idx="1"/>
          </p:nvPr>
        </p:nvSpPr>
        <p:spPr>
          <a:xfrm>
            <a:off x="103909" y="1226127"/>
            <a:ext cx="5237943" cy="5340928"/>
          </a:xfrm>
        </p:spPr>
        <p:txBody>
          <a:bodyPr/>
          <a:lstStyle/>
          <a:p>
            <a:r>
              <a:rPr lang="en-US" dirty="0" smtClean="0"/>
              <a:t>In 1931, Chinese fought Chinese</a:t>
            </a:r>
          </a:p>
          <a:p>
            <a:r>
              <a:rPr lang="en-US" dirty="0" smtClean="0"/>
              <a:t>Japan took advantage of the situation and invaded Manchuria</a:t>
            </a:r>
          </a:p>
          <a:p>
            <a:r>
              <a:rPr lang="en-US" dirty="0" smtClean="0"/>
              <a:t>1937, Japan launched an all out invasion of China</a:t>
            </a:r>
          </a:p>
          <a:p>
            <a:r>
              <a:rPr lang="en-US" dirty="0" smtClean="0"/>
              <a:t>By 1938 Japan took control of large part of China.</a:t>
            </a:r>
          </a:p>
        </p:txBody>
      </p:sp>
      <p:pic>
        <p:nvPicPr>
          <p:cNvPr id="4" name="Picture 3"/>
          <p:cNvPicPr>
            <a:picLocks noChangeAspect="1"/>
          </p:cNvPicPr>
          <p:nvPr/>
        </p:nvPicPr>
        <p:blipFill>
          <a:blip r:embed="rId2"/>
          <a:stretch>
            <a:fillRect/>
          </a:stretch>
        </p:blipFill>
        <p:spPr>
          <a:xfrm>
            <a:off x="5341852" y="758536"/>
            <a:ext cx="6850148" cy="6099464"/>
          </a:xfrm>
          <a:prstGeom prst="rect">
            <a:avLst/>
          </a:prstGeom>
        </p:spPr>
      </p:pic>
    </p:spTree>
    <p:extLst>
      <p:ext uri="{BB962C8B-B14F-4D97-AF65-F5344CB8AC3E}">
        <p14:creationId xmlns:p14="http://schemas.microsoft.com/office/powerpoint/2010/main" val="155295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THEREFORE-</a:t>
            </a:r>
          </a:p>
          <a:p>
            <a:r>
              <a:rPr lang="en-US" dirty="0"/>
              <a:t>The Nationalists and Communists united to fight the common enemy, JAPAN.</a:t>
            </a:r>
          </a:p>
          <a:p>
            <a:pPr marL="0" indent="0">
              <a:buNone/>
            </a:pPr>
            <a:r>
              <a:rPr lang="en-US" dirty="0"/>
              <a:t>The Agreement-</a:t>
            </a:r>
          </a:p>
          <a:p>
            <a:pPr marL="0" indent="0">
              <a:buNone/>
            </a:pPr>
            <a:r>
              <a:rPr lang="en-US" dirty="0"/>
              <a:t>National Assembly agreed to promote Sub </a:t>
            </a:r>
            <a:r>
              <a:rPr lang="en-US" dirty="0" err="1"/>
              <a:t>Yixian;s</a:t>
            </a:r>
            <a:r>
              <a:rPr lang="en-US" dirty="0"/>
              <a:t> “Three Principals of the People”– nationalism, democracy, people’s livelihood. </a:t>
            </a:r>
          </a:p>
          <a:p>
            <a:endParaRPr lang="en-US" dirty="0"/>
          </a:p>
        </p:txBody>
      </p:sp>
    </p:spTree>
    <p:extLst>
      <p:ext uri="{BB962C8B-B14F-4D97-AF65-F5344CB8AC3E}">
        <p14:creationId xmlns:p14="http://schemas.microsoft.com/office/powerpoint/2010/main" val="169069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8610600" cy="1298865"/>
          </a:xfrm>
        </p:spPr>
        <p:txBody>
          <a:bodyPr/>
          <a:lstStyle/>
          <a:p>
            <a:r>
              <a:rPr lang="en-US" dirty="0" smtClean="0"/>
              <a:t>Chinese Song –Long March</a:t>
            </a:r>
            <a:endParaRPr lang="en-US" dirty="0"/>
          </a:p>
        </p:txBody>
      </p:sp>
      <p:sp>
        <p:nvSpPr>
          <p:cNvPr id="3" name="Content Placeholder 2"/>
          <p:cNvSpPr>
            <a:spLocks noGrp="1"/>
          </p:cNvSpPr>
          <p:nvPr>
            <p:ph idx="1"/>
          </p:nvPr>
        </p:nvSpPr>
        <p:spPr>
          <a:xfrm>
            <a:off x="509154" y="958042"/>
            <a:ext cx="10820400" cy="5899958"/>
          </a:xfrm>
        </p:spPr>
        <p:txBody>
          <a:bodyPr>
            <a:normAutofit fontScale="92500"/>
          </a:bodyPr>
          <a:lstStyle/>
          <a:p>
            <a:r>
              <a:rPr lang="en-US" dirty="0">
                <a:hlinkClick r:id="rId2"/>
              </a:rPr>
              <a:t>http://</a:t>
            </a:r>
            <a:r>
              <a:rPr lang="en-US" dirty="0" smtClean="0">
                <a:hlinkClick r:id="rId2"/>
              </a:rPr>
              <a:t>www.youtube.com/watch?v=8tqNzraNmvo</a:t>
            </a:r>
            <a:endParaRPr lang="en-US" dirty="0" smtClean="0"/>
          </a:p>
          <a:p>
            <a:endParaRPr lang="en-US" dirty="0"/>
          </a:p>
          <a:p>
            <a:r>
              <a:rPr lang="en-US" dirty="0" smtClean="0"/>
              <a:t>While I play the song, write on the exit ticket ( post it)</a:t>
            </a:r>
          </a:p>
          <a:p>
            <a:pPr marL="0" indent="0">
              <a:buNone/>
            </a:pPr>
            <a:r>
              <a:rPr lang="en-US" dirty="0" smtClean="0"/>
              <a:t>(Choose any 1)</a:t>
            </a:r>
          </a:p>
          <a:p>
            <a:pPr marL="457200" indent="-457200">
              <a:buAutoNum type="alphaLcPeriod"/>
            </a:pPr>
            <a:r>
              <a:rPr lang="en-US" dirty="0" smtClean="0"/>
              <a:t>Nationalist vs. Communist struggle for power after fall of </a:t>
            </a:r>
            <a:r>
              <a:rPr lang="en-US" dirty="0" err="1" smtClean="0"/>
              <a:t>qing</a:t>
            </a:r>
            <a:r>
              <a:rPr lang="en-US" dirty="0" smtClean="0"/>
              <a:t> dynasty</a:t>
            </a:r>
          </a:p>
          <a:p>
            <a:pPr marL="457200" indent="-457200">
              <a:buAutoNum type="alphaLcPeriod"/>
            </a:pPr>
            <a:r>
              <a:rPr lang="en-US" dirty="0" smtClean="0"/>
              <a:t>May 4</a:t>
            </a:r>
            <a:r>
              <a:rPr lang="en-US" baseline="30000" dirty="0" smtClean="0"/>
              <a:t>th</a:t>
            </a:r>
            <a:r>
              <a:rPr lang="en-US" dirty="0" smtClean="0"/>
              <a:t> Movement</a:t>
            </a:r>
          </a:p>
          <a:p>
            <a:pPr marL="457200" indent="-457200">
              <a:buAutoNum type="alphaLcPeriod"/>
            </a:pPr>
            <a:r>
              <a:rPr lang="en-US" dirty="0" smtClean="0"/>
              <a:t>Long March</a:t>
            </a:r>
          </a:p>
          <a:p>
            <a:pPr marL="0" indent="0">
              <a:buNone/>
            </a:pPr>
            <a:endParaRPr lang="en-US" dirty="0" smtClean="0"/>
          </a:p>
          <a:p>
            <a:pPr marL="0" indent="0">
              <a:buNone/>
            </a:pPr>
            <a:r>
              <a:rPr lang="en-US" dirty="0" smtClean="0"/>
              <a:t>Must Do 1. I </a:t>
            </a:r>
            <a:r>
              <a:rPr lang="en-US" dirty="0"/>
              <a:t>learned today about the </a:t>
            </a:r>
            <a:r>
              <a:rPr lang="en-US" dirty="0" smtClean="0"/>
              <a:t>event ___________________  which was about ______________ and the cause of the event was because of _____________ and the final result was _________________ (stick this on the green stop sign)</a:t>
            </a:r>
          </a:p>
          <a:p>
            <a:pPr marL="0" indent="0">
              <a:buNone/>
            </a:pPr>
            <a:r>
              <a:rPr lang="en-US" dirty="0" smtClean="0"/>
              <a:t>Optional 2. I considered this question or idea or perspective _____________ and I need more clarification on this topic _______________( stick this on the yellow sign)</a:t>
            </a:r>
          </a:p>
          <a:p>
            <a:pPr marL="0" indent="0">
              <a:buNone/>
            </a:pPr>
            <a:r>
              <a:rPr lang="en-US" dirty="0" smtClean="0"/>
              <a:t>Optional 3. I stopped learning because ______________( stick this on the red sign)</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4272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sz="half" idx="1"/>
          </p:nvPr>
        </p:nvSpPr>
        <p:spPr/>
        <p:txBody>
          <a:bodyPr>
            <a:normAutofit fontScale="92500" lnSpcReduction="10000"/>
          </a:bodyPr>
          <a:lstStyle/>
          <a:p>
            <a:r>
              <a:rPr lang="en-US" sz="4800" dirty="0" smtClean="0"/>
              <a:t>Revolution after the fall of Qing dynasty, nationalist and Communist movements struggle to power.</a:t>
            </a:r>
            <a:endParaRPr lang="en-US" sz="4800" dirty="0"/>
          </a:p>
        </p:txBody>
      </p:sp>
      <p:pic>
        <p:nvPicPr>
          <p:cNvPr id="9" name="Content Placeholder 8"/>
          <p:cNvPicPr>
            <a:picLocks noGrp="1" noChangeAspect="1"/>
          </p:cNvPicPr>
          <p:nvPr>
            <p:ph sz="half" idx="2"/>
          </p:nvPr>
        </p:nvPicPr>
        <p:blipFill>
          <a:blip r:embed="rId2"/>
          <a:stretch>
            <a:fillRect/>
          </a:stretch>
        </p:blipFill>
        <p:spPr>
          <a:xfrm>
            <a:off x="6636109" y="2193925"/>
            <a:ext cx="4406182" cy="4024313"/>
          </a:xfrm>
          <a:prstGeom prst="rect">
            <a:avLst/>
          </a:prstGeom>
        </p:spPr>
      </p:pic>
      <p:sp>
        <p:nvSpPr>
          <p:cNvPr id="4" name="Oval 3"/>
          <p:cNvSpPr/>
          <p:nvPr/>
        </p:nvSpPr>
        <p:spPr>
          <a:xfrm>
            <a:off x="895831" y="3667991"/>
            <a:ext cx="3138054" cy="7897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06222" y="4286971"/>
            <a:ext cx="3437178" cy="822915"/>
          </a:xfrm>
          <a:prstGeom prst="rect">
            <a:avLst/>
          </a:prstGeom>
        </p:spPr>
      </p:pic>
    </p:spTree>
    <p:extLst>
      <p:ext uri="{BB962C8B-B14F-4D97-AF65-F5344CB8AC3E}">
        <p14:creationId xmlns:p14="http://schemas.microsoft.com/office/powerpoint/2010/main" val="375636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 now?</a:t>
            </a:r>
            <a:endParaRPr lang="en-US" dirty="0"/>
          </a:p>
        </p:txBody>
      </p:sp>
      <p:sp>
        <p:nvSpPr>
          <p:cNvPr id="3" name="Content Placeholder 2"/>
          <p:cNvSpPr>
            <a:spLocks noGrp="1"/>
          </p:cNvSpPr>
          <p:nvPr>
            <p:ph idx="1"/>
          </p:nvPr>
        </p:nvSpPr>
        <p:spPr/>
        <p:txBody>
          <a:bodyPr>
            <a:normAutofit/>
          </a:bodyPr>
          <a:lstStyle/>
          <a:p>
            <a:r>
              <a:rPr lang="en-US" sz="4400" dirty="0" smtClean="0"/>
              <a:t>The seeds of China’s last 20</a:t>
            </a:r>
            <a:r>
              <a:rPr lang="en-US" sz="4400" baseline="30000" dirty="0" smtClean="0"/>
              <a:t>th</a:t>
            </a:r>
            <a:r>
              <a:rPr lang="en-US" sz="4400" dirty="0" smtClean="0"/>
              <a:t> century political thought, communism, were planted at this time.</a:t>
            </a:r>
            <a:endParaRPr lang="en-US" sz="4400" dirty="0"/>
          </a:p>
        </p:txBody>
      </p:sp>
    </p:spTree>
    <p:extLst>
      <p:ext uri="{BB962C8B-B14F-4D97-AF65-F5344CB8AC3E}">
        <p14:creationId xmlns:p14="http://schemas.microsoft.com/office/powerpoint/2010/main" val="373374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498764"/>
            <a:ext cx="4114800" cy="831273"/>
          </a:xfrm>
        </p:spPr>
        <p:txBody>
          <a:bodyPr/>
          <a:lstStyle/>
          <a:p>
            <a:r>
              <a:rPr lang="en-US" dirty="0" smtClean="0"/>
              <a:t>Setting the stage</a:t>
            </a:r>
            <a:endParaRPr lang="en-US" dirty="0"/>
          </a:p>
        </p:txBody>
      </p:sp>
      <p:sp>
        <p:nvSpPr>
          <p:cNvPr id="5" name="Text Placeholder 4"/>
          <p:cNvSpPr>
            <a:spLocks noGrp="1"/>
          </p:cNvSpPr>
          <p:nvPr>
            <p:ph type="body" sz="half" idx="2"/>
          </p:nvPr>
        </p:nvSpPr>
        <p:spPr>
          <a:xfrm>
            <a:off x="0" y="1402773"/>
            <a:ext cx="6868391" cy="4015812"/>
          </a:xfrm>
        </p:spPr>
        <p:txBody>
          <a:bodyPr>
            <a:noAutofit/>
          </a:bodyPr>
          <a:lstStyle/>
          <a:p>
            <a:r>
              <a:rPr lang="en-US" sz="4000" b="1" dirty="0"/>
              <a:t>1n the early 1900s, China was ripe for revolution.</a:t>
            </a:r>
          </a:p>
          <a:p>
            <a:r>
              <a:rPr lang="en-US" sz="4000" b="1" dirty="0" smtClean="0"/>
              <a:t>-lack of modernization and nationalism</a:t>
            </a:r>
          </a:p>
          <a:p>
            <a:r>
              <a:rPr lang="en-US" sz="4000" b="1" dirty="0" smtClean="0"/>
              <a:t>-lack of industry</a:t>
            </a:r>
          </a:p>
          <a:p>
            <a:r>
              <a:rPr lang="en-US" sz="4000" b="1" u="sng" dirty="0" smtClean="0"/>
              <a:t>Some others </a:t>
            </a:r>
            <a:r>
              <a:rPr lang="en-US" sz="4000" b="1" dirty="0" smtClean="0"/>
              <a:t>thought the China’s greatness lay in its traditional ways</a:t>
            </a:r>
            <a:endParaRPr lang="en-US" sz="4000" b="1" dirty="0"/>
          </a:p>
        </p:txBody>
      </p:sp>
      <p:pic>
        <p:nvPicPr>
          <p:cNvPr id="4" name="Picture 3"/>
          <p:cNvPicPr>
            <a:picLocks noChangeAspect="1"/>
          </p:cNvPicPr>
          <p:nvPr/>
        </p:nvPicPr>
        <p:blipFill>
          <a:blip r:embed="rId2"/>
          <a:stretch>
            <a:fillRect/>
          </a:stretch>
        </p:blipFill>
        <p:spPr>
          <a:xfrm>
            <a:off x="7095744" y="0"/>
            <a:ext cx="5096256" cy="3110851"/>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5744" y="3203844"/>
            <a:ext cx="5096256" cy="3486912"/>
          </a:xfrm>
        </p:spPr>
      </p:pic>
    </p:spTree>
    <p:extLst>
      <p:ext uri="{BB962C8B-B14F-4D97-AF65-F5344CB8AC3E}">
        <p14:creationId xmlns:p14="http://schemas.microsoft.com/office/powerpoint/2010/main" val="262951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t>Formation of the Chinese Republic</a:t>
            </a:r>
          </a:p>
        </p:txBody>
      </p:sp>
      <p:sp>
        <p:nvSpPr>
          <p:cNvPr id="26627" name="Rectangle 3"/>
          <p:cNvSpPr>
            <a:spLocks noGrp="1" noChangeArrowheads="1"/>
          </p:cNvSpPr>
          <p:nvPr>
            <p:ph type="body" idx="1"/>
          </p:nvPr>
        </p:nvSpPr>
        <p:spPr/>
        <p:txBody>
          <a:bodyPr/>
          <a:lstStyle/>
          <a:p>
            <a:pPr eaLnBrk="1" hangingPunct="1">
              <a:lnSpc>
                <a:spcPct val="90000"/>
              </a:lnSpc>
              <a:buFont typeface="Wingdings" charset="2"/>
              <a:buBlip>
                <a:blip r:embed="rId2"/>
              </a:buBlip>
              <a:defRPr/>
            </a:pPr>
            <a:r>
              <a:rPr lang="en-US" sz="2800"/>
              <a:t>The Qing Dynasty had been in power since 1644</a:t>
            </a:r>
          </a:p>
          <a:p>
            <a:pPr eaLnBrk="1" hangingPunct="1">
              <a:lnSpc>
                <a:spcPct val="90000"/>
              </a:lnSpc>
              <a:buFont typeface="Wingdings" charset="2"/>
              <a:buBlip>
                <a:blip r:embed="rId2"/>
              </a:buBlip>
              <a:defRPr/>
            </a:pPr>
            <a:r>
              <a:rPr lang="en-US" sz="2800"/>
              <a:t>The people of China, under nationalist leader Sun Yixian, demanded:</a:t>
            </a:r>
          </a:p>
          <a:p>
            <a:pPr lvl="1" eaLnBrk="1" hangingPunct="1">
              <a:lnSpc>
                <a:spcPct val="90000"/>
              </a:lnSpc>
              <a:defRPr/>
            </a:pPr>
            <a:r>
              <a:rPr lang="en-US" sz="2400"/>
              <a:t>“Nationalism” </a:t>
            </a:r>
            <a:r>
              <a:rPr lang="en-US" sz="2400">
                <a:sym typeface="Wingdings" charset="2"/>
              </a:rPr>
              <a:t></a:t>
            </a:r>
            <a:r>
              <a:rPr lang="en-US" sz="2400"/>
              <a:t> The end of foreign domination &amp; influence</a:t>
            </a:r>
          </a:p>
          <a:p>
            <a:pPr lvl="1" eaLnBrk="1" hangingPunct="1">
              <a:lnSpc>
                <a:spcPct val="90000"/>
              </a:lnSpc>
              <a:defRPr/>
            </a:pPr>
            <a:r>
              <a:rPr lang="en-US" sz="2400"/>
              <a:t>“Democracy” </a:t>
            </a:r>
            <a:r>
              <a:rPr lang="en-US" sz="2400">
                <a:sym typeface="Wingdings" charset="2"/>
              </a:rPr>
              <a:t></a:t>
            </a:r>
            <a:r>
              <a:rPr lang="en-US" sz="2400"/>
              <a:t> Formation of a representative government</a:t>
            </a:r>
          </a:p>
          <a:p>
            <a:pPr lvl="1" eaLnBrk="1" hangingPunct="1">
              <a:lnSpc>
                <a:spcPct val="90000"/>
              </a:lnSpc>
              <a:defRPr/>
            </a:pPr>
            <a:r>
              <a:rPr lang="en-US" sz="2400"/>
              <a:t>“People’s Livelihood” </a:t>
            </a:r>
            <a:r>
              <a:rPr lang="en-US" sz="2400">
                <a:sym typeface="Wingdings" charset="2"/>
              </a:rPr>
              <a:t></a:t>
            </a:r>
            <a:r>
              <a:rPr lang="en-US" sz="2400"/>
              <a:t> A modernized &amp; industrialized economy to provide security for the people of China</a:t>
            </a:r>
          </a:p>
        </p:txBody>
      </p:sp>
    </p:spTree>
    <p:extLst>
      <p:ext uri="{BB962C8B-B14F-4D97-AF65-F5344CB8AC3E}">
        <p14:creationId xmlns:p14="http://schemas.microsoft.com/office/powerpoint/2010/main" val="2331965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228600"/>
            <a:ext cx="8229600" cy="1143000"/>
          </a:xfrm>
        </p:spPr>
        <p:txBody>
          <a:bodyPr>
            <a:normAutofit fontScale="90000"/>
          </a:bodyPr>
          <a:lstStyle/>
          <a:p>
            <a:pPr eaLnBrk="1" hangingPunct="1">
              <a:defRPr/>
            </a:pPr>
            <a:r>
              <a:rPr lang="en-US"/>
              <a:t>Formation of the Chinese Republic</a:t>
            </a:r>
          </a:p>
        </p:txBody>
      </p:sp>
      <p:sp>
        <p:nvSpPr>
          <p:cNvPr id="27651" name="Rectangle 3"/>
          <p:cNvSpPr>
            <a:spLocks noGrp="1" noChangeArrowheads="1"/>
          </p:cNvSpPr>
          <p:nvPr>
            <p:ph type="body" idx="1"/>
          </p:nvPr>
        </p:nvSpPr>
        <p:spPr>
          <a:xfrm>
            <a:off x="284018" y="1610591"/>
            <a:ext cx="8229600" cy="4876800"/>
          </a:xfrm>
        </p:spPr>
        <p:txBody>
          <a:bodyPr>
            <a:normAutofit fontScale="92500" lnSpcReduction="20000"/>
          </a:bodyPr>
          <a:lstStyle/>
          <a:p>
            <a:pPr eaLnBrk="1" hangingPunct="1">
              <a:lnSpc>
                <a:spcPct val="90000"/>
              </a:lnSpc>
              <a:buFont typeface="Wingdings" charset="2"/>
              <a:buBlip>
                <a:blip r:embed="rId2"/>
              </a:buBlip>
              <a:defRPr/>
            </a:pPr>
            <a:r>
              <a:rPr lang="en-US" dirty="0" smtClean="0"/>
              <a:t>Sun </a:t>
            </a:r>
            <a:r>
              <a:rPr lang="en-US" dirty="0" err="1" smtClean="0"/>
              <a:t>Yixian</a:t>
            </a:r>
            <a:r>
              <a:rPr lang="en-US" dirty="0" smtClean="0"/>
              <a:t> (</a:t>
            </a:r>
            <a:r>
              <a:rPr lang="en-US" dirty="0" err="1" smtClean="0"/>
              <a:t>Yatsen</a:t>
            </a:r>
            <a:r>
              <a:rPr lang="en-US" dirty="0" smtClean="0"/>
              <a:t>)</a:t>
            </a:r>
          </a:p>
          <a:p>
            <a:pPr lvl="1" eaLnBrk="1" hangingPunct="1">
              <a:lnSpc>
                <a:spcPct val="90000"/>
              </a:lnSpc>
              <a:defRPr/>
            </a:pPr>
            <a:r>
              <a:rPr lang="en-US" sz="2800" dirty="0" smtClean="0"/>
              <a:t>Leader of the Kuomintang</a:t>
            </a:r>
          </a:p>
          <a:p>
            <a:pPr lvl="2" eaLnBrk="1" hangingPunct="1">
              <a:lnSpc>
                <a:spcPct val="90000"/>
              </a:lnSpc>
              <a:buFont typeface="Wingdings" charset="2"/>
              <a:buBlip>
                <a:blip r:embed="rId3"/>
              </a:buBlip>
              <a:defRPr/>
            </a:pPr>
            <a:r>
              <a:rPr lang="en-US" sz="2800" i="1" u="sng" dirty="0" smtClean="0">
                <a:effectLst/>
              </a:rPr>
              <a:t>Kuomintang</a:t>
            </a:r>
            <a:r>
              <a:rPr lang="en-US" sz="2800" dirty="0" smtClean="0"/>
              <a:t> </a:t>
            </a:r>
            <a:r>
              <a:rPr lang="en-US" sz="2800" dirty="0" smtClean="0">
                <a:sym typeface="Wingdings" charset="2"/>
              </a:rPr>
              <a:t> China’s Nationalist Party</a:t>
            </a:r>
          </a:p>
          <a:p>
            <a:pPr lvl="2" eaLnBrk="1" hangingPunct="1">
              <a:lnSpc>
                <a:spcPct val="90000"/>
              </a:lnSpc>
              <a:buFont typeface="Wingdings" charset="2"/>
              <a:buBlip>
                <a:blip r:embed="rId3"/>
              </a:buBlip>
              <a:defRPr/>
            </a:pPr>
            <a:r>
              <a:rPr lang="en-US" sz="2800" dirty="0" smtClean="0">
                <a:sym typeface="Wingdings" charset="2"/>
              </a:rPr>
              <a:t>Overthrows Qing Emperor in 1911 and becomes China’s first president, but…</a:t>
            </a:r>
          </a:p>
          <a:p>
            <a:pPr lvl="2" eaLnBrk="1" hangingPunct="1">
              <a:lnSpc>
                <a:spcPct val="90000"/>
              </a:lnSpc>
              <a:buFont typeface="Wingdings" charset="2"/>
              <a:buBlip>
                <a:blip r:embed="rId3"/>
              </a:buBlip>
              <a:defRPr/>
            </a:pPr>
            <a:r>
              <a:rPr lang="en-US" sz="2800" dirty="0" smtClean="0">
                <a:sym typeface="Wingdings" charset="2"/>
              </a:rPr>
              <a:t>“The Chinese people…do not have national spirit.  Therefore, even though we have four hundred million people gathered together in China…they are just a heap of loose sand.”</a:t>
            </a:r>
          </a:p>
          <a:p>
            <a:pPr lvl="3" eaLnBrk="1" hangingPunct="1">
              <a:lnSpc>
                <a:spcPct val="90000"/>
              </a:lnSpc>
              <a:defRPr/>
            </a:pPr>
            <a:r>
              <a:rPr lang="en-US" sz="2800" dirty="0" smtClean="0">
                <a:sym typeface="Wingdings" charset="2"/>
              </a:rPr>
              <a:t>Sun could not unite China</a:t>
            </a:r>
          </a:p>
          <a:p>
            <a:pPr lvl="3" eaLnBrk="1" hangingPunct="1">
              <a:lnSpc>
                <a:spcPct val="90000"/>
              </a:lnSpc>
              <a:defRPr/>
            </a:pPr>
            <a:r>
              <a:rPr lang="en-US" sz="2800" dirty="0" smtClean="0">
                <a:sym typeface="Wingdings" charset="2"/>
              </a:rPr>
              <a:t>Turns over presidency to a top general who overturns democratic reforms</a:t>
            </a:r>
          </a:p>
          <a:p>
            <a:pPr lvl="3" eaLnBrk="1" hangingPunct="1">
              <a:lnSpc>
                <a:spcPct val="90000"/>
              </a:lnSpc>
              <a:defRPr/>
            </a:pPr>
            <a:r>
              <a:rPr lang="en-US" sz="2800" dirty="0" smtClean="0">
                <a:sym typeface="Wingdings" charset="2"/>
              </a:rPr>
              <a:t>China becomes a military dictatorship overrun by warlords</a:t>
            </a:r>
          </a:p>
        </p:txBody>
      </p:sp>
      <p:pic>
        <p:nvPicPr>
          <p:cNvPr id="5124" name="Picture 5" descr="Image:Sunyatsen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3618" y="1371600"/>
            <a:ext cx="3480811" cy="4883727"/>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4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0"/>
            <a:ext cx="8610600" cy="1293028"/>
          </a:xfrm>
        </p:spPr>
        <p:txBody>
          <a:bodyPr/>
          <a:lstStyle/>
          <a:p>
            <a:pPr eaLnBrk="1" hangingPunct="1">
              <a:defRPr/>
            </a:pPr>
            <a:r>
              <a:rPr lang="en-US" dirty="0"/>
              <a:t>World War I &amp; The Treaty of Versailles</a:t>
            </a:r>
          </a:p>
        </p:txBody>
      </p:sp>
      <p:sp>
        <p:nvSpPr>
          <p:cNvPr id="28675" name="Rectangle 3"/>
          <p:cNvSpPr>
            <a:spLocks noGrp="1" noChangeArrowheads="1"/>
          </p:cNvSpPr>
          <p:nvPr>
            <p:ph type="body" idx="1"/>
          </p:nvPr>
        </p:nvSpPr>
        <p:spPr>
          <a:xfrm>
            <a:off x="290945" y="1600200"/>
            <a:ext cx="11814464" cy="2362200"/>
          </a:xfrm>
        </p:spPr>
        <p:txBody>
          <a:bodyPr>
            <a:normAutofit/>
          </a:bodyPr>
          <a:lstStyle/>
          <a:p>
            <a:pPr eaLnBrk="1" hangingPunct="1">
              <a:lnSpc>
                <a:spcPct val="90000"/>
              </a:lnSpc>
              <a:buFont typeface="Wingdings" charset="2"/>
              <a:buBlip>
                <a:blip r:embed="rId2"/>
              </a:buBlip>
              <a:defRPr/>
            </a:pPr>
            <a:r>
              <a:rPr lang="en-US" sz="2800" dirty="0"/>
              <a:t>In 1917, China declares war on Germany</a:t>
            </a:r>
          </a:p>
          <a:p>
            <a:pPr lvl="1" eaLnBrk="1" hangingPunct="1">
              <a:lnSpc>
                <a:spcPct val="90000"/>
              </a:lnSpc>
              <a:defRPr/>
            </a:pPr>
            <a:r>
              <a:rPr lang="en-US" sz="2400" dirty="0"/>
              <a:t>China believed by fighting for the allies that at the end of the war, territories controlled by Germany would be returned to the people of China</a:t>
            </a:r>
          </a:p>
          <a:p>
            <a:pPr lvl="1" eaLnBrk="1" hangingPunct="1">
              <a:lnSpc>
                <a:spcPct val="90000"/>
              </a:lnSpc>
              <a:defRPr/>
            </a:pPr>
            <a:r>
              <a:rPr lang="en-US" sz="2400" dirty="0"/>
              <a:t>Treaty of Versailles gave Japan the former German territory</a:t>
            </a:r>
          </a:p>
        </p:txBody>
      </p:sp>
      <p:pic>
        <p:nvPicPr>
          <p:cNvPr id="6148" name="Picture 5" descr="Nationalist soldiers during the Second Sino-Japanese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14800"/>
            <a:ext cx="20843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j0297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4419600"/>
            <a:ext cx="1814513"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MPj041167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4196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utoShape 9"/>
          <p:cNvSpPr>
            <a:spLocks noChangeArrowheads="1"/>
          </p:cNvSpPr>
          <p:nvPr/>
        </p:nvSpPr>
        <p:spPr bwMode="auto">
          <a:xfrm rot="430460">
            <a:off x="8382000" y="5105400"/>
            <a:ext cx="990600" cy="457200"/>
          </a:xfrm>
          <a:prstGeom prst="leftArrow">
            <a:avLst>
              <a:gd name="adj1" fmla="val 50000"/>
              <a:gd name="adj2" fmla="val 54167"/>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extLst>
      <p:ext uri="{BB962C8B-B14F-4D97-AF65-F5344CB8AC3E}">
        <p14:creationId xmlns:p14="http://schemas.microsoft.com/office/powerpoint/2010/main" val="3815800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12472" y="70233"/>
            <a:ext cx="8610600" cy="1293028"/>
          </a:xfrm>
        </p:spPr>
        <p:txBody>
          <a:bodyPr/>
          <a:lstStyle/>
          <a:p>
            <a:pPr eaLnBrk="1" hangingPunct="1">
              <a:defRPr/>
            </a:pPr>
            <a:r>
              <a:rPr lang="en-US" dirty="0" smtClean="0"/>
              <a:t>May Fourth Movement</a:t>
            </a:r>
          </a:p>
        </p:txBody>
      </p:sp>
      <p:sp>
        <p:nvSpPr>
          <p:cNvPr id="29699" name="Rectangle 3"/>
          <p:cNvSpPr>
            <a:spLocks noGrp="1" noChangeArrowheads="1"/>
          </p:cNvSpPr>
          <p:nvPr>
            <p:ph type="body" sz="half" idx="1"/>
          </p:nvPr>
        </p:nvSpPr>
        <p:spPr/>
        <p:txBody>
          <a:bodyPr/>
          <a:lstStyle/>
          <a:p>
            <a:pPr eaLnBrk="1" hangingPunct="1">
              <a:lnSpc>
                <a:spcPct val="90000"/>
              </a:lnSpc>
              <a:buFont typeface="Wingdings" charset="2"/>
              <a:buBlip>
                <a:blip r:embed="rId2"/>
              </a:buBlip>
              <a:defRPr/>
            </a:pPr>
            <a:r>
              <a:rPr lang="en-US" smtClean="0"/>
              <a:t>On May 4, 1919 over 3,000 angry Chinese students gathered in Beijing to protest the Treaty of Versailles</a:t>
            </a:r>
          </a:p>
          <a:p>
            <a:pPr lvl="1" eaLnBrk="1" hangingPunct="1">
              <a:lnSpc>
                <a:spcPct val="90000"/>
              </a:lnSpc>
              <a:defRPr/>
            </a:pPr>
            <a:r>
              <a:rPr lang="en-US" smtClean="0"/>
              <a:t>Demonstrations spread to other cities throughout China</a:t>
            </a:r>
          </a:p>
          <a:p>
            <a:pPr lvl="1" eaLnBrk="1" hangingPunct="1">
              <a:lnSpc>
                <a:spcPct val="90000"/>
              </a:lnSpc>
              <a:defRPr/>
            </a:pPr>
            <a:r>
              <a:rPr lang="en-US" smtClean="0"/>
              <a:t>Sun Yixian believes he can regain power, but…</a:t>
            </a:r>
          </a:p>
        </p:txBody>
      </p:sp>
      <p:pic>
        <p:nvPicPr>
          <p:cNvPr id="7172" name="Picture 5" descr="Image:May Fourt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672971"/>
            <a:ext cx="3657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may4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772" y="4206621"/>
            <a:ext cx="4114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68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98</TotalTime>
  <Words>902</Words>
  <Application>Microsoft Office PowerPoint</Application>
  <PresentationFormat>Widescreen</PresentationFormat>
  <Paragraphs>98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Century Gothic</vt:lpstr>
      <vt:lpstr>Wingdings</vt:lpstr>
      <vt:lpstr>Vapor Trail</vt:lpstr>
      <vt:lpstr>REVOLUTIONS AND NATIONALISMS CH14 SEC</vt:lpstr>
      <vt:lpstr>CHAPTER 14 SECTION 3 Imperial China Collapses</vt:lpstr>
      <vt:lpstr>Main Idea</vt:lpstr>
      <vt:lpstr>Why it matters now?</vt:lpstr>
      <vt:lpstr>Setting the stage</vt:lpstr>
      <vt:lpstr>Formation of the Chinese Republic</vt:lpstr>
      <vt:lpstr>Formation of the Chinese Republic</vt:lpstr>
      <vt:lpstr>World War I &amp; The Treaty of Versailles</vt:lpstr>
      <vt:lpstr>May Fourth Movement</vt:lpstr>
      <vt:lpstr>The Communist Party in China</vt:lpstr>
      <vt:lpstr>Mao Zedong</vt:lpstr>
      <vt:lpstr>Lenin befriends china</vt:lpstr>
      <vt:lpstr>Jiang Jieshi &amp; the Nationalists</vt:lpstr>
      <vt:lpstr>Nationalists and Communists Clash-Chinese Civil War</vt:lpstr>
      <vt:lpstr>Chinese Civil War</vt:lpstr>
      <vt:lpstr>The Long March</vt:lpstr>
      <vt:lpstr>PowerPoint Presentation</vt:lpstr>
      <vt:lpstr>PowerPoint Presentation</vt:lpstr>
      <vt:lpstr>PowerPoint Presentation</vt:lpstr>
      <vt:lpstr>Civil War Suspended</vt:lpstr>
      <vt:lpstr>PowerPoint Presentation</vt:lpstr>
      <vt:lpstr>Chinese Song –Long March</vt:lpstr>
    </vt:vector>
  </TitlesOfParts>
  <Company>FUSD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AND NATIONALISMS CH14 SEC</dc:title>
  <dc:creator>Noor M. Khan</dc:creator>
  <cp:lastModifiedBy>Noor M. Khan</cp:lastModifiedBy>
  <cp:revision>10</cp:revision>
  <dcterms:created xsi:type="dcterms:W3CDTF">2014-01-27T22:59:25Z</dcterms:created>
  <dcterms:modified xsi:type="dcterms:W3CDTF">2014-01-28T00:37:45Z</dcterms:modified>
</cp:coreProperties>
</file>