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2E3614-1246-4552-AFCF-8AC2736096B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397928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E3614-1246-4552-AFCF-8AC2736096B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865073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E3614-1246-4552-AFCF-8AC2736096B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55745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E3614-1246-4552-AFCF-8AC2736096B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117067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3614-1246-4552-AFCF-8AC2736096B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339559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E3614-1246-4552-AFCF-8AC2736096B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291325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2E3614-1246-4552-AFCF-8AC2736096B1}"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92971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2E3614-1246-4552-AFCF-8AC2736096B1}"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82220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E3614-1246-4552-AFCF-8AC2736096B1}"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304020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E3614-1246-4552-AFCF-8AC2736096B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112851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E3614-1246-4552-AFCF-8AC2736096B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594C0-E305-4F20-ADF9-A355369554AC}" type="slidenum">
              <a:rPr lang="en-US" smtClean="0"/>
              <a:t>‹#›</a:t>
            </a:fld>
            <a:endParaRPr lang="en-US"/>
          </a:p>
        </p:txBody>
      </p:sp>
    </p:spTree>
    <p:extLst>
      <p:ext uri="{BB962C8B-B14F-4D97-AF65-F5344CB8AC3E}">
        <p14:creationId xmlns:p14="http://schemas.microsoft.com/office/powerpoint/2010/main" val="201458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E3614-1246-4552-AFCF-8AC2736096B1}" type="datetimeFigureOut">
              <a:rPr lang="en-US" smtClean="0"/>
              <a:t>3/16/2016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594C0-E305-4F20-ADF9-A355369554AC}" type="slidenum">
              <a:rPr lang="en-US" smtClean="0"/>
              <a:t>‹#›</a:t>
            </a:fld>
            <a:endParaRPr lang="en-US"/>
          </a:p>
        </p:txBody>
      </p:sp>
    </p:spTree>
    <p:extLst>
      <p:ext uri="{BB962C8B-B14F-4D97-AF65-F5344CB8AC3E}">
        <p14:creationId xmlns:p14="http://schemas.microsoft.com/office/powerpoint/2010/main" val="157130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eography.about.com/library/faq/blqzstpetersburg.htm" TargetMode="External"/><Relationship Id="rId2" Type="http://schemas.openxmlformats.org/officeDocument/2006/relationships/hyperlink" Target="http://history1900s.about.com/od/Russian-Revolution/a/Prelude-Russian-Revolution.htm" TargetMode="External"/><Relationship Id="rId1" Type="http://schemas.openxmlformats.org/officeDocument/2006/relationships/slideLayout" Target="../slideLayouts/slideLayout2.xml"/><Relationship Id="rId4" Type="http://schemas.openxmlformats.org/officeDocument/2006/relationships/hyperlink" Target="http://history1900s.about.com/od/worldwari/p/World-War-I.ht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history1900s.about.com/od/people/a/Nicholas-II.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europeanhistory.about.com/od/famouspeople/a/Lenin.ht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europeanhistory.about.com/od/russiaandukraine/a/The-Russian-Civil-War.htm" TargetMode="External"/><Relationship Id="rId2" Type="http://schemas.openxmlformats.org/officeDocument/2006/relationships/hyperlink" Target="http://history1900s.about.com/od/worldwari/p/World-War-1.htm" TargetMode="External"/><Relationship Id="rId1" Type="http://schemas.openxmlformats.org/officeDocument/2006/relationships/slideLayout" Target="../slideLayouts/slideLayout2.xml"/><Relationship Id="rId4" Type="http://schemas.openxmlformats.org/officeDocument/2006/relationships/hyperlink" Target="http://geography.about.com/od/countryinformation/a/ussr.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history1900s.about.com/od/worldwari/p/World-War-I.htm" TargetMode="External"/><Relationship Id="rId2" Type="http://schemas.openxmlformats.org/officeDocument/2006/relationships/hyperlink" Target="http://history1900s.about.com/od/people/a/Nicholas-II.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uropeanhistory.about.com/od/bookreviews/gr/aaprnicholasii.htm" TargetMode="External"/><Relationship Id="rId2" Type="http://schemas.openxmlformats.org/officeDocument/2006/relationships/hyperlink" Target="http://history1800s.about.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sianhistory.about.com/od/warsinasia/p/Russo-Japanese-War-Quick-Fact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uropeanhistory.about.com/od/referenceencyclopedia/g/glbloodysunday.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history1900s.about.com/od/worldwari/p/World-War-1.htm" TargetMode="External"/><Relationship Id="rId2" Type="http://schemas.openxmlformats.org/officeDocument/2006/relationships/hyperlink" Target="http://history1900s.about.com/od/famouscrimesscandals/a/rasputin.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Russian Revolution</a:t>
            </a:r>
            <a:endParaRPr lang="en-US" dirty="0"/>
          </a:p>
        </p:txBody>
      </p:sp>
      <p:sp>
        <p:nvSpPr>
          <p:cNvPr id="3" name="Subtitle 2"/>
          <p:cNvSpPr>
            <a:spLocks noGrp="1"/>
          </p:cNvSpPr>
          <p:nvPr>
            <p:ph type="subTitle" idx="1"/>
          </p:nvPr>
        </p:nvSpPr>
        <p:spPr/>
        <p:txBody>
          <a:bodyPr/>
          <a:lstStyle/>
          <a:p>
            <a:r>
              <a:rPr lang="en-US" dirty="0"/>
              <a:t>http://history1900s.about.com/od/Russian-Revolution/a/Russian-Revolution.htm</a:t>
            </a:r>
          </a:p>
          <a:p>
            <a:endParaRPr lang="en-US" dirty="0"/>
          </a:p>
        </p:txBody>
      </p:sp>
    </p:spTree>
    <p:extLst>
      <p:ext uri="{BB962C8B-B14F-4D97-AF65-F5344CB8AC3E}">
        <p14:creationId xmlns:p14="http://schemas.microsoft.com/office/powerpoint/2010/main" val="283931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February 1917 Revolution</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a:t>Although </a:t>
            </a:r>
            <a:r>
              <a:rPr lang="en-US" u="sng" dirty="0">
                <a:hlinkClick r:id="rId2"/>
              </a:rPr>
              <a:t>many wanted a revolution</a:t>
            </a:r>
            <a:r>
              <a:rPr lang="en-US" dirty="0"/>
              <a:t>, no one expected it to happen when it did and how it did. On Thursday, February 23, 1917, women workers in </a:t>
            </a:r>
            <a:r>
              <a:rPr lang="en-US" u="sng" dirty="0">
                <a:hlinkClick r:id="rId3"/>
              </a:rPr>
              <a:t>Petrograd</a:t>
            </a:r>
            <a:r>
              <a:rPr lang="en-US" dirty="0"/>
              <a:t> left their factories and entered the streets to protest. It was International Women's Day and the women of Russia were ready to be heard.</a:t>
            </a:r>
          </a:p>
          <a:p>
            <a:pPr fontAlgn="base"/>
            <a:r>
              <a:rPr lang="en-US" dirty="0"/>
              <a:t>An estimated 90,000 women marched through the streets, shouting "Bread" and "Down With the Autocracy!" and "Stop the War!" These women were tired, hungry, and angry. They worked long hours in miserable conditions in order to feed their families because their husbands and fathers were at the front, fighting in </a:t>
            </a:r>
            <a:r>
              <a:rPr lang="en-US" u="sng" dirty="0">
                <a:hlinkClick r:id="rId4"/>
              </a:rPr>
              <a:t>World War I</a:t>
            </a:r>
            <a:r>
              <a:rPr lang="en-US" dirty="0"/>
              <a:t>.</a:t>
            </a:r>
          </a:p>
          <a:p>
            <a:endParaRPr lang="en-US" dirty="0"/>
          </a:p>
        </p:txBody>
      </p:sp>
    </p:spTree>
    <p:extLst>
      <p:ext uri="{BB962C8B-B14F-4D97-AF65-F5344CB8AC3E}">
        <p14:creationId xmlns:p14="http://schemas.microsoft.com/office/powerpoint/2010/main" val="1078607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lnSpcReduction="10000"/>
          </a:bodyPr>
          <a:lstStyle/>
          <a:p>
            <a:pPr fontAlgn="base"/>
            <a:r>
              <a:rPr lang="en-US" dirty="0"/>
              <a:t>They wanted change. They weren't the only ones.</a:t>
            </a:r>
          </a:p>
          <a:p>
            <a:pPr fontAlgn="base"/>
            <a:r>
              <a:rPr lang="en-US" dirty="0"/>
              <a:t>The following day, more than 150,000 men and women took to the streets to protest. Soon more people joined them and by Saturday, February 25, the city of Petrograd was basically shut down -- no one was working.</a:t>
            </a:r>
          </a:p>
          <a:p>
            <a:pPr fontAlgn="base"/>
            <a:r>
              <a:rPr lang="en-US" dirty="0"/>
              <a:t>Although there were a few incidents of police and soldiers firing into the crowds, those groups soon mutinied and joined the protesters.</a:t>
            </a:r>
          </a:p>
          <a:p>
            <a:pPr fontAlgn="base"/>
            <a:r>
              <a:rPr lang="en-US" u="sng" dirty="0">
                <a:hlinkClick r:id="rId2"/>
              </a:rPr>
              <a:t>Czar Nicholas II</a:t>
            </a:r>
            <a:r>
              <a:rPr lang="en-US" dirty="0"/>
              <a:t>, who was not in Petrograd during the revolution, heard reports of the protests but did not take them seriously.</a:t>
            </a:r>
          </a:p>
          <a:p>
            <a:pPr fontAlgn="base"/>
            <a:r>
              <a:rPr lang="en-US" dirty="0"/>
              <a:t>By March 1, it was obvious to everyone except the czar himself that the czar's rule was over. On March 2 it was made official when Czar Nicholas II abdicated.</a:t>
            </a:r>
          </a:p>
          <a:p>
            <a:pPr fontAlgn="base"/>
            <a:r>
              <a:rPr lang="en-US" dirty="0"/>
              <a:t>Without a monarchy, the question remained as to who would next lead the country.</a:t>
            </a:r>
          </a:p>
          <a:p>
            <a:endParaRPr lang="en-US" dirty="0"/>
          </a:p>
        </p:txBody>
      </p:sp>
    </p:spTree>
    <p:extLst>
      <p:ext uri="{BB962C8B-B14F-4D97-AF65-F5344CB8AC3E}">
        <p14:creationId xmlns:p14="http://schemas.microsoft.com/office/powerpoint/2010/main" val="221616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Provisional Government vs. The Petrograd Soviet</a:t>
            </a:r>
            <a:r>
              <a:rPr lang="en-US" dirty="0"/>
              <a:t/>
            </a:r>
            <a:br>
              <a:rPr lang="en-US" dirty="0"/>
            </a:br>
            <a:endParaRPr lang="en-US" dirty="0"/>
          </a:p>
        </p:txBody>
      </p:sp>
      <p:sp>
        <p:nvSpPr>
          <p:cNvPr id="4" name="Content Placeholder 3"/>
          <p:cNvSpPr>
            <a:spLocks noGrp="1"/>
          </p:cNvSpPr>
          <p:nvPr>
            <p:ph sz="half" idx="1"/>
          </p:nvPr>
        </p:nvSpPr>
        <p:spPr/>
        <p:txBody>
          <a:bodyPr>
            <a:normAutofit fontScale="85000" lnSpcReduction="20000"/>
          </a:bodyPr>
          <a:lstStyle/>
          <a:p>
            <a:pPr fontAlgn="base"/>
            <a:r>
              <a:rPr lang="en-US" dirty="0"/>
              <a:t>Two contending groups emerged out of the chaos to claim leadership of Russia. The first was made up of former Duma members and the second was the Petrograd Soviet. The former Duma members represented the middle and upper classes while the Soviet represented workers and soldiers.</a:t>
            </a:r>
          </a:p>
          <a:p>
            <a:pPr fontAlgn="base"/>
            <a:r>
              <a:rPr lang="en-US" dirty="0"/>
              <a:t>In the end, the former Duma members formed a Provisional Government which officially ran the country. The Petrograd Soviet allowed this because they felt that Russia was not economically advanced enough to undergo a true socialist revolution.</a:t>
            </a:r>
          </a:p>
          <a:p>
            <a:endParaRPr lang="en-US" dirty="0"/>
          </a:p>
        </p:txBody>
      </p:sp>
      <p:sp>
        <p:nvSpPr>
          <p:cNvPr id="5" name="Content Placeholder 4"/>
          <p:cNvSpPr>
            <a:spLocks noGrp="1"/>
          </p:cNvSpPr>
          <p:nvPr>
            <p:ph sz="half" idx="2"/>
          </p:nvPr>
        </p:nvSpPr>
        <p:spPr/>
        <p:txBody>
          <a:bodyPr>
            <a:normAutofit fontScale="85000" lnSpcReduction="20000"/>
          </a:bodyPr>
          <a:lstStyle/>
          <a:p>
            <a:pPr fontAlgn="base"/>
            <a:r>
              <a:rPr lang="en-US" dirty="0"/>
              <a:t>Within the first few weeks after the February Revolution, the Provisional Government abolished the death penalty, granted amnesty for all political prisoners and those in exile, ended religious and ethnic discrimination, and granted civil liberties.</a:t>
            </a:r>
          </a:p>
          <a:p>
            <a:pPr fontAlgn="base"/>
            <a:r>
              <a:rPr lang="en-US" dirty="0"/>
              <a:t>What they did </a:t>
            </a:r>
            <a:r>
              <a:rPr lang="en-US" i="1" dirty="0"/>
              <a:t>not</a:t>
            </a:r>
            <a:r>
              <a:rPr lang="en-US" dirty="0"/>
              <a:t> deal with was an end to the war, land reform, or better quality of life for the Russian people. The Provisional Government believed Russia should honor its commitments to its allies in World War I and continue fighting. V.I. Lenin did not agree.</a:t>
            </a:r>
          </a:p>
          <a:p>
            <a:endParaRPr lang="en-US" dirty="0"/>
          </a:p>
        </p:txBody>
      </p:sp>
    </p:spTree>
    <p:extLst>
      <p:ext uri="{BB962C8B-B14F-4D97-AF65-F5344CB8AC3E}">
        <p14:creationId xmlns:p14="http://schemas.microsoft.com/office/powerpoint/2010/main" val="219764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Lenin Returns From Exile</a:t>
            </a:r>
            <a:r>
              <a:rPr lang="en-US" dirty="0"/>
              <a:t/>
            </a:r>
            <a:br>
              <a:rPr lang="en-US" dirty="0"/>
            </a:br>
            <a:endParaRPr lang="en-US" dirty="0"/>
          </a:p>
        </p:txBody>
      </p:sp>
      <p:sp>
        <p:nvSpPr>
          <p:cNvPr id="3" name="Content Placeholder 2"/>
          <p:cNvSpPr>
            <a:spLocks noGrp="1"/>
          </p:cNvSpPr>
          <p:nvPr>
            <p:ph sz="half" idx="1"/>
          </p:nvPr>
        </p:nvSpPr>
        <p:spPr/>
        <p:txBody>
          <a:bodyPr>
            <a:normAutofit fontScale="77500" lnSpcReduction="20000"/>
          </a:bodyPr>
          <a:lstStyle/>
          <a:p>
            <a:pPr fontAlgn="base"/>
            <a:r>
              <a:rPr lang="en-US" u="sng" dirty="0">
                <a:hlinkClick r:id="rId2"/>
              </a:rPr>
              <a:t>Vladimir </a:t>
            </a:r>
            <a:r>
              <a:rPr lang="en-US" u="sng" dirty="0" err="1">
                <a:hlinkClick r:id="rId2"/>
              </a:rPr>
              <a:t>Ilyich</a:t>
            </a:r>
            <a:r>
              <a:rPr lang="en-US" u="sng" dirty="0">
                <a:hlinkClick r:id="rId2"/>
              </a:rPr>
              <a:t> Lenin</a:t>
            </a:r>
            <a:r>
              <a:rPr lang="en-US" dirty="0"/>
              <a:t>, leader of the Bolsheviks, was living in exile when the February Revolution transformed Russia. Once the Provisional Government allowed back political exiles, Lenin boarded a train in Zurich, Switzerland and headed home.</a:t>
            </a:r>
          </a:p>
          <a:p>
            <a:pPr fontAlgn="base"/>
            <a:r>
              <a:rPr lang="en-US" dirty="0"/>
              <a:t>On April 3, 1917, Lenin arrived in Petrograd at the Finland Station. Tens of thousands of workers and soldiers had come to the station to greet Lenin. There were cheers and a sea of red, waving flags. Not able to get through, Lenin jumped on top of a car and gave a speech. Lenin at first congratulated the Russian people for their successful revolution.</a:t>
            </a:r>
          </a:p>
          <a:p>
            <a:endParaRPr lang="en-US" dirty="0"/>
          </a:p>
        </p:txBody>
      </p:sp>
      <p:sp>
        <p:nvSpPr>
          <p:cNvPr id="4" name="Content Placeholder 3"/>
          <p:cNvSpPr>
            <a:spLocks noGrp="1"/>
          </p:cNvSpPr>
          <p:nvPr>
            <p:ph sz="half" idx="2"/>
          </p:nvPr>
        </p:nvSpPr>
        <p:spPr/>
        <p:txBody>
          <a:bodyPr>
            <a:normAutofit fontScale="77500" lnSpcReduction="20000"/>
          </a:bodyPr>
          <a:lstStyle/>
          <a:p>
            <a:pPr fontAlgn="base"/>
            <a:r>
              <a:rPr lang="en-US" dirty="0" smtClean="0"/>
              <a:t>However, Lenin had more to say. In a speech made just hours later, Lenin shocked everyone by denouncing the Provisional Government and calling for a new revolution. He reminded the people that the country was still at war and that the Provisional Government had done nothing to give the people bread and land.</a:t>
            </a:r>
          </a:p>
          <a:p>
            <a:pPr fontAlgn="base"/>
            <a:r>
              <a:rPr lang="en-US" dirty="0" smtClean="0"/>
              <a:t>At first, Lenin was a lone voice in his condemnation of the Provisional Government. But Lenin worked ceaselessly over the following few months and eventually people began to really listen. Soon many wanted "Peace, Land, Bread!"</a:t>
            </a:r>
          </a:p>
          <a:p>
            <a:endParaRPr lang="en-US" dirty="0"/>
          </a:p>
        </p:txBody>
      </p:sp>
    </p:spTree>
    <p:extLst>
      <p:ext uri="{BB962C8B-B14F-4D97-AF65-F5344CB8AC3E}">
        <p14:creationId xmlns:p14="http://schemas.microsoft.com/office/powerpoint/2010/main" val="233461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October 1917 Revolution</a:t>
            </a:r>
            <a:r>
              <a:rPr lang="en-US" dirty="0"/>
              <a:t/>
            </a:r>
            <a:br>
              <a:rPr lang="en-US" dirty="0"/>
            </a:br>
            <a:endParaRPr lang="en-US" dirty="0"/>
          </a:p>
        </p:txBody>
      </p:sp>
      <p:sp>
        <p:nvSpPr>
          <p:cNvPr id="3" name="Content Placeholder 2"/>
          <p:cNvSpPr>
            <a:spLocks noGrp="1"/>
          </p:cNvSpPr>
          <p:nvPr>
            <p:ph sz="half" idx="1"/>
          </p:nvPr>
        </p:nvSpPr>
        <p:spPr/>
        <p:txBody>
          <a:bodyPr>
            <a:normAutofit fontScale="62500" lnSpcReduction="20000"/>
          </a:bodyPr>
          <a:lstStyle/>
          <a:p>
            <a:pPr fontAlgn="base"/>
            <a:r>
              <a:rPr lang="en-US" dirty="0"/>
              <a:t>By September 1917, Lenin believed the Russian people were ready for another revolution. However, other Bolshevik leaders were not yet quite convinced. On October 10, a secret meeting of the Bolshevik party leaders was held. Lenin used all his powers of persuasion to convince the others that it was time for an armed insurrection. Having debated through the night, a vote was taken the following morning -- it was ten to two in favor of a revolution.</a:t>
            </a:r>
          </a:p>
          <a:p>
            <a:pPr fontAlgn="base"/>
            <a:r>
              <a:rPr lang="en-US" dirty="0"/>
              <a:t>The people themselves were ready. In the very early hours of October 25, 1917, the revolution began. Troops loyal to the Bolsheviks took control of the telegraph, power station, strategic bridges, post office, train stations, and state bank. Control of these and other posts within the city were handed over to the Bolsheviks with barely a shot fired.</a:t>
            </a:r>
          </a:p>
          <a:p>
            <a:endParaRPr lang="en-US" dirty="0"/>
          </a:p>
        </p:txBody>
      </p:sp>
      <p:sp>
        <p:nvSpPr>
          <p:cNvPr id="4" name="Content Placeholder 3"/>
          <p:cNvSpPr>
            <a:spLocks noGrp="1"/>
          </p:cNvSpPr>
          <p:nvPr>
            <p:ph sz="half" idx="2"/>
          </p:nvPr>
        </p:nvSpPr>
        <p:spPr/>
        <p:txBody>
          <a:bodyPr>
            <a:normAutofit fontScale="62500" lnSpcReduction="20000"/>
          </a:bodyPr>
          <a:lstStyle/>
          <a:p>
            <a:pPr fontAlgn="base"/>
            <a:r>
              <a:rPr lang="en-US" dirty="0"/>
              <a:t>By late that morning, Petrograd was in the hands of the Bolsheviks -- all except the Winter Palace where the leaders of the Provisional Government remained. Prime Minister Alexander Kerensky successfully fled but by the following day, troops loyal to the Bolsheviks infiltrated the Winter Palace.</a:t>
            </a:r>
          </a:p>
          <a:p>
            <a:pPr fontAlgn="base"/>
            <a:r>
              <a:rPr lang="en-US" dirty="0"/>
              <a:t>After nearly a bloodless coup, the Bolsheviks were the new leaders of Russia. Nearly immediately, Lenin announced that the new regime would end the war, abolish all private land ownership, and would create a system for workers' control of factories.</a:t>
            </a:r>
          </a:p>
          <a:p>
            <a:endParaRPr lang="en-US" dirty="0"/>
          </a:p>
        </p:txBody>
      </p:sp>
    </p:spTree>
    <p:extLst>
      <p:ext uri="{BB962C8B-B14F-4D97-AF65-F5344CB8AC3E}">
        <p14:creationId xmlns:p14="http://schemas.microsoft.com/office/powerpoint/2010/main" val="4012993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fontScale="90000"/>
          </a:bodyPr>
          <a:lstStyle/>
          <a:p>
            <a:r>
              <a:rPr lang="en-US" b="1" dirty="0"/>
              <a:t>Civil War</a:t>
            </a:r>
            <a:r>
              <a:rPr lang="en-US" dirty="0"/>
              <a:t/>
            </a:r>
            <a:br>
              <a:rPr lang="en-US" dirty="0"/>
            </a:br>
            <a:endParaRPr lang="en-US" dirty="0"/>
          </a:p>
        </p:txBody>
      </p:sp>
      <p:sp>
        <p:nvSpPr>
          <p:cNvPr id="5" name="Content Placeholder 4"/>
          <p:cNvSpPr>
            <a:spLocks noGrp="1"/>
          </p:cNvSpPr>
          <p:nvPr>
            <p:ph idx="1"/>
          </p:nvPr>
        </p:nvSpPr>
        <p:spPr>
          <a:xfrm>
            <a:off x="838200" y="519545"/>
            <a:ext cx="10515600" cy="5657418"/>
          </a:xfrm>
        </p:spPr>
        <p:txBody>
          <a:bodyPr>
            <a:normAutofit fontScale="70000" lnSpcReduction="20000"/>
          </a:bodyPr>
          <a:lstStyle/>
          <a:p>
            <a:pPr fontAlgn="base"/>
            <a:r>
              <a:rPr lang="en-US" dirty="0"/>
              <a:t>Unfortunately, as well intended as Lenin's promises might have been, they proved disastrous. After Russia pulled out of </a:t>
            </a:r>
            <a:r>
              <a:rPr lang="en-US" u="sng" dirty="0">
                <a:hlinkClick r:id="rId2"/>
              </a:rPr>
              <a:t>World War I</a:t>
            </a:r>
            <a:r>
              <a:rPr lang="en-US" dirty="0"/>
              <a:t>, millions of Russian soldiers filtered home. They were hungry, tired, and wanted their jobs back.</a:t>
            </a:r>
          </a:p>
          <a:p>
            <a:pPr fontAlgn="base"/>
            <a:r>
              <a:rPr lang="en-US" dirty="0"/>
              <a:t>Yet there was no extra food. Without private land ownership, farmers began to grow just enough produce for themselves; there was no incentive to grow more.</a:t>
            </a:r>
          </a:p>
          <a:p>
            <a:pPr fontAlgn="base"/>
            <a:r>
              <a:rPr lang="en-US" dirty="0"/>
              <a:t>There were also no jobs to be had. Without a war to support, factories no longer had vast orders to fill.</a:t>
            </a:r>
          </a:p>
          <a:p>
            <a:pPr fontAlgn="base"/>
            <a:r>
              <a:rPr lang="en-US" dirty="0"/>
              <a:t>None of the people's real problems were fixed; instead, their lives became much worse.</a:t>
            </a:r>
          </a:p>
          <a:p>
            <a:pPr fontAlgn="base"/>
            <a:r>
              <a:rPr lang="en-US" dirty="0"/>
              <a:t>In June 1918, Russia broke out in civil war. It was the Whites (those against the Soviets, which included monarchists, liberals, and other socialists) against the Reds (the Bolshevik regime).</a:t>
            </a:r>
          </a:p>
          <a:p>
            <a:pPr fontAlgn="base"/>
            <a:r>
              <a:rPr lang="en-US" dirty="0"/>
              <a:t>Near the beginning of the </a:t>
            </a:r>
            <a:r>
              <a:rPr lang="en-US" u="sng" dirty="0">
                <a:hlinkClick r:id="rId3"/>
              </a:rPr>
              <a:t>Russian Civil War</a:t>
            </a:r>
            <a:r>
              <a:rPr lang="en-US" dirty="0"/>
              <a:t>, the Reds were worried that the Whites would free the czar and his family, which would not only have given the Whites a psychological boost but might have led to the restoration of the monarchy in Russia. The Reds were not going to let that happen.</a:t>
            </a:r>
          </a:p>
          <a:p>
            <a:pPr fontAlgn="base"/>
            <a:r>
              <a:rPr lang="en-US" dirty="0"/>
              <a:t>On the night of July 16-17, 1918, Czar Nicholas, his wife, their children, the family dog, three servants, and the family doctor were all woken up, taken to the basement, and shot.</a:t>
            </a:r>
          </a:p>
          <a:p>
            <a:pPr fontAlgn="base"/>
            <a:r>
              <a:rPr lang="en-US" dirty="0"/>
              <a:t>The Civil War lasted over two years and was bloody, brutal, and cruel. The Reds won but at the expense of millions of people killed.</a:t>
            </a:r>
          </a:p>
          <a:p>
            <a:pPr fontAlgn="base"/>
            <a:r>
              <a:rPr lang="en-US" dirty="0"/>
              <a:t>The Russian Civil War dramatically changed the fabric of Russia. The moderates were gone. What was left was an extreme, vicious regime that was to rule Russia until the fall of the </a:t>
            </a:r>
            <a:r>
              <a:rPr lang="en-US" u="sng" dirty="0">
                <a:hlinkClick r:id="rId4"/>
              </a:rPr>
              <a:t>Soviet Union</a:t>
            </a:r>
            <a:r>
              <a:rPr lang="en-US" dirty="0"/>
              <a:t> in 1991.</a:t>
            </a:r>
          </a:p>
          <a:p>
            <a:pPr fontAlgn="base"/>
            <a:endParaRPr lang="en-US" dirty="0"/>
          </a:p>
          <a:p>
            <a:endParaRPr lang="en-US" dirty="0"/>
          </a:p>
        </p:txBody>
      </p:sp>
    </p:spTree>
    <p:extLst>
      <p:ext uri="{BB962C8B-B14F-4D97-AF65-F5344CB8AC3E}">
        <p14:creationId xmlns:p14="http://schemas.microsoft.com/office/powerpoint/2010/main" val="581290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t>
            </a:r>
            <a:r>
              <a:rPr lang="en-US" smtClean="0"/>
              <a:t>taken from…</a:t>
            </a:r>
            <a:endParaRPr lang="en-US"/>
          </a:p>
        </p:txBody>
      </p:sp>
      <p:sp>
        <p:nvSpPr>
          <p:cNvPr id="3" name="Content Placeholder 2"/>
          <p:cNvSpPr>
            <a:spLocks noGrp="1"/>
          </p:cNvSpPr>
          <p:nvPr>
            <p:ph idx="1"/>
          </p:nvPr>
        </p:nvSpPr>
        <p:spPr/>
        <p:txBody>
          <a:bodyPr/>
          <a:lstStyle/>
          <a:p>
            <a:r>
              <a:rPr lang="en-US" dirty="0"/>
              <a:t>http://history1900s.about.com/od/Russian-Revolution/a/Russian-Revolution.htm</a:t>
            </a:r>
          </a:p>
          <a:p>
            <a:endParaRPr lang="en-US" dirty="0"/>
          </a:p>
        </p:txBody>
      </p:sp>
    </p:spTree>
    <p:extLst>
      <p:ext uri="{BB962C8B-B14F-4D97-AF65-F5344CB8AC3E}">
        <p14:creationId xmlns:p14="http://schemas.microsoft.com/office/powerpoint/2010/main" val="45121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Prelude to the Russian Revolution of 1917</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Russian Revolution of 1917 was rooted in a long history of oppression and abuse. That history, coupled with a weak-minded leader (</a:t>
            </a:r>
            <a:r>
              <a:rPr lang="en-US" u="sng" dirty="0">
                <a:hlinkClick r:id="rId2"/>
              </a:rPr>
              <a:t>Czar Nicholas II</a:t>
            </a:r>
            <a:r>
              <a:rPr lang="en-US" dirty="0"/>
              <a:t>) and entry into bloody </a:t>
            </a:r>
            <a:r>
              <a:rPr lang="en-US" u="sng" dirty="0">
                <a:hlinkClick r:id="rId3"/>
              </a:rPr>
              <a:t>World War I</a:t>
            </a:r>
            <a:r>
              <a:rPr lang="en-US" dirty="0"/>
              <a:t>, set the stage for major change.</a:t>
            </a:r>
          </a:p>
          <a:p>
            <a:endParaRPr lang="en-US" dirty="0"/>
          </a:p>
        </p:txBody>
      </p:sp>
    </p:spTree>
    <p:extLst>
      <p:ext uri="{BB962C8B-B14F-4D97-AF65-F5344CB8AC3E}">
        <p14:creationId xmlns:p14="http://schemas.microsoft.com/office/powerpoint/2010/main" val="3182987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It All Got Started - An Unhappy People</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For three centuries, the Romanov family ruled Russia as czars, or emperors. During this time, the borders of Russia both expanded and receded; however, life for the average Russian remained hard and bitter.</a:t>
            </a:r>
          </a:p>
          <a:p>
            <a:pPr fontAlgn="base"/>
            <a:r>
              <a:rPr lang="en-US" dirty="0"/>
              <a:t>Until they were freed in 1861 by Czar Alexander II, the majority of Russians were serfs who worked on the land and could be bought or sold just like property. The end of serfdom was a major event in Russia; yet it just wasn't enough.</a:t>
            </a:r>
          </a:p>
          <a:p>
            <a:pPr fontAlgn="base"/>
            <a:r>
              <a:rPr lang="en-US" dirty="0"/>
              <a:t>Even after the serfs were freed, it was the czar and nobles who ruled Russia and owned most of the land and wealth. The average Russian remained poor. The Russian people wanted more, but change was not easy.</a:t>
            </a:r>
          </a:p>
          <a:p>
            <a:endParaRPr lang="en-US" dirty="0"/>
          </a:p>
        </p:txBody>
      </p:sp>
    </p:spTree>
    <p:extLst>
      <p:ext uri="{BB962C8B-B14F-4D97-AF65-F5344CB8AC3E}">
        <p14:creationId xmlns:p14="http://schemas.microsoft.com/office/powerpoint/2010/main" val="156035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Early Attempts to Provoke Change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For the remainder of the </a:t>
            </a:r>
            <a:r>
              <a:rPr lang="en-US" u="sng" dirty="0">
                <a:hlinkClick r:id="rId2"/>
              </a:rPr>
              <a:t>19th century</a:t>
            </a:r>
            <a:r>
              <a:rPr lang="en-US" dirty="0"/>
              <a:t>, Russian revolutionaries tried to use assassinations to provoke change.</a:t>
            </a:r>
          </a:p>
          <a:p>
            <a:r>
              <a:rPr lang="en-US" dirty="0"/>
              <a:t>Some revolutionaries hoped random and rampant assassinations would create enough terror to destroy the government. Others specifically targeted the czar in the belief that killing the czar would end the monarchy.</a:t>
            </a:r>
          </a:p>
          <a:p>
            <a:pPr fontAlgn="base"/>
            <a:r>
              <a:rPr lang="en-US" dirty="0"/>
              <a:t>After many failed attempts, revolutionaries succeeding in assassinating Czar Alexander II in 1881 (they threw a bomb at the czar's feet). However, rather than ending the monarchy or forcing reform, the assassination sparked a severe crackdown on all forms of revolution. While the new czar, Alexander III, attempted to enforce order, the Russian people grew even more restless.</a:t>
            </a:r>
          </a:p>
          <a:p>
            <a:pPr fontAlgn="base"/>
            <a:r>
              <a:rPr lang="en-US" dirty="0"/>
              <a:t>When </a:t>
            </a:r>
            <a:r>
              <a:rPr lang="en-US" u="sng" dirty="0">
                <a:hlinkClick r:id="rId3"/>
              </a:rPr>
              <a:t>Nicholas II</a:t>
            </a:r>
            <a:r>
              <a:rPr lang="en-US" dirty="0"/>
              <a:t> became czar in 1894, the Russian people were poised for conflict. With the majority of Russians still living in poverty with no legal way to improve their circumstances, it was nearly inevitable that something major was going to happen. And it did, in 1905.</a:t>
            </a:r>
          </a:p>
          <a:p>
            <a:endParaRPr lang="en-US" dirty="0"/>
          </a:p>
        </p:txBody>
      </p:sp>
    </p:spTree>
    <p:extLst>
      <p:ext uri="{BB962C8B-B14F-4D97-AF65-F5344CB8AC3E}">
        <p14:creationId xmlns:p14="http://schemas.microsoft.com/office/powerpoint/2010/main" val="19870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Bloody Sunday and the 1905 Revolution</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By 1905, not much had changed for the better. Although a rapid attempt at industrialization had created a new working class, they too lived in deplorable conditions. Major crop failures had created massive famines. The Russian people were still miserable.</a:t>
            </a:r>
          </a:p>
          <a:p>
            <a:pPr fontAlgn="base"/>
            <a:r>
              <a:rPr lang="en-US" dirty="0"/>
              <a:t>Also in 1905, Russia was suffering major, humiliating military defeats in the </a:t>
            </a:r>
            <a:r>
              <a:rPr lang="en-US" u="sng" dirty="0">
                <a:hlinkClick r:id="rId2"/>
              </a:rPr>
              <a:t>Russo-Japanese War</a:t>
            </a:r>
            <a:r>
              <a:rPr lang="en-US" dirty="0"/>
              <a:t>(1904-1905). In response, protesters took to the streets.</a:t>
            </a:r>
          </a:p>
          <a:p>
            <a:pPr fontAlgn="base"/>
            <a:r>
              <a:rPr lang="en-US" dirty="0"/>
              <a:t>On January 22, 1905, approximately 200,000 workers and their families followed Russian Orthodox priest Georgy A. </a:t>
            </a:r>
            <a:r>
              <a:rPr lang="en-US" dirty="0" err="1"/>
              <a:t>Gapon</a:t>
            </a:r>
            <a:r>
              <a:rPr lang="en-US" dirty="0"/>
              <a:t> in a protest. They were going to take their grievances straight to the czar at the Winter Palace.</a:t>
            </a:r>
          </a:p>
          <a:p>
            <a:endParaRPr lang="en-US" dirty="0"/>
          </a:p>
        </p:txBody>
      </p:sp>
    </p:spTree>
    <p:extLst>
      <p:ext uri="{BB962C8B-B14F-4D97-AF65-F5344CB8AC3E}">
        <p14:creationId xmlns:p14="http://schemas.microsoft.com/office/powerpoint/2010/main" val="336981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To the crowd's great surprise, palace guards opened fire on them without provocation. About 300 people were killed and hundreds more were wounded.</a:t>
            </a:r>
          </a:p>
          <a:p>
            <a:pPr fontAlgn="base"/>
            <a:r>
              <a:rPr lang="en-US" dirty="0"/>
              <a:t>As the news of "</a:t>
            </a:r>
            <a:r>
              <a:rPr lang="en-US" u="sng" dirty="0">
                <a:hlinkClick r:id="rId2"/>
              </a:rPr>
              <a:t>Bloody Sunday</a:t>
            </a:r>
            <a:r>
              <a:rPr lang="en-US" dirty="0"/>
              <a:t>" spread, the Russian people were horrified. They responded by striking, mutinying, and fighting in peasant uprisings. The Russian Revolution of 1905 had begun.</a:t>
            </a:r>
          </a:p>
          <a:p>
            <a:pPr fontAlgn="base"/>
            <a:r>
              <a:rPr lang="en-US" dirty="0"/>
              <a:t>After several months of chaos, Czar Nicholas II tried to end the revolution by announcing the "October Manifesto," in which Nicholas made major concessions. The most significant of which were granting personal liberties and the creation of a duma (parliament).</a:t>
            </a:r>
          </a:p>
          <a:p>
            <a:pPr fontAlgn="base"/>
            <a:r>
              <a:rPr lang="en-US" dirty="0"/>
              <a:t>Although these concessions were enough to appease the majority of the Russian people and ended the 1905 Russian Revolution, Nicholas II never meant to truly give up any of his power. Over the next several years, Nicholas undermined the power of the Duma and remained the absolute leader of Russia.</a:t>
            </a:r>
          </a:p>
          <a:p>
            <a:pPr fontAlgn="base"/>
            <a:r>
              <a:rPr lang="en-US" dirty="0"/>
              <a:t>This might not have been so bad if Nicholas II had been a good leader. However, he most decidedly was not.</a:t>
            </a:r>
          </a:p>
          <a:p>
            <a:endParaRPr lang="en-US" dirty="0"/>
          </a:p>
        </p:txBody>
      </p:sp>
    </p:spTree>
    <p:extLst>
      <p:ext uri="{BB962C8B-B14F-4D97-AF65-F5344CB8AC3E}">
        <p14:creationId xmlns:p14="http://schemas.microsoft.com/office/powerpoint/2010/main" val="112905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Nicholas II and World War I</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There's no doubt that Nicholas was a family man; yet even this got him into trouble. Too often, Nicholas would listen to the advice of his wife, Alexandra, over others. The problem was that the people didn't trust her for she was German born, which became a major issue when Germany was Russia's enemy during World War I.</a:t>
            </a:r>
          </a:p>
          <a:p>
            <a:r>
              <a:rPr lang="en-US" dirty="0"/>
              <a:t>Nicholas' love for his children also became a problem when his only son, Alexis, was diagnosed with hemophilia. Worry about his son's health led Nicholas to trust a "holy man" called Rasputin, but whom others often referred to as "the Mad Monk." Nicholas and Alexandra both trusted Rasputin so much that Rasputin was soon influencing top political decisions. Both the Russian people and Russian nobles could not stand this. </a:t>
            </a:r>
          </a:p>
        </p:txBody>
      </p:sp>
    </p:spTree>
    <p:extLst>
      <p:ext uri="{BB962C8B-B14F-4D97-AF65-F5344CB8AC3E}">
        <p14:creationId xmlns:p14="http://schemas.microsoft.com/office/powerpoint/2010/main" val="21927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fontAlgn="base"/>
            <a:r>
              <a:rPr lang="en-US" dirty="0"/>
              <a:t>Even after </a:t>
            </a:r>
            <a:r>
              <a:rPr lang="en-US" u="sng" dirty="0">
                <a:hlinkClick r:id="rId2"/>
              </a:rPr>
              <a:t>Rasputin was eventually assassinated</a:t>
            </a:r>
            <a:r>
              <a:rPr lang="en-US" dirty="0"/>
              <a:t>, Alexandra conducted </a:t>
            </a:r>
            <a:r>
              <a:rPr lang="en-US" dirty="0" err="1"/>
              <a:t>seances</a:t>
            </a:r>
            <a:r>
              <a:rPr lang="en-US" dirty="0"/>
              <a:t> in an attempt to communicate with the dead Rasputin.</a:t>
            </a:r>
          </a:p>
          <a:p>
            <a:pPr fontAlgn="base"/>
            <a:r>
              <a:rPr lang="en-US" dirty="0"/>
              <a:t>Already hugely disliked and considered weak minded, Czar Nicholas II made a huge mistake in September 1915 -- he personally took command of Russia's troops in </a:t>
            </a:r>
            <a:r>
              <a:rPr lang="en-US" u="sng" dirty="0">
                <a:hlinkClick r:id="rId3"/>
              </a:rPr>
              <a:t>World War</a:t>
            </a:r>
            <a:r>
              <a:rPr lang="en-US" dirty="0"/>
              <a:t> I. Granted, Russia was not doing well up to that point; however, that had more to do with bad infrastructure, food shortages, and poor organization than with incompetent generals.</a:t>
            </a:r>
          </a:p>
          <a:p>
            <a:pPr fontAlgn="base"/>
            <a:r>
              <a:rPr lang="en-US" dirty="0"/>
              <a:t>Once Nicholas took over control of Russia's troops, he became personally liable for Russia's defeats in World War I. And there were many defeats.</a:t>
            </a:r>
          </a:p>
          <a:p>
            <a:pPr fontAlgn="base"/>
            <a:r>
              <a:rPr lang="en-US" dirty="0"/>
              <a:t>By 1917, pretty much everyone wanted Czar Nicholas out.</a:t>
            </a:r>
          </a:p>
          <a:p>
            <a:endParaRPr lang="en-US" dirty="0"/>
          </a:p>
        </p:txBody>
      </p:sp>
    </p:spTree>
    <p:extLst>
      <p:ext uri="{BB962C8B-B14F-4D97-AF65-F5344CB8AC3E}">
        <p14:creationId xmlns:p14="http://schemas.microsoft.com/office/powerpoint/2010/main" val="304025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Was the Russian Revolution of 1917?</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In 1917, two revolutions completely changed the fabric of Russia. First, the February Russian Revolution toppled the Russian monarchy and established a Provisional Government. Then in October, a second Russian Revolution placed the Bolsheviks as the leaders of Russia, resulting in the creation of the world's first communist country.</a:t>
            </a:r>
          </a:p>
          <a:p>
            <a:endParaRPr lang="en-US" dirty="0"/>
          </a:p>
        </p:txBody>
      </p:sp>
    </p:spTree>
    <p:extLst>
      <p:ext uri="{BB962C8B-B14F-4D97-AF65-F5344CB8AC3E}">
        <p14:creationId xmlns:p14="http://schemas.microsoft.com/office/powerpoint/2010/main" val="888205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1469</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Russian Revolution</vt:lpstr>
      <vt:lpstr>Prelude to the Russian Revolution of 1917 </vt:lpstr>
      <vt:lpstr>How It All Got Started - An Unhappy People </vt:lpstr>
      <vt:lpstr>Early Attempts to Provoke Change </vt:lpstr>
      <vt:lpstr>Bloody Sunday and the 1905 Revolution </vt:lpstr>
      <vt:lpstr>Contd…</vt:lpstr>
      <vt:lpstr>Nicholas II and World War I </vt:lpstr>
      <vt:lpstr>PowerPoint Presentation</vt:lpstr>
      <vt:lpstr>What Was the Russian Revolution of 1917? </vt:lpstr>
      <vt:lpstr>The February 1917 Revolution </vt:lpstr>
      <vt:lpstr>PowerPoint Presentation</vt:lpstr>
      <vt:lpstr>Provisional Government vs. The Petrograd Soviet </vt:lpstr>
      <vt:lpstr>Lenin Returns From Exile </vt:lpstr>
      <vt:lpstr>The October 1917 Revolution </vt:lpstr>
      <vt:lpstr>Civil War </vt:lpstr>
      <vt:lpstr>As taken from…</vt:lpstr>
    </vt:vector>
  </TitlesOfParts>
  <Company>Fontana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Revolution</dc:title>
  <dc:creator>Noor M. Khan</dc:creator>
  <cp:lastModifiedBy>Noor M. Khan</cp:lastModifiedBy>
  <cp:revision>1</cp:revision>
  <dcterms:created xsi:type="dcterms:W3CDTF">2016-03-16T17:32:09Z</dcterms:created>
  <dcterms:modified xsi:type="dcterms:W3CDTF">2016-03-16T17:32:19Z</dcterms:modified>
</cp:coreProperties>
</file>