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339" r:id="rId2"/>
    <p:sldId id="256" r:id="rId3"/>
    <p:sldId id="276" r:id="rId4"/>
    <p:sldId id="325" r:id="rId5"/>
    <p:sldId id="322" r:id="rId6"/>
    <p:sldId id="324" r:id="rId7"/>
    <p:sldId id="327" r:id="rId8"/>
    <p:sldId id="326" r:id="rId9"/>
    <p:sldId id="328" r:id="rId10"/>
    <p:sldId id="329" r:id="rId11"/>
    <p:sldId id="330" r:id="rId12"/>
    <p:sldId id="338" r:id="rId13"/>
    <p:sldId id="331" r:id="rId14"/>
    <p:sldId id="332" r:id="rId15"/>
    <p:sldId id="289" r:id="rId16"/>
    <p:sldId id="334" r:id="rId17"/>
    <p:sldId id="336" r:id="rId18"/>
    <p:sldId id="340" r:id="rId19"/>
    <p:sldId id="333" r:id="rId20"/>
    <p:sldId id="337" r:id="rId21"/>
    <p:sldId id="320" r:id="rId22"/>
    <p:sldId id="291" r:id="rId23"/>
    <p:sldId id="292" r:id="rId24"/>
    <p:sldId id="293" r:id="rId25"/>
    <p:sldId id="294" r:id="rId26"/>
    <p:sldId id="295" r:id="rId27"/>
    <p:sldId id="341" r:id="rId28"/>
    <p:sldId id="321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00"/>
    <a:srgbClr val="00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9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2B6B0-A4C5-4049-B04B-607696105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18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2BF41-D291-4125-BB54-8915EDF71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1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ED348-D5E7-4097-87C5-7AE4C7CB9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82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A5900E-6140-4179-B642-97A4C2FC5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5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02016-C818-4458-B35B-F8273B2F5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2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96FC0-B6CA-445D-A191-BE96BF8E6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7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3C91B-B41E-4ED3-A5AD-D5656666C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3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1B8F-E896-44BA-B7D1-4545C65AE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0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A8D75-EBFF-4BCA-9281-4AF99E1D9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6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7EBA1-5877-48E6-819C-7D01857B7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0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2E5C1-F5BD-4B4F-BC5F-4ABA02AB7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67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49BFD-E070-4BBF-9979-2C4AF60D0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5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BDBBC5-E243-4A9F-B0D8-39E52A2F0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upload.wikimedia.org/wikipedia/commons/a/a9/Flag_of_the_Soviet_Union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tate" TargetMode="External"/><Relationship Id="rId2" Type="http://schemas.openxmlformats.org/officeDocument/2006/relationships/hyperlink" Target="http://en.wikipedia.org/wiki/Classlessnes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Means_of_production" TargetMode="External"/><Relationship Id="rId5" Type="http://schemas.openxmlformats.org/officeDocument/2006/relationships/hyperlink" Target="http://en.wikipedia.org/wiki/Common_ownership" TargetMode="External"/><Relationship Id="rId4" Type="http://schemas.openxmlformats.org/officeDocument/2006/relationships/hyperlink" Target="http://en.wikipedia.org/wiki/Social_organisatio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DO NOW!!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295400"/>
            <a:ext cx="9144000" cy="4419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Page 3: Glue in the tracking sheet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Page 4: title it Chapter 14 Vocabulary pictures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Page 5: Title it Chapter 14 Vocabulary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Page 6: Write DNA Question and your answer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Page 7: Title it Chapter 14 Notes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5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Crisis at Home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610601" cy="2667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World War One Impact</a:t>
            </a:r>
            <a:endParaRPr lang="en-US" b="1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Poorly trained/equipped </a:t>
            </a:r>
            <a:r>
              <a:rPr lang="en-US" sz="2400" b="1" dirty="0">
                <a:solidFill>
                  <a:schemeClr val="bg1"/>
                </a:solidFill>
              </a:rPr>
              <a:t>army 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</a:rPr>
              <a:t>4 million died the first year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</a:rPr>
              <a:t>Economy could not keep up with demand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Continuously </a:t>
            </a:r>
            <a:r>
              <a:rPr lang="en-US" sz="2400" b="1" dirty="0">
                <a:solidFill>
                  <a:schemeClr val="bg1"/>
                </a:solidFill>
              </a:rPr>
              <a:t>Defeated 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</a:rPr>
              <a:t>Nicholas II goes to the warfront to </a:t>
            </a:r>
            <a:r>
              <a:rPr lang="en-US" sz="2400" b="1" dirty="0" smtClean="0">
                <a:solidFill>
                  <a:schemeClr val="bg1"/>
                </a:solidFill>
              </a:rPr>
              <a:t>led </a:t>
            </a:r>
            <a:r>
              <a:rPr lang="en-US" sz="2400" b="1" dirty="0">
                <a:solidFill>
                  <a:schemeClr val="bg1"/>
                </a:solidFill>
              </a:rPr>
              <a:t>troops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endParaRPr lang="en-US" sz="2400" dirty="0"/>
          </a:p>
        </p:txBody>
      </p:sp>
      <p:pic>
        <p:nvPicPr>
          <p:cNvPr id="6" name="Picture 5" descr="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599"/>
            <a:ext cx="6611807" cy="308606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553199" y="76200"/>
            <a:ext cx="2141243" cy="1881591"/>
            <a:chOff x="6794333" y="257422"/>
            <a:chExt cx="2023836" cy="1579769"/>
          </a:xfrm>
        </p:grpSpPr>
        <p:pic>
          <p:nvPicPr>
            <p:cNvPr id="7" name="Picture 3" descr="C:\Users\Elizabeth\AppData\Local\Microsoft\Windows\Temporary Internet Files\Content.IE5\EECH6PEO\MC900310838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257422"/>
              <a:ext cx="1807769" cy="990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6794333" y="658950"/>
              <a:ext cx="1964179" cy="1178241"/>
              <a:chOff x="7426754" y="1338179"/>
              <a:chExt cx="1964179" cy="1427958"/>
            </a:xfrm>
          </p:grpSpPr>
          <p:sp>
            <p:nvSpPr>
              <p:cNvPr id="9" name="TextBox 7"/>
              <p:cNvSpPr txBox="1">
                <a:spLocks noChangeArrowheads="1"/>
              </p:cNvSpPr>
              <p:nvPr/>
            </p:nvSpPr>
            <p:spPr bwMode="auto">
              <a:xfrm>
                <a:off x="7426754" y="2169667"/>
                <a:ext cx="1759188" cy="438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2200" b="1" i="1" dirty="0">
                    <a:solidFill>
                      <a:srgbClr val="FFFF00"/>
                    </a:solidFill>
                  </a:rPr>
                  <a:t>Write here  </a:t>
                </a:r>
              </a:p>
            </p:txBody>
          </p:sp>
          <p:sp>
            <p:nvSpPr>
              <p:cNvPr id="10" name="Up Arrow 9"/>
              <p:cNvSpPr/>
              <p:nvPr/>
            </p:nvSpPr>
            <p:spPr>
              <a:xfrm>
                <a:off x="8939212" y="1338179"/>
                <a:ext cx="451721" cy="1427958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145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5990012" y="10235"/>
            <a:ext cx="3124200" cy="3352800"/>
          </a:xfrm>
        </p:spPr>
        <p:txBody>
          <a:bodyPr/>
          <a:lstStyle/>
          <a:p>
            <a:pPr marL="0" indent="0" algn="ctr">
              <a:spcBef>
                <a:spcPct val="50000"/>
              </a:spcBef>
              <a:buNone/>
            </a:pPr>
            <a:r>
              <a:rPr lang="en-GB" sz="2400" b="1" u="sng" dirty="0">
                <a:solidFill>
                  <a:srgbClr val="FF0000"/>
                </a:solidFill>
              </a:rPr>
              <a:t>Criticism </a:t>
            </a:r>
            <a:r>
              <a:rPr lang="en-GB" sz="2400" b="1" u="sng" dirty="0" smtClean="0">
                <a:solidFill>
                  <a:srgbClr val="FF0000"/>
                </a:solidFill>
              </a:rPr>
              <a:t>of </a:t>
            </a:r>
            <a:r>
              <a:rPr lang="en-GB" sz="2400" b="1" u="sng" dirty="0">
                <a:solidFill>
                  <a:srgbClr val="FF0000"/>
                </a:solidFill>
              </a:rPr>
              <a:t>the </a:t>
            </a:r>
            <a:r>
              <a:rPr lang="en-GB" sz="2400" b="1" u="sng" dirty="0" smtClean="0">
                <a:solidFill>
                  <a:srgbClr val="FF0000"/>
                </a:solidFill>
              </a:rPr>
              <a:t>Czarina</a:t>
            </a:r>
            <a:endParaRPr lang="en-GB" sz="2400" b="1" u="sng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2400" dirty="0">
                <a:solidFill>
                  <a:schemeClr val="bg1"/>
                </a:solidFill>
              </a:rPr>
              <a:t>Inexperienced and incompetent ruler</a:t>
            </a:r>
          </a:p>
          <a:p>
            <a:pPr>
              <a:spcBef>
                <a:spcPct val="50000"/>
              </a:spcBef>
            </a:pPr>
            <a:r>
              <a:rPr lang="en-GB" sz="2400" dirty="0">
                <a:solidFill>
                  <a:schemeClr val="bg1"/>
                </a:solidFill>
              </a:rPr>
              <a:t>Under the influence of Rasputin</a:t>
            </a:r>
          </a:p>
          <a:p>
            <a:pPr>
              <a:spcBef>
                <a:spcPct val="50000"/>
              </a:spcBef>
            </a:pPr>
            <a:r>
              <a:rPr lang="en-GB" sz="2400" dirty="0">
                <a:solidFill>
                  <a:schemeClr val="bg1"/>
                </a:solidFill>
              </a:rPr>
              <a:t>Unpopular because she was German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0" y="16476"/>
            <a:ext cx="3200400" cy="4001752"/>
          </a:xfrm>
        </p:spPr>
        <p:txBody>
          <a:bodyPr/>
          <a:lstStyle/>
          <a:p>
            <a:pPr marL="0" indent="0" algn="ctr">
              <a:spcBef>
                <a:spcPct val="50000"/>
              </a:spcBef>
              <a:buNone/>
            </a:pPr>
            <a:r>
              <a:rPr lang="en-GB" sz="2400" b="1" u="sng" dirty="0">
                <a:solidFill>
                  <a:srgbClr val="FF0000"/>
                </a:solidFill>
              </a:rPr>
              <a:t>Criticism of the </a:t>
            </a:r>
            <a:r>
              <a:rPr lang="en-GB" sz="2400" b="1" u="sng" dirty="0" smtClean="0">
                <a:solidFill>
                  <a:srgbClr val="FF0000"/>
                </a:solidFill>
              </a:rPr>
              <a:t>Czar</a:t>
            </a:r>
            <a:endParaRPr lang="en-GB" sz="2400" b="1" u="sng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2400" dirty="0">
                <a:solidFill>
                  <a:schemeClr val="bg1"/>
                </a:solidFill>
              </a:rPr>
              <a:t>Poor </a:t>
            </a:r>
            <a:r>
              <a:rPr lang="en-GB" sz="2400" dirty="0" smtClean="0">
                <a:solidFill>
                  <a:schemeClr val="bg1"/>
                </a:solidFill>
              </a:rPr>
              <a:t>military commander</a:t>
            </a:r>
            <a:endParaRPr lang="en-GB" sz="24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2400" dirty="0">
                <a:solidFill>
                  <a:schemeClr val="bg1"/>
                </a:solidFill>
              </a:rPr>
              <a:t>Poor political leader</a:t>
            </a:r>
          </a:p>
          <a:p>
            <a:pPr>
              <a:spcBef>
                <a:spcPct val="50000"/>
              </a:spcBef>
            </a:pPr>
            <a:r>
              <a:rPr lang="en-GB" sz="2400" dirty="0">
                <a:solidFill>
                  <a:schemeClr val="bg1"/>
                </a:solidFill>
              </a:rPr>
              <a:t>Left the </a:t>
            </a:r>
            <a:r>
              <a:rPr lang="en-GB" sz="2400" dirty="0" smtClean="0">
                <a:solidFill>
                  <a:schemeClr val="bg1"/>
                </a:solidFill>
              </a:rPr>
              <a:t>Czarina </a:t>
            </a:r>
            <a:r>
              <a:rPr lang="en-GB" sz="2400" dirty="0">
                <a:solidFill>
                  <a:schemeClr val="bg1"/>
                </a:solidFill>
              </a:rPr>
              <a:t>in charge </a:t>
            </a:r>
            <a:endParaRPr lang="en-GB" sz="2400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2400" dirty="0" smtClean="0">
                <a:solidFill>
                  <a:schemeClr val="bg1"/>
                </a:solidFill>
              </a:rPr>
              <a:t>Refused </a:t>
            </a:r>
            <a:r>
              <a:rPr lang="en-GB" sz="2400" dirty="0">
                <a:solidFill>
                  <a:schemeClr val="bg1"/>
                </a:solidFill>
              </a:rPr>
              <a:t>to accept advice from the Duma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"/>
          </p:nvPr>
        </p:nvSpPr>
        <p:spPr>
          <a:xfrm>
            <a:off x="3048000" y="3581400"/>
            <a:ext cx="3017520" cy="3200400"/>
          </a:xfrm>
        </p:spPr>
        <p:txBody>
          <a:bodyPr/>
          <a:lstStyle/>
          <a:p>
            <a:pPr marL="0" indent="0" algn="ctr">
              <a:spcBef>
                <a:spcPct val="50000"/>
              </a:spcBef>
              <a:buNone/>
            </a:pPr>
            <a:r>
              <a:rPr lang="en-GB" sz="2400" b="1" u="sng" dirty="0">
                <a:solidFill>
                  <a:srgbClr val="FF0000"/>
                </a:solidFill>
              </a:rPr>
              <a:t>Role of Rasputin</a:t>
            </a:r>
          </a:p>
          <a:p>
            <a:pPr>
              <a:spcBef>
                <a:spcPct val="50000"/>
              </a:spcBef>
            </a:pPr>
            <a:r>
              <a:rPr lang="en-GB" sz="2400" dirty="0">
                <a:solidFill>
                  <a:schemeClr val="bg1"/>
                </a:solidFill>
              </a:rPr>
              <a:t>Claimed to be a </a:t>
            </a:r>
            <a:r>
              <a:rPr lang="en-GB" sz="2400" dirty="0" smtClean="0">
                <a:solidFill>
                  <a:schemeClr val="bg1"/>
                </a:solidFill>
              </a:rPr>
              <a:t>healer</a:t>
            </a:r>
          </a:p>
          <a:p>
            <a:pPr>
              <a:spcBef>
                <a:spcPct val="50000"/>
              </a:spcBef>
            </a:pPr>
            <a:r>
              <a:rPr lang="en-GB" sz="2400" dirty="0" smtClean="0">
                <a:solidFill>
                  <a:schemeClr val="bg1"/>
                </a:solidFill>
              </a:rPr>
              <a:t>Disliked </a:t>
            </a:r>
            <a:r>
              <a:rPr lang="en-GB" sz="2400" dirty="0">
                <a:solidFill>
                  <a:schemeClr val="bg1"/>
                </a:solidFill>
              </a:rPr>
              <a:t>by many yet held </a:t>
            </a:r>
            <a:r>
              <a:rPr lang="en-GB" sz="2400" dirty="0" smtClean="0">
                <a:solidFill>
                  <a:schemeClr val="bg1"/>
                </a:solidFill>
              </a:rPr>
              <a:t>influence over  both </a:t>
            </a:r>
            <a:r>
              <a:rPr lang="en-GB" sz="2400" dirty="0">
                <a:solidFill>
                  <a:schemeClr val="bg1"/>
                </a:solidFill>
              </a:rPr>
              <a:t>the </a:t>
            </a:r>
            <a:r>
              <a:rPr lang="en-GB" sz="2400" dirty="0" smtClean="0">
                <a:solidFill>
                  <a:schemeClr val="bg1"/>
                </a:solidFill>
              </a:rPr>
              <a:t>Czar </a:t>
            </a:r>
            <a:r>
              <a:rPr lang="en-GB" sz="2400" dirty="0">
                <a:solidFill>
                  <a:schemeClr val="bg1"/>
                </a:solidFill>
              </a:rPr>
              <a:t>and </a:t>
            </a:r>
            <a:r>
              <a:rPr lang="en-GB" sz="2400" dirty="0" smtClean="0">
                <a:solidFill>
                  <a:schemeClr val="bg1"/>
                </a:solidFill>
              </a:rPr>
              <a:t>Czarina</a:t>
            </a:r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3124200" y="628073"/>
            <a:ext cx="2834640" cy="283464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 dirty="0"/>
              <a:t>Impact of WWI</a:t>
            </a:r>
          </a:p>
        </p:txBody>
      </p:sp>
      <p:pic>
        <p:nvPicPr>
          <p:cNvPr id="2051" name="Picture 3" descr="C:\Users\kanaae.FUSD\Desktop\rasp que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54152"/>
            <a:ext cx="3064625" cy="262764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&#10;menwar.jpg                                                     000244A9Sherry's Mac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4154152"/>
            <a:ext cx="2937164" cy="262764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962401" y="163803"/>
            <a:ext cx="1752600" cy="1110453"/>
            <a:chOff x="6601586" y="257422"/>
            <a:chExt cx="2216583" cy="1579769"/>
          </a:xfrm>
        </p:grpSpPr>
        <p:pic>
          <p:nvPicPr>
            <p:cNvPr id="9" name="Picture 3" descr="C:\Users\Elizabeth\AppData\Local\Microsoft\Windows\Temporary Internet Files\Content.IE5\EECH6PEO\MC900310838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257422"/>
              <a:ext cx="1807769" cy="990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6601586" y="658950"/>
              <a:ext cx="2156926" cy="1178241"/>
              <a:chOff x="7234007" y="1338179"/>
              <a:chExt cx="2156926" cy="1427958"/>
            </a:xfrm>
          </p:grpSpPr>
          <p:sp>
            <p:nvSpPr>
              <p:cNvPr id="12" name="TextBox 7"/>
              <p:cNvSpPr txBox="1">
                <a:spLocks noChangeArrowheads="1"/>
              </p:cNvSpPr>
              <p:nvPr/>
            </p:nvSpPr>
            <p:spPr bwMode="auto">
              <a:xfrm>
                <a:off x="7234007" y="2219853"/>
                <a:ext cx="2023836" cy="545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800" b="1" i="1" dirty="0">
                    <a:solidFill>
                      <a:srgbClr val="FFFF00"/>
                    </a:solidFill>
                  </a:rPr>
                  <a:t>Write here  </a:t>
                </a:r>
              </a:p>
            </p:txBody>
          </p:sp>
          <p:sp>
            <p:nvSpPr>
              <p:cNvPr id="13" name="Up Arrow 12"/>
              <p:cNvSpPr/>
              <p:nvPr/>
            </p:nvSpPr>
            <p:spPr>
              <a:xfrm>
                <a:off x="8939212" y="1338179"/>
                <a:ext cx="451721" cy="1427958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066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Postcard from the Past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" y="990600"/>
            <a:ext cx="8915400" cy="46783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postcard is a photograph that people often send while on vacation.  It shows the people back home what they are missing and allows for a brief note.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Your task: </a:t>
            </a:r>
            <a:r>
              <a:rPr lang="en-US" dirty="0" smtClean="0">
                <a:solidFill>
                  <a:schemeClr val="bg1"/>
                </a:solidFill>
              </a:rPr>
              <a:t>On an index card create a postcard that you would send home to tell your family about one of the events from the Russian Revolution.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rgbClr val="FFFF00"/>
                </a:solidFill>
              </a:rPr>
              <a:t>front</a:t>
            </a:r>
            <a:r>
              <a:rPr lang="en-US" dirty="0" smtClean="0">
                <a:solidFill>
                  <a:schemeClr val="bg1"/>
                </a:solidFill>
              </a:rPr>
              <a:t> of your postcard should have a colored picture of the event and a quote.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rgbClr val="FFFF00"/>
                </a:solidFill>
              </a:rPr>
              <a:t>back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of the card should have a short note describing the event and a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Stamp that represents a famous person from Russia 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05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Revolutionary Groups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5" descr="19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219200"/>
            <a:ext cx="4604432" cy="310037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4038600" cy="5211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Mensheviks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moderates</a:t>
            </a:r>
            <a:endParaRPr lang="en-US" b="1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wanted support of the people to change government 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Bolsheviks 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small group of </a:t>
            </a:r>
            <a:r>
              <a:rPr lang="en-US" b="1" dirty="0" smtClean="0">
                <a:solidFill>
                  <a:schemeClr val="bg1"/>
                </a:solidFill>
              </a:rPr>
              <a:t>radicals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deeply </a:t>
            </a:r>
            <a:r>
              <a:rPr lang="en-US" b="1" dirty="0">
                <a:solidFill>
                  <a:schemeClr val="bg1"/>
                </a:solidFill>
              </a:rPr>
              <a:t>committed to </a:t>
            </a:r>
            <a:r>
              <a:rPr lang="en-US" b="1" dirty="0" smtClean="0">
                <a:solidFill>
                  <a:schemeClr val="bg1"/>
                </a:solidFill>
              </a:rPr>
              <a:t>making changes at any cost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0000"/>
                </a:solidFill>
              </a:rPr>
              <a:t> Leader </a:t>
            </a:r>
            <a:r>
              <a:rPr lang="en-US" b="1" dirty="0">
                <a:solidFill>
                  <a:srgbClr val="FF0000"/>
                </a:solidFill>
              </a:rPr>
              <a:t>– </a:t>
            </a:r>
            <a:r>
              <a:rPr lang="en-US" b="1" dirty="0" smtClean="0">
                <a:solidFill>
                  <a:srgbClr val="FF0000"/>
                </a:solidFill>
              </a:rPr>
              <a:t>Vladimir </a:t>
            </a:r>
            <a:r>
              <a:rPr lang="en-US" b="1" dirty="0">
                <a:solidFill>
                  <a:srgbClr val="FF0000"/>
                </a:solidFill>
              </a:rPr>
              <a:t>Lenin</a:t>
            </a:r>
          </a:p>
          <a:p>
            <a:endParaRPr lang="en-US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971800" y="4648200"/>
            <a:ext cx="2141243" cy="1881591"/>
            <a:chOff x="6794333" y="257422"/>
            <a:chExt cx="2023836" cy="1579769"/>
          </a:xfrm>
        </p:grpSpPr>
        <p:pic>
          <p:nvPicPr>
            <p:cNvPr id="6" name="Picture 3" descr="C:\Users\Elizabeth\AppData\Local\Microsoft\Windows\Temporary Internet Files\Content.IE5\EECH6PEO\MC900310838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257422"/>
              <a:ext cx="1807769" cy="990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6794333" y="658950"/>
              <a:ext cx="1964179" cy="1178241"/>
              <a:chOff x="7426754" y="1338179"/>
              <a:chExt cx="1964179" cy="1427958"/>
            </a:xfrm>
          </p:grpSpPr>
          <p:sp>
            <p:nvSpPr>
              <p:cNvPr id="10" name="TextBox 7"/>
              <p:cNvSpPr txBox="1">
                <a:spLocks noChangeArrowheads="1"/>
              </p:cNvSpPr>
              <p:nvPr/>
            </p:nvSpPr>
            <p:spPr bwMode="auto">
              <a:xfrm>
                <a:off x="7426754" y="2169667"/>
                <a:ext cx="1759188" cy="438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2200" b="1" i="1" dirty="0">
                    <a:solidFill>
                      <a:srgbClr val="FFFF00"/>
                    </a:solidFill>
                  </a:rPr>
                  <a:t>Write here  </a:t>
                </a:r>
              </a:p>
            </p:txBody>
          </p:sp>
          <p:sp>
            <p:nvSpPr>
              <p:cNvPr id="11" name="Up Arrow 10"/>
              <p:cNvSpPr/>
              <p:nvPr/>
            </p:nvSpPr>
            <p:spPr>
              <a:xfrm>
                <a:off x="8939212" y="1338179"/>
                <a:ext cx="451721" cy="1427958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522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52400"/>
            <a:ext cx="60198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Vladimir Lenin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5200" y="1295400"/>
            <a:ext cx="5486400" cy="2590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Excellent </a:t>
            </a:r>
            <a:r>
              <a:rPr lang="en-US" dirty="0">
                <a:solidFill>
                  <a:schemeClr val="bg1"/>
                </a:solidFill>
              </a:rPr>
              <a:t>speaker, organizer.</a:t>
            </a:r>
          </a:p>
          <a:p>
            <a:r>
              <a:rPr lang="en-US" dirty="0">
                <a:solidFill>
                  <a:schemeClr val="bg1"/>
                </a:solidFill>
              </a:rPr>
              <a:t>Forced to flee Russia.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Waited </a:t>
            </a:r>
            <a:r>
              <a:rPr lang="en-US" dirty="0">
                <a:solidFill>
                  <a:schemeClr val="bg1"/>
                </a:solidFill>
              </a:rPr>
              <a:t>for an opportunity to return.</a:t>
            </a:r>
          </a:p>
          <a:p>
            <a:endParaRPr lang="en-US" dirty="0"/>
          </a:p>
        </p:txBody>
      </p:sp>
      <p:pic>
        <p:nvPicPr>
          <p:cNvPr id="5" name="Picture 5" descr="len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4"/>
          <a:stretch>
            <a:fillRect/>
          </a:stretch>
        </p:blipFill>
        <p:spPr bwMode="auto">
          <a:xfrm>
            <a:off x="0" y="10297"/>
            <a:ext cx="2971800" cy="3614394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lenin4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0"/>
            <a:ext cx="5334000" cy="2971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28600" y="4355104"/>
            <a:ext cx="2141243" cy="1881591"/>
            <a:chOff x="6794333" y="257422"/>
            <a:chExt cx="2023836" cy="1579769"/>
          </a:xfrm>
        </p:grpSpPr>
        <p:pic>
          <p:nvPicPr>
            <p:cNvPr id="8" name="Picture 3" descr="C:\Users\Elizabeth\AppData\Local\Microsoft\Windows\Temporary Internet Files\Content.IE5\EECH6PEO\MC900310838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257422"/>
              <a:ext cx="1807769" cy="990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6794333" y="658950"/>
              <a:ext cx="1964179" cy="1178241"/>
              <a:chOff x="7426754" y="1338179"/>
              <a:chExt cx="1964179" cy="1427958"/>
            </a:xfrm>
          </p:grpSpPr>
          <p:sp>
            <p:nvSpPr>
              <p:cNvPr id="10" name="TextBox 7"/>
              <p:cNvSpPr txBox="1">
                <a:spLocks noChangeArrowheads="1"/>
              </p:cNvSpPr>
              <p:nvPr/>
            </p:nvSpPr>
            <p:spPr bwMode="auto">
              <a:xfrm>
                <a:off x="7426754" y="2169667"/>
                <a:ext cx="1759188" cy="438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2200" b="1" i="1" dirty="0">
                    <a:solidFill>
                      <a:srgbClr val="FFFF00"/>
                    </a:solidFill>
                  </a:rPr>
                  <a:t>Write here  </a:t>
                </a:r>
              </a:p>
            </p:txBody>
          </p:sp>
          <p:sp>
            <p:nvSpPr>
              <p:cNvPr id="11" name="Up Arrow 10"/>
              <p:cNvSpPr/>
              <p:nvPr/>
            </p:nvSpPr>
            <p:spPr>
              <a:xfrm>
                <a:off x="8939212" y="1338179"/>
                <a:ext cx="451721" cy="1427958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679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274638"/>
            <a:ext cx="35052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March Revolution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34000" y="1600200"/>
            <a:ext cx="3581400" cy="50292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Shortage of food, shelter, fuel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Russian factory workers upset and strike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Workers marched to protest in Petrograd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Soldiers now joined protests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Czar abdicates (gives up) thrown (1917)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7" descr="rr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7"/>
          <a:stretch>
            <a:fillRect/>
          </a:stretch>
        </p:blipFill>
        <p:spPr bwMode="auto">
          <a:xfrm>
            <a:off x="39130" y="381001"/>
            <a:ext cx="5210963" cy="3429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revoultion_in_russia_19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" y="3549093"/>
            <a:ext cx="4495800" cy="29559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722771" y="11874"/>
            <a:ext cx="1583012" cy="1600200"/>
            <a:chOff x="7010400" y="257422"/>
            <a:chExt cx="1911094" cy="1579769"/>
          </a:xfrm>
        </p:grpSpPr>
        <p:pic>
          <p:nvPicPr>
            <p:cNvPr id="7" name="Picture 3" descr="C:\Users\Elizabeth\AppData\Local\Microsoft\Windows\Temporary Internet Files\Content.IE5\EECH6PEO\MC900310838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257422"/>
              <a:ext cx="1807769" cy="990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7162306" y="658950"/>
              <a:ext cx="1759188" cy="1178241"/>
              <a:chOff x="7794727" y="1338179"/>
              <a:chExt cx="1759188" cy="1427958"/>
            </a:xfrm>
          </p:grpSpPr>
          <p:sp>
            <p:nvSpPr>
              <p:cNvPr id="9" name="TextBox 7"/>
              <p:cNvSpPr txBox="1">
                <a:spLocks noChangeArrowheads="1"/>
              </p:cNvSpPr>
              <p:nvPr/>
            </p:nvSpPr>
            <p:spPr bwMode="auto">
              <a:xfrm>
                <a:off x="7794727" y="1750231"/>
                <a:ext cx="1759188" cy="438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2200" b="1" i="1" dirty="0">
                    <a:solidFill>
                      <a:srgbClr val="FFFF00"/>
                    </a:solidFill>
                  </a:rPr>
                  <a:t>Write here  </a:t>
                </a:r>
              </a:p>
            </p:txBody>
          </p:sp>
          <p:sp>
            <p:nvSpPr>
              <p:cNvPr id="10" name="Up Arrow 9"/>
              <p:cNvSpPr/>
              <p:nvPr/>
            </p:nvSpPr>
            <p:spPr>
              <a:xfrm>
                <a:off x="8939212" y="1338179"/>
                <a:ext cx="451721" cy="1427958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3300"/>
                </a:solidFill>
              </a:rPr>
              <a:t>Provisional Government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Refuses </a:t>
            </a:r>
            <a:r>
              <a:rPr lang="en-US" dirty="0">
                <a:solidFill>
                  <a:schemeClr val="bg1"/>
                </a:solidFill>
              </a:rPr>
              <a:t>to end fighting in World War </a:t>
            </a:r>
            <a:r>
              <a:rPr lang="en-US" dirty="0" smtClean="0">
                <a:solidFill>
                  <a:schemeClr val="bg1"/>
                </a:solidFill>
              </a:rPr>
              <a:t>I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Loses public </a:t>
            </a:r>
            <a:r>
              <a:rPr lang="en-US" dirty="0" smtClean="0">
                <a:solidFill>
                  <a:schemeClr val="bg1"/>
                </a:solidFill>
              </a:rPr>
              <a:t>support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Soviets- </a:t>
            </a:r>
            <a:r>
              <a:rPr lang="en-US" dirty="0" smtClean="0">
                <a:solidFill>
                  <a:schemeClr val="bg1"/>
                </a:solidFill>
              </a:rPr>
              <a:t>local city governments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 very powerful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667499" y="3505200"/>
            <a:ext cx="2141243" cy="1881591"/>
            <a:chOff x="6794333" y="257422"/>
            <a:chExt cx="2023836" cy="1579769"/>
          </a:xfrm>
        </p:grpSpPr>
        <p:pic>
          <p:nvPicPr>
            <p:cNvPr id="5" name="Picture 3" descr="C:\Users\Elizabeth\AppData\Local\Microsoft\Windows\Temporary Internet Files\Content.IE5\EECH6PEO\MC900310838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257422"/>
              <a:ext cx="1807769" cy="990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6794333" y="658950"/>
              <a:ext cx="1964179" cy="1178241"/>
              <a:chOff x="7426754" y="1338179"/>
              <a:chExt cx="1964179" cy="1427958"/>
            </a:xfrm>
          </p:grpSpPr>
          <p:sp>
            <p:nvSpPr>
              <p:cNvPr id="7" name="TextBox 7"/>
              <p:cNvSpPr txBox="1">
                <a:spLocks noChangeArrowheads="1"/>
              </p:cNvSpPr>
              <p:nvPr/>
            </p:nvSpPr>
            <p:spPr bwMode="auto">
              <a:xfrm>
                <a:off x="7426754" y="2169667"/>
                <a:ext cx="1759188" cy="438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2200" b="1" i="1" dirty="0">
                    <a:solidFill>
                      <a:srgbClr val="FFFF00"/>
                    </a:solidFill>
                  </a:rPr>
                  <a:t>Write here  </a:t>
                </a:r>
              </a:p>
            </p:txBody>
          </p:sp>
          <p:sp>
            <p:nvSpPr>
              <p:cNvPr id="8" name="Up Arrow 7"/>
              <p:cNvSpPr/>
              <p:nvPr/>
            </p:nvSpPr>
            <p:spPr>
              <a:xfrm>
                <a:off x="8939212" y="1338179"/>
                <a:ext cx="451721" cy="1427958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694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3300"/>
                </a:solidFill>
              </a:rPr>
              <a:t>Lenin Returns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April </a:t>
            </a:r>
            <a:r>
              <a:rPr lang="en-US" dirty="0" smtClean="0">
                <a:solidFill>
                  <a:schemeClr val="bg1"/>
                </a:solidFill>
              </a:rPr>
              <a:t>1917- smuggled in by the Germans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promises to end fighting if in power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5" descr="lenin_portrai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2286000"/>
            <a:ext cx="3405759" cy="3596481"/>
          </a:xfrm>
          <a:noFill/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553199" y="76200"/>
            <a:ext cx="2141243" cy="1881591"/>
            <a:chOff x="6794333" y="257422"/>
            <a:chExt cx="2023836" cy="1579769"/>
          </a:xfrm>
        </p:grpSpPr>
        <p:pic>
          <p:nvPicPr>
            <p:cNvPr id="7" name="Picture 3" descr="C:\Users\Elizabeth\AppData\Local\Microsoft\Windows\Temporary Internet Files\Content.IE5\EECH6PEO\MC900310838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257422"/>
              <a:ext cx="1807769" cy="990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6794333" y="658950"/>
              <a:ext cx="1964179" cy="1178241"/>
              <a:chOff x="7426754" y="1338179"/>
              <a:chExt cx="1964179" cy="1427958"/>
            </a:xfrm>
          </p:grpSpPr>
          <p:sp>
            <p:nvSpPr>
              <p:cNvPr id="9" name="TextBox 7"/>
              <p:cNvSpPr txBox="1">
                <a:spLocks noChangeArrowheads="1"/>
              </p:cNvSpPr>
              <p:nvPr/>
            </p:nvSpPr>
            <p:spPr bwMode="auto">
              <a:xfrm>
                <a:off x="7426754" y="2169667"/>
                <a:ext cx="1759188" cy="438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2200" b="1" i="1" dirty="0">
                    <a:solidFill>
                      <a:srgbClr val="FFFF00"/>
                    </a:solidFill>
                  </a:rPr>
                  <a:t>Write here  </a:t>
                </a:r>
              </a:p>
            </p:txBody>
          </p:sp>
          <p:sp>
            <p:nvSpPr>
              <p:cNvPr id="10" name="Up Arrow 9"/>
              <p:cNvSpPr/>
              <p:nvPr/>
            </p:nvSpPr>
            <p:spPr>
              <a:xfrm>
                <a:off x="8939212" y="1338179"/>
                <a:ext cx="451721" cy="1427958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327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09" y="32657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DNA – Page 10 of </a:t>
            </a:r>
            <a:r>
              <a:rPr lang="en-US" b="1" dirty="0" err="1" smtClean="0">
                <a:solidFill>
                  <a:srgbClr val="FF0000"/>
                </a:solidFill>
              </a:rPr>
              <a:t>IntNotebook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709" y="1143000"/>
            <a:ext cx="8229600" cy="555505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u="sng" dirty="0" smtClean="0">
                <a:solidFill>
                  <a:srgbClr val="FFFF00"/>
                </a:solidFill>
              </a:rPr>
              <a:t>Communism or Capitalism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is </a:t>
            </a:r>
            <a:r>
              <a:rPr lang="en-US" dirty="0">
                <a:solidFill>
                  <a:schemeClr val="bg1"/>
                </a:solidFill>
              </a:rPr>
              <a:t>an ideology that seeks to establish a </a:t>
            </a:r>
            <a:r>
              <a:rPr lang="en-US" dirty="0" smtClean="0">
                <a:solidFill>
                  <a:schemeClr val="bg1"/>
                </a:solidFill>
              </a:rPr>
              <a:t>classless, </a:t>
            </a:r>
            <a:r>
              <a:rPr lang="en-US" dirty="0">
                <a:solidFill>
                  <a:schemeClr val="bg1"/>
                </a:solidFill>
              </a:rPr>
              <a:t>stateless social organization, based upon </a:t>
            </a:r>
            <a:r>
              <a:rPr lang="en-US" dirty="0" smtClean="0">
                <a:solidFill>
                  <a:schemeClr val="bg1"/>
                </a:solidFill>
              </a:rPr>
              <a:t>common  </a:t>
            </a:r>
            <a:r>
              <a:rPr lang="en-US" dirty="0">
                <a:solidFill>
                  <a:schemeClr val="bg1"/>
                </a:solidFill>
              </a:rPr>
              <a:t>ownership of the means of production. 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What is the difference between equality and equal rights?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Is it possible for everyone to be                     equal?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702761" y="4270820"/>
            <a:ext cx="2362200" cy="2220913"/>
            <a:chOff x="7010400" y="257422"/>
            <a:chExt cx="2088634" cy="1672730"/>
          </a:xfrm>
        </p:grpSpPr>
        <p:pic>
          <p:nvPicPr>
            <p:cNvPr id="5" name="Picture 3" descr="C:\Users\Elizabeth\AppData\Local\Microsoft\Windows\Temporary Internet Files\Content.IE5\EECH6PEO\MC900310838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257422"/>
              <a:ext cx="1807769" cy="990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7010400" y="752413"/>
              <a:ext cx="2088634" cy="1177739"/>
              <a:chOff x="7642821" y="1451451"/>
              <a:chExt cx="2088634" cy="1427350"/>
            </a:xfrm>
          </p:grpSpPr>
          <p:sp>
            <p:nvSpPr>
              <p:cNvPr id="7" name="TextBox 7"/>
              <p:cNvSpPr txBox="1">
                <a:spLocks noChangeArrowheads="1"/>
              </p:cNvSpPr>
              <p:nvPr/>
            </p:nvSpPr>
            <p:spPr bwMode="auto">
              <a:xfrm>
                <a:off x="8052396" y="2036873"/>
                <a:ext cx="1679059" cy="438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2200" b="1" i="1">
                    <a:solidFill>
                      <a:srgbClr val="FFFF00"/>
                    </a:solidFill>
                  </a:rPr>
                  <a:t>Write here  </a:t>
                </a:r>
              </a:p>
            </p:txBody>
          </p:sp>
          <p:sp>
            <p:nvSpPr>
              <p:cNvPr id="8" name="Up Arrow 7"/>
              <p:cNvSpPr/>
              <p:nvPr/>
            </p:nvSpPr>
            <p:spPr>
              <a:xfrm>
                <a:off x="7642821" y="1450843"/>
                <a:ext cx="504153" cy="1427958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1512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Bolshevik Revolution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Slogan: </a:t>
            </a:r>
            <a:r>
              <a:rPr lang="en-US" b="1" dirty="0" smtClean="0">
                <a:solidFill>
                  <a:schemeClr val="bg1"/>
                </a:solidFill>
              </a:rPr>
              <a:t>“Peace</a:t>
            </a:r>
            <a:r>
              <a:rPr lang="en-US" b="1" dirty="0">
                <a:solidFill>
                  <a:schemeClr val="bg1"/>
                </a:solidFill>
              </a:rPr>
              <a:t>, L</a:t>
            </a:r>
            <a:r>
              <a:rPr lang="en-US" b="1" dirty="0" smtClean="0">
                <a:solidFill>
                  <a:schemeClr val="bg1"/>
                </a:solidFill>
              </a:rPr>
              <a:t>and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and Bread</a:t>
            </a:r>
            <a:r>
              <a:rPr lang="en-US" b="1" dirty="0">
                <a:solidFill>
                  <a:schemeClr val="bg1"/>
                </a:solidFill>
              </a:rPr>
              <a:t>”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Nov. 1917- took over government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Gave farmland to </a:t>
            </a:r>
            <a:r>
              <a:rPr lang="en-US" dirty="0" smtClean="0">
                <a:solidFill>
                  <a:schemeClr val="bg1"/>
                </a:solidFill>
              </a:rPr>
              <a:t>peasants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Gave factories </a:t>
            </a:r>
            <a:r>
              <a:rPr lang="en-US" dirty="0">
                <a:solidFill>
                  <a:schemeClr val="bg1"/>
                </a:solidFill>
              </a:rPr>
              <a:t>to Workers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Signed </a:t>
            </a:r>
            <a:r>
              <a:rPr lang="en-US" b="1" dirty="0" smtClean="0">
                <a:solidFill>
                  <a:srgbClr val="FF0000"/>
                </a:solidFill>
              </a:rPr>
              <a:t>Treaty of Brest-Litovsk </a:t>
            </a:r>
          </a:p>
          <a:p>
            <a:pPr lvl="2"/>
            <a:r>
              <a:rPr lang="en-US" sz="2000" b="1" dirty="0" smtClean="0">
                <a:solidFill>
                  <a:schemeClr val="bg1"/>
                </a:solidFill>
              </a:rPr>
              <a:t>lost land and $$ to Germany</a:t>
            </a:r>
          </a:p>
          <a:p>
            <a:pPr lvl="2"/>
            <a:r>
              <a:rPr lang="en-US" sz="2000" b="1" dirty="0" smtClean="0">
                <a:solidFill>
                  <a:schemeClr val="bg1"/>
                </a:solidFill>
              </a:rPr>
              <a:t>Causes Civil War to break out in Russia</a:t>
            </a: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002757" y="3429000"/>
            <a:ext cx="2141243" cy="1881591"/>
            <a:chOff x="6794333" y="257422"/>
            <a:chExt cx="2023836" cy="1579769"/>
          </a:xfrm>
        </p:grpSpPr>
        <p:pic>
          <p:nvPicPr>
            <p:cNvPr id="5" name="Picture 3" descr="C:\Users\Elizabeth\AppData\Local\Microsoft\Windows\Temporary Internet Files\Content.IE5\EECH6PEO\MC900310838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257422"/>
              <a:ext cx="1807769" cy="990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6794333" y="658950"/>
              <a:ext cx="1964179" cy="1178241"/>
              <a:chOff x="7426754" y="1338179"/>
              <a:chExt cx="1964179" cy="1427958"/>
            </a:xfrm>
          </p:grpSpPr>
          <p:sp>
            <p:nvSpPr>
              <p:cNvPr id="7" name="TextBox 7"/>
              <p:cNvSpPr txBox="1">
                <a:spLocks noChangeArrowheads="1"/>
              </p:cNvSpPr>
              <p:nvPr/>
            </p:nvSpPr>
            <p:spPr bwMode="auto">
              <a:xfrm>
                <a:off x="7426754" y="2169667"/>
                <a:ext cx="1759188" cy="438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2200" b="1" i="1" dirty="0">
                    <a:solidFill>
                      <a:srgbClr val="FFFF00"/>
                    </a:solidFill>
                  </a:rPr>
                  <a:t>Write here  </a:t>
                </a:r>
              </a:p>
            </p:txBody>
          </p:sp>
          <p:sp>
            <p:nvSpPr>
              <p:cNvPr id="8" name="Up Arrow 7"/>
              <p:cNvSpPr/>
              <p:nvPr/>
            </p:nvSpPr>
            <p:spPr>
              <a:xfrm>
                <a:off x="8939212" y="1338179"/>
                <a:ext cx="451721" cy="1427958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516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720850"/>
            <a:ext cx="7467600" cy="1555750"/>
          </a:xfrm>
        </p:spPr>
        <p:txBody>
          <a:bodyPr/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Chapter 14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600" dirty="0" smtClean="0">
                <a:solidFill>
                  <a:srgbClr val="FF0000"/>
                </a:solidFill>
              </a:rPr>
              <a:t>Russian Revolutions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945"/>
            <a:ext cx="8229600" cy="87745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Russian Civil War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7010400" cy="60960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Red Army (Bolsheviks) </a:t>
            </a:r>
            <a:r>
              <a:rPr lang="en-US" sz="2800" b="1" dirty="0">
                <a:solidFill>
                  <a:schemeClr val="bg1"/>
                </a:solidFill>
              </a:rPr>
              <a:t>vs. White </a:t>
            </a:r>
            <a:r>
              <a:rPr lang="en-US" sz="2800" b="1" dirty="0" smtClean="0">
                <a:solidFill>
                  <a:schemeClr val="bg1"/>
                </a:solidFill>
              </a:rPr>
              <a:t>Army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1918 to 1920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14 </a:t>
            </a:r>
            <a:r>
              <a:rPr lang="en-US" sz="2800" dirty="0">
                <a:solidFill>
                  <a:schemeClr val="bg1"/>
                </a:solidFill>
              </a:rPr>
              <a:t>million </a:t>
            </a:r>
            <a:r>
              <a:rPr lang="en-US" sz="2800" dirty="0" smtClean="0">
                <a:solidFill>
                  <a:schemeClr val="bg1"/>
                </a:solidFill>
              </a:rPr>
              <a:t>died </a:t>
            </a:r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fighting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famine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Flu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Bolsheviks won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Lenin in Power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bg1"/>
                </a:solidFill>
              </a:rPr>
              <a:t>July 1918 – Czar and family 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                          executed</a:t>
            </a:r>
            <a:endParaRPr lang="en-US" sz="1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www.examiner.com/images/blog/wysiwyg/image/russian_civil_w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78310"/>
            <a:ext cx="4829175" cy="551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993034" y="76201"/>
            <a:ext cx="1701408" cy="1295400"/>
            <a:chOff x="6773463" y="257422"/>
            <a:chExt cx="2044706" cy="1579769"/>
          </a:xfrm>
        </p:grpSpPr>
        <p:pic>
          <p:nvPicPr>
            <p:cNvPr id="6" name="Picture 3" descr="C:\Users\Elizabeth\AppData\Local\Microsoft\Windows\Temporary Internet Files\Content.IE5\EECH6PEO\MC900310838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257422"/>
              <a:ext cx="1807769" cy="990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6773463" y="658950"/>
              <a:ext cx="1985049" cy="1178241"/>
              <a:chOff x="7405884" y="1338179"/>
              <a:chExt cx="1985049" cy="1427958"/>
            </a:xfrm>
          </p:grpSpPr>
          <p:sp>
            <p:nvSpPr>
              <p:cNvPr id="8" name="TextBox 7"/>
              <p:cNvSpPr txBox="1">
                <a:spLocks noChangeArrowheads="1"/>
              </p:cNvSpPr>
              <p:nvPr/>
            </p:nvSpPr>
            <p:spPr bwMode="auto">
              <a:xfrm>
                <a:off x="7405884" y="1612510"/>
                <a:ext cx="1759188" cy="438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2200" b="1" i="1" dirty="0">
                    <a:solidFill>
                      <a:srgbClr val="FFFF00"/>
                    </a:solidFill>
                  </a:rPr>
                  <a:t>Write here  </a:t>
                </a:r>
              </a:p>
            </p:txBody>
          </p:sp>
          <p:sp>
            <p:nvSpPr>
              <p:cNvPr id="9" name="Up Arrow 8"/>
              <p:cNvSpPr/>
              <p:nvPr/>
            </p:nvSpPr>
            <p:spPr>
              <a:xfrm>
                <a:off x="8939212" y="1338179"/>
                <a:ext cx="451721" cy="1427958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838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le:Flag of the Soviet Union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Lenin Restores order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46564" y="914400"/>
            <a:ext cx="7162800" cy="4373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Gov’t controls all major industries, banks, &amp; media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Bolsheviks = </a:t>
            </a:r>
            <a:r>
              <a:rPr lang="en-US" sz="2800" b="1" dirty="0">
                <a:solidFill>
                  <a:srgbClr val="FF0000"/>
                </a:solidFill>
              </a:rPr>
              <a:t>Communist Party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Held all power, a dictatorship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Renames the country -</a:t>
            </a:r>
            <a:r>
              <a:rPr lang="en-US" sz="2800" b="1" dirty="0"/>
              <a:t>Union of Soviet Socialist Republics </a:t>
            </a:r>
            <a:r>
              <a:rPr lang="en-US" sz="2800" dirty="0">
                <a:solidFill>
                  <a:schemeClr val="bg1"/>
                </a:solidFill>
              </a:rPr>
              <a:t>(USSR)</a:t>
            </a:r>
          </a:p>
          <a:p>
            <a:endParaRPr lang="en-US" dirty="0"/>
          </a:p>
        </p:txBody>
      </p:sp>
      <p:pic>
        <p:nvPicPr>
          <p:cNvPr id="10" name="Picture 5" descr="joeis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00450"/>
            <a:ext cx="4343400" cy="32575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447800" y="4495800"/>
            <a:ext cx="2141243" cy="1881591"/>
            <a:chOff x="6794333" y="257422"/>
            <a:chExt cx="2023836" cy="1579769"/>
          </a:xfrm>
        </p:grpSpPr>
        <p:pic>
          <p:nvPicPr>
            <p:cNvPr id="7" name="Picture 3" descr="C:\Users\Elizabeth\AppData\Local\Microsoft\Windows\Temporary Internet Files\Content.IE5\EECH6PEO\MC900310838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257422"/>
              <a:ext cx="1807769" cy="990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6794333" y="658950"/>
              <a:ext cx="1964179" cy="1178241"/>
              <a:chOff x="7426754" y="1338179"/>
              <a:chExt cx="1964179" cy="1427958"/>
            </a:xfrm>
          </p:grpSpPr>
          <p:sp>
            <p:nvSpPr>
              <p:cNvPr id="9" name="TextBox 7"/>
              <p:cNvSpPr txBox="1">
                <a:spLocks noChangeArrowheads="1"/>
              </p:cNvSpPr>
              <p:nvPr/>
            </p:nvSpPr>
            <p:spPr bwMode="auto">
              <a:xfrm>
                <a:off x="7426754" y="2169667"/>
                <a:ext cx="1759188" cy="438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2200" b="1" i="1" dirty="0">
                    <a:solidFill>
                      <a:srgbClr val="FFFF00"/>
                    </a:solidFill>
                  </a:rPr>
                  <a:t>Write here  </a:t>
                </a:r>
              </a:p>
            </p:txBody>
          </p:sp>
          <p:sp>
            <p:nvSpPr>
              <p:cNvPr id="11" name="Up Arrow 10"/>
              <p:cNvSpPr/>
              <p:nvPr/>
            </p:nvSpPr>
            <p:spPr>
              <a:xfrm>
                <a:off x="8939212" y="1338179"/>
                <a:ext cx="451721" cy="1427958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Power Change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95400"/>
            <a:ext cx="3581400" cy="609600"/>
          </a:xfrm>
        </p:spPr>
        <p:txBody>
          <a:bodyPr/>
          <a:lstStyle/>
          <a:p>
            <a:pPr marL="0" lvl="1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Lenin dies in 1924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2532" name="Picture 5" descr="300px-Lenin's_bod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3810000" cy="2146300"/>
          </a:xfrm>
          <a:noFill/>
          <a:ln>
            <a:solidFill>
              <a:srgbClr val="FF0000"/>
            </a:solidFill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33900" y="2209800"/>
            <a:ext cx="4571999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1928 -</a:t>
            </a:r>
            <a:r>
              <a:rPr lang="en-US" sz="2800" dirty="0">
                <a:solidFill>
                  <a:srgbClr val="FF0000"/>
                </a:solidFill>
              </a:rPr>
              <a:t>Joseph Stalin in power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All opponents killed or in exile</a:t>
            </a:r>
          </a:p>
        </p:txBody>
      </p:sp>
      <p:pic>
        <p:nvPicPr>
          <p:cNvPr id="5" name="Picture 5" descr="StalinVisitsLeninAtHisHome1922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799"/>
            <a:ext cx="4343400" cy="332541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553199" y="76200"/>
            <a:ext cx="2141243" cy="1881591"/>
            <a:chOff x="6794333" y="257422"/>
            <a:chExt cx="2023836" cy="1579769"/>
          </a:xfrm>
        </p:grpSpPr>
        <p:pic>
          <p:nvPicPr>
            <p:cNvPr id="9" name="Picture 3" descr="C:\Users\Elizabeth\AppData\Local\Microsoft\Windows\Temporary Internet Files\Content.IE5\EECH6PEO\MC900310838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257422"/>
              <a:ext cx="1807769" cy="990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6794333" y="658950"/>
              <a:ext cx="1964179" cy="1178241"/>
              <a:chOff x="7426754" y="1338179"/>
              <a:chExt cx="1964179" cy="1427958"/>
            </a:xfrm>
          </p:grpSpPr>
          <p:sp>
            <p:nvSpPr>
              <p:cNvPr id="11" name="TextBox 7"/>
              <p:cNvSpPr txBox="1">
                <a:spLocks noChangeArrowheads="1"/>
              </p:cNvSpPr>
              <p:nvPr/>
            </p:nvSpPr>
            <p:spPr bwMode="auto">
              <a:xfrm>
                <a:off x="7426754" y="2169667"/>
                <a:ext cx="1759188" cy="438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2200" b="1" i="1" dirty="0">
                    <a:solidFill>
                      <a:srgbClr val="FFFF00"/>
                    </a:solidFill>
                  </a:rPr>
                  <a:t>Write here  </a:t>
                </a:r>
              </a:p>
            </p:txBody>
          </p:sp>
          <p:sp>
            <p:nvSpPr>
              <p:cNvPr id="12" name="Up Arrow 11"/>
              <p:cNvSpPr/>
              <p:nvPr/>
            </p:nvSpPr>
            <p:spPr>
              <a:xfrm>
                <a:off x="8939212" y="1338179"/>
                <a:ext cx="451721" cy="1427958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Totalitarianism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01725" y="1295400"/>
            <a:ext cx="4856075" cy="4525963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Stalin created a </a:t>
            </a:r>
            <a:r>
              <a:rPr lang="en-US" b="1" dirty="0" smtClean="0">
                <a:solidFill>
                  <a:srgbClr val="FF0000"/>
                </a:solidFill>
              </a:rPr>
              <a:t>totalitarian </a:t>
            </a:r>
            <a:r>
              <a:rPr lang="en-US" b="1" dirty="0">
                <a:solidFill>
                  <a:srgbClr val="FF0000"/>
                </a:solidFill>
              </a:rPr>
              <a:t>state 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– a government that controls all aspects of life</a:t>
            </a:r>
          </a:p>
          <a:p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Kills or arrests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anyone that threatened his power </a:t>
            </a:r>
          </a:p>
          <a:p>
            <a:pPr lvl="1"/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Trotsky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forced into exile by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1929</a:t>
            </a:r>
            <a:endParaRPr lang="en-US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823724" y="76200"/>
            <a:ext cx="2141243" cy="1881591"/>
            <a:chOff x="6794333" y="257422"/>
            <a:chExt cx="2023836" cy="1579769"/>
          </a:xfrm>
        </p:grpSpPr>
        <p:pic>
          <p:nvPicPr>
            <p:cNvPr id="5" name="Picture 3" descr="C:\Users\Elizabeth\AppData\Local\Microsoft\Windows\Temporary Internet Files\Content.IE5\EECH6PEO\MC900310838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257422"/>
              <a:ext cx="1807769" cy="990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6794333" y="658950"/>
              <a:ext cx="1964179" cy="1178241"/>
              <a:chOff x="7426754" y="1338179"/>
              <a:chExt cx="1964179" cy="1427958"/>
            </a:xfrm>
          </p:grpSpPr>
          <p:sp>
            <p:nvSpPr>
              <p:cNvPr id="7" name="TextBox 7"/>
              <p:cNvSpPr txBox="1">
                <a:spLocks noChangeArrowheads="1"/>
              </p:cNvSpPr>
              <p:nvPr/>
            </p:nvSpPr>
            <p:spPr bwMode="auto">
              <a:xfrm>
                <a:off x="7426754" y="2169667"/>
                <a:ext cx="1759188" cy="438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2200" b="1" i="1" dirty="0">
                    <a:solidFill>
                      <a:srgbClr val="FFFF00"/>
                    </a:solidFill>
                  </a:rPr>
                  <a:t>Write here  </a:t>
                </a:r>
              </a:p>
            </p:txBody>
          </p:sp>
          <p:sp>
            <p:nvSpPr>
              <p:cNvPr id="8" name="Up Arrow 7"/>
              <p:cNvSpPr/>
              <p:nvPr/>
            </p:nvSpPr>
            <p:spPr>
              <a:xfrm>
                <a:off x="8939212" y="1338179"/>
                <a:ext cx="451721" cy="1427958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pic>
        <p:nvPicPr>
          <p:cNvPr id="9" name="Picture 5" descr="stali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6"/>
          <a:stretch/>
        </p:blipFill>
        <p:spPr bwMode="auto">
          <a:xfrm>
            <a:off x="5769429" y="3048000"/>
            <a:ext cx="3259236" cy="3657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9154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Industrial and Agricultural Revolution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Five year plan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Rapid industrialization </a:t>
            </a:r>
            <a:r>
              <a:rPr lang="en-US" dirty="0" smtClean="0">
                <a:solidFill>
                  <a:schemeClr val="bg1"/>
                </a:solidFill>
              </a:rPr>
              <a:t>in steel, coal, oil, &amp; electricity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People were given jobs, specific hours, forced to work and could not move</a:t>
            </a:r>
          </a:p>
          <a:p>
            <a:pPr>
              <a:lnSpc>
                <a:spcPct val="90000"/>
              </a:lnSpc>
            </a:pPr>
            <a:r>
              <a:rPr lang="en-US" u="sng" dirty="0" smtClean="0">
                <a:solidFill>
                  <a:schemeClr val="bg1"/>
                </a:solidFill>
              </a:rPr>
              <a:t>Collective Farms </a:t>
            </a: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smtClean="0">
                <a:solidFill>
                  <a:schemeClr val="bg1"/>
                </a:solidFill>
              </a:rPr>
              <a:t> gov’t seized 25 mil farms </a:t>
            </a:r>
            <a:endParaRPr lang="en-US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Peasants refused to work – 10 mil die or sent to Siberia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Police Terror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Stalin’s secret </a:t>
            </a:r>
            <a:r>
              <a:rPr lang="en-US" dirty="0" smtClean="0">
                <a:solidFill>
                  <a:schemeClr val="bg1"/>
                </a:solidFill>
              </a:rPr>
              <a:t>Police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Monitored telephones, mail, and planted spies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Enemies were jailed, sent to Siberia, or killed</a:t>
            </a:r>
          </a:p>
          <a:p>
            <a:r>
              <a:rPr lang="en-US" u="sng" dirty="0" smtClean="0">
                <a:solidFill>
                  <a:schemeClr val="bg1"/>
                </a:solidFill>
              </a:rPr>
              <a:t>Great Purge </a:t>
            </a:r>
            <a:r>
              <a:rPr lang="en-US" dirty="0" smtClean="0">
                <a:solidFill>
                  <a:schemeClr val="bg1"/>
                </a:solidFill>
              </a:rPr>
              <a:t>– Bolsheviks, army leaders, and other influential revolutionaries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8 to 13 million deaths 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629400" y="4421729"/>
            <a:ext cx="2141243" cy="1881591"/>
            <a:chOff x="6794333" y="257422"/>
            <a:chExt cx="2023836" cy="1579769"/>
          </a:xfrm>
        </p:grpSpPr>
        <p:pic>
          <p:nvPicPr>
            <p:cNvPr id="5" name="Picture 3" descr="C:\Users\Elizabeth\AppData\Local\Microsoft\Windows\Temporary Internet Files\Content.IE5\EECH6PEO\MC900310838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257422"/>
              <a:ext cx="1807769" cy="990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6794333" y="658950"/>
              <a:ext cx="1964179" cy="1178241"/>
              <a:chOff x="7426754" y="1338179"/>
              <a:chExt cx="1964179" cy="1427958"/>
            </a:xfrm>
          </p:grpSpPr>
          <p:sp>
            <p:nvSpPr>
              <p:cNvPr id="7" name="TextBox 7"/>
              <p:cNvSpPr txBox="1">
                <a:spLocks noChangeArrowheads="1"/>
              </p:cNvSpPr>
              <p:nvPr/>
            </p:nvSpPr>
            <p:spPr bwMode="auto">
              <a:xfrm>
                <a:off x="7426754" y="2169667"/>
                <a:ext cx="1759188" cy="438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2200" b="1" i="1" dirty="0">
                    <a:solidFill>
                      <a:srgbClr val="FFFF00"/>
                    </a:solidFill>
                  </a:rPr>
                  <a:t>Write here  </a:t>
                </a:r>
              </a:p>
            </p:txBody>
          </p:sp>
          <p:sp>
            <p:nvSpPr>
              <p:cNvPr id="8" name="Up Arrow 7"/>
              <p:cNvSpPr/>
              <p:nvPr/>
            </p:nvSpPr>
            <p:spPr>
              <a:xfrm>
                <a:off x="8939212" y="1338179"/>
                <a:ext cx="451721" cy="1427958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Change in life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67371"/>
            <a:ext cx="8382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Propaganda spread throughout radio, speeches, Books, and movies 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Censorship of all material not involved </a:t>
            </a:r>
            <a:r>
              <a:rPr lang="en-US" sz="2800" dirty="0" smtClean="0">
                <a:solidFill>
                  <a:schemeClr val="bg1"/>
                </a:solidFill>
              </a:rPr>
              <a:t>in </a:t>
            </a:r>
            <a:r>
              <a:rPr lang="en-US" sz="2800" dirty="0" smtClean="0">
                <a:solidFill>
                  <a:schemeClr val="bg1"/>
                </a:solidFill>
              </a:rPr>
              <a:t>promoting communism 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No religious practices allowed, all figures destroyed 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Women given equal rights 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Women in charge of working and raising loyal communists 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All education and information controlled by government 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991870" y="0"/>
            <a:ext cx="2141243" cy="1881591"/>
            <a:chOff x="6794333" y="257422"/>
            <a:chExt cx="2023836" cy="1579769"/>
          </a:xfrm>
        </p:grpSpPr>
        <p:pic>
          <p:nvPicPr>
            <p:cNvPr id="5" name="Picture 3" descr="C:\Users\Elizabeth\AppData\Local\Microsoft\Windows\Temporary Internet Files\Content.IE5\EECH6PEO\MC900310838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257422"/>
              <a:ext cx="1807769" cy="990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6794333" y="658950"/>
              <a:ext cx="1964179" cy="1178241"/>
              <a:chOff x="7426754" y="1338179"/>
              <a:chExt cx="1964179" cy="1427958"/>
            </a:xfrm>
          </p:grpSpPr>
          <p:sp>
            <p:nvSpPr>
              <p:cNvPr id="7" name="TextBox 7"/>
              <p:cNvSpPr txBox="1">
                <a:spLocks noChangeArrowheads="1"/>
              </p:cNvSpPr>
              <p:nvPr/>
            </p:nvSpPr>
            <p:spPr bwMode="auto">
              <a:xfrm>
                <a:off x="7426754" y="2169667"/>
                <a:ext cx="1759188" cy="438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2200" b="1" i="1" dirty="0">
                    <a:solidFill>
                      <a:srgbClr val="FFFF00"/>
                    </a:solidFill>
                  </a:rPr>
                  <a:t>Write here  </a:t>
                </a:r>
              </a:p>
            </p:txBody>
          </p:sp>
          <p:sp>
            <p:nvSpPr>
              <p:cNvPr id="8" name="Up Arrow 7"/>
              <p:cNvSpPr/>
              <p:nvPr/>
            </p:nvSpPr>
            <p:spPr>
              <a:xfrm>
                <a:off x="8939212" y="1338179"/>
                <a:ext cx="451721" cy="1427958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1143000"/>
          </a:xfrm>
        </p:spPr>
        <p:txBody>
          <a:bodyPr/>
          <a:lstStyle/>
          <a:p>
            <a:pPr algn="l"/>
            <a:r>
              <a:rPr lang="en-US" sz="3900" dirty="0" smtClean="0">
                <a:solidFill>
                  <a:srgbClr val="FF0000"/>
                </a:solidFill>
              </a:rPr>
              <a:t>Writing Activity – Page 12 of </a:t>
            </a:r>
            <a:r>
              <a:rPr lang="en-US" sz="3900" dirty="0" err="1" smtClean="0">
                <a:solidFill>
                  <a:srgbClr val="FF0000"/>
                </a:solidFill>
              </a:rPr>
              <a:t>InterNotebook</a:t>
            </a:r>
            <a:endParaRPr lang="en-US" sz="39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Write a </a:t>
            </a:r>
            <a:r>
              <a:rPr lang="en-US" b="1" dirty="0" smtClean="0">
                <a:solidFill>
                  <a:srgbClr val="FFFF00"/>
                </a:solidFill>
              </a:rPr>
              <a:t>journal entry</a:t>
            </a:r>
            <a:r>
              <a:rPr lang="en-US" dirty="0" smtClean="0">
                <a:solidFill>
                  <a:schemeClr val="bg1"/>
                </a:solidFill>
              </a:rPr>
              <a:t> about your life under Stalin.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Choose one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An industrial worker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Female doctor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Russian Orthodox priest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Communist Party member</a:t>
            </a:r>
          </a:p>
        </p:txBody>
      </p:sp>
    </p:spTree>
    <p:extLst>
      <p:ext uri="{BB962C8B-B14F-4D97-AF65-F5344CB8AC3E}">
        <p14:creationId xmlns:p14="http://schemas.microsoft.com/office/powerpoint/2010/main" val="1573339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534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400" b="1" dirty="0"/>
              <a:t>Communism</a:t>
            </a:r>
            <a:r>
              <a:rPr lang="en-US" sz="1400" dirty="0"/>
              <a:t> is an ideology that seeks to establish a </a:t>
            </a:r>
            <a:r>
              <a:rPr lang="en-US" sz="1400" dirty="0">
                <a:hlinkClick r:id="rId2" tooltip="Classlessness"/>
              </a:rPr>
              <a:t>classless</a:t>
            </a:r>
            <a:r>
              <a:rPr lang="en-US" sz="1400" dirty="0"/>
              <a:t>, </a:t>
            </a:r>
            <a:r>
              <a:rPr lang="en-US" sz="1400" dirty="0">
                <a:hlinkClick r:id="rId3" tooltip="State"/>
              </a:rPr>
              <a:t>stateless</a:t>
            </a:r>
            <a:r>
              <a:rPr lang="en-US" sz="1400" dirty="0"/>
              <a:t> </a:t>
            </a:r>
            <a:r>
              <a:rPr lang="en-US" sz="1400" dirty="0">
                <a:hlinkClick r:id="rId4" tooltip="Social organisation"/>
              </a:rPr>
              <a:t>social organization</a:t>
            </a:r>
            <a:r>
              <a:rPr lang="en-US" sz="1400" dirty="0"/>
              <a:t>, based upon </a:t>
            </a:r>
            <a:r>
              <a:rPr lang="en-US" sz="1400" dirty="0">
                <a:hlinkClick r:id="rId5" tooltip="Common ownership"/>
              </a:rPr>
              <a:t>common ownership</a:t>
            </a:r>
            <a:r>
              <a:rPr lang="en-US" sz="1400" dirty="0"/>
              <a:t> of the </a:t>
            </a:r>
            <a:r>
              <a:rPr lang="en-US" sz="1400" dirty="0">
                <a:hlinkClick r:id="rId6" tooltip="Means of production"/>
              </a:rPr>
              <a:t>means of production</a:t>
            </a:r>
            <a:r>
              <a:rPr lang="en-US" sz="14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Government controls everything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No private property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Controls what people eat, watch, listen to, read, etc. </a:t>
            </a:r>
          </a:p>
          <a:p>
            <a:pPr>
              <a:lnSpc>
                <a:spcPct val="90000"/>
              </a:lnSpc>
            </a:pPr>
            <a:endParaRPr lang="en-US" sz="1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/>
              <a:t>Positive side of communism </a:t>
            </a:r>
          </a:p>
          <a:p>
            <a:pPr>
              <a:lnSpc>
                <a:spcPct val="90000"/>
              </a:lnSpc>
            </a:pPr>
            <a:endParaRPr lang="en-US" sz="1400" dirty="0" smtClean="0"/>
          </a:p>
          <a:p>
            <a:pPr>
              <a:lnSpc>
                <a:spcPct val="90000"/>
              </a:lnSpc>
            </a:pPr>
            <a:r>
              <a:rPr lang="en-US" sz="1400" dirty="0" smtClean="0"/>
              <a:t>Everyone is given housing, jobs, a place to farm</a:t>
            </a:r>
          </a:p>
          <a:p>
            <a:pPr>
              <a:lnSpc>
                <a:spcPct val="90000"/>
              </a:lnSpc>
            </a:pPr>
            <a:r>
              <a:rPr lang="en-US" sz="1400" dirty="0" smtClean="0"/>
              <a:t>Wealthy are stripped of their money and equal</a:t>
            </a:r>
          </a:p>
          <a:p>
            <a:pPr>
              <a:lnSpc>
                <a:spcPct val="90000"/>
              </a:lnSpc>
            </a:pPr>
            <a:r>
              <a:rPr lang="en-US" sz="1400" dirty="0" smtClean="0"/>
              <a:t>No titles (Lord or Sir)</a:t>
            </a:r>
          </a:p>
          <a:p>
            <a:pPr>
              <a:lnSpc>
                <a:spcPct val="90000"/>
              </a:lnSpc>
            </a:pPr>
            <a:r>
              <a:rPr lang="en-US" sz="1400" dirty="0" smtClean="0"/>
              <a:t>Borders don’t exist</a:t>
            </a:r>
          </a:p>
          <a:p>
            <a:pPr>
              <a:lnSpc>
                <a:spcPct val="90000"/>
              </a:lnSpc>
            </a:pPr>
            <a:r>
              <a:rPr lang="en-US" sz="1400" dirty="0" smtClean="0"/>
              <a:t>Needs are met easier by government</a:t>
            </a:r>
          </a:p>
          <a:p>
            <a:pPr>
              <a:lnSpc>
                <a:spcPct val="90000"/>
              </a:lnSpc>
            </a:pPr>
            <a:r>
              <a:rPr lang="en-US" sz="1400" dirty="0" smtClean="0"/>
              <a:t>People work together </a:t>
            </a:r>
          </a:p>
          <a:p>
            <a:pPr>
              <a:lnSpc>
                <a:spcPct val="90000"/>
              </a:lnSpc>
            </a:pPr>
            <a:r>
              <a:rPr lang="en-US" sz="1400" dirty="0" smtClean="0"/>
              <a:t>Everyone is equal (theoretically)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915400" cy="914400"/>
          </a:xfrm>
        </p:spPr>
        <p:txBody>
          <a:bodyPr/>
          <a:lstStyle/>
          <a:p>
            <a:r>
              <a:rPr lang="en-US" sz="4000" smtClean="0">
                <a:solidFill>
                  <a:srgbClr val="FF0000"/>
                </a:solidFill>
              </a:rPr>
              <a:t>Czarist Regimes before the Revolution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00200"/>
            <a:ext cx="5029200" cy="4648200"/>
          </a:xfrm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Alexander II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chemeClr val="bg1"/>
                </a:solidFill>
              </a:rPr>
              <a:t>Reforms and modernization 		ex. Freeing serfs 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chemeClr val="bg1"/>
                </a:solidFill>
              </a:rPr>
              <a:t>Assassinated in 1881</a:t>
            </a:r>
          </a:p>
        </p:txBody>
      </p:sp>
      <p:pic>
        <p:nvPicPr>
          <p:cNvPr id="5124" name="Picture 5" descr="1818%2520Alexa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0"/>
            <a:ext cx="2971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213"/>
            <a:ext cx="4648200" cy="5105400"/>
          </a:xfrm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Alexander III 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strengthens government with harsh methods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Enemies sent to Siberia 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Stops reforms and creates a police state 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Spies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pogroms-  legal racism against Jews 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6147" name="Picture 7" descr="AlexanderI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0"/>
            <a:ext cx="320833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nichol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305593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648200"/>
          </a:xfrm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Nicholas II 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chemeClr val="bg1"/>
                </a:solidFill>
              </a:rPr>
              <a:t>Crowned in 1894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chemeClr val="bg1"/>
                </a:solidFill>
              </a:rPr>
              <a:t>Slow industrialization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Did create Trans-Siberian Railroad – longest in world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426801" y="21771"/>
            <a:ext cx="2446043" cy="1975020"/>
            <a:chOff x="6684322" y="257422"/>
            <a:chExt cx="2133847" cy="1082073"/>
          </a:xfrm>
        </p:grpSpPr>
        <p:pic>
          <p:nvPicPr>
            <p:cNvPr id="5" name="Picture 3" descr="C:\Users\Elizabeth\AppData\Local\Microsoft\Windows\Temporary Internet Files\Content.IE5\EECH6PEO\MC900310838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257422"/>
              <a:ext cx="1807769" cy="990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7"/>
            <p:cNvSpPr txBox="1">
              <a:spLocks noChangeArrowheads="1"/>
            </p:cNvSpPr>
            <p:nvPr/>
          </p:nvSpPr>
          <p:spPr bwMode="auto">
            <a:xfrm>
              <a:off x="6684322" y="1054564"/>
              <a:ext cx="1528911" cy="284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200" b="1" i="1" dirty="0">
                  <a:solidFill>
                    <a:srgbClr val="FFFF00"/>
                  </a:solidFill>
                </a:rPr>
                <a:t>Write here  </a:t>
              </a:r>
            </a:p>
          </p:txBody>
        </p:sp>
      </p:grpSp>
      <p:sp>
        <p:nvSpPr>
          <p:cNvPr id="9" name="Up Arrow 8"/>
          <p:cNvSpPr/>
          <p:nvPr/>
        </p:nvSpPr>
        <p:spPr>
          <a:xfrm>
            <a:off x="4991101" y="715533"/>
            <a:ext cx="533400" cy="12192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11731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Discontent</a:t>
            </a:r>
            <a:r>
              <a:rPr lang="en-US" b="1" dirty="0" smtClean="0"/>
              <a:t> 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51054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bg1"/>
                </a:solidFill>
              </a:rPr>
              <a:t>Factories brought new problems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chemeClr val="bg1"/>
                </a:solidFill>
              </a:rPr>
              <a:t>Wages, working conditions, hours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chemeClr val="bg1"/>
                </a:solidFill>
              </a:rPr>
              <a:t>Low standard of living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chemeClr val="bg1"/>
                </a:solidFill>
              </a:rPr>
              <a:t>Gap between rich and poor grew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Karl Marx – </a:t>
            </a:r>
            <a:r>
              <a:rPr lang="en-US" b="1" i="1" dirty="0" smtClean="0">
                <a:solidFill>
                  <a:srgbClr val="FF0000"/>
                </a:solidFill>
              </a:rPr>
              <a:t>Communist Manifesto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chemeClr val="bg1"/>
                </a:solidFill>
              </a:rPr>
              <a:t>Workers will revolt, overthrow government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chemeClr val="bg1"/>
                </a:solidFill>
              </a:rPr>
              <a:t>Common people will be equal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847" y="1981200"/>
            <a:ext cx="306705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334001" y="0"/>
            <a:ext cx="2438403" cy="1819378"/>
            <a:chOff x="6419476" y="257422"/>
            <a:chExt cx="2398693" cy="1069010"/>
          </a:xfrm>
        </p:grpSpPr>
        <p:pic>
          <p:nvPicPr>
            <p:cNvPr id="6" name="Picture 3" descr="C:\Users\Elizabeth\AppData\Local\Microsoft\Windows\Temporary Internet Files\Content.IE5\EECH6PEO\MC900310838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257422"/>
              <a:ext cx="1807769" cy="990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7"/>
            <p:cNvSpPr txBox="1">
              <a:spLocks noChangeArrowheads="1"/>
            </p:cNvSpPr>
            <p:nvPr/>
          </p:nvSpPr>
          <p:spPr bwMode="auto">
            <a:xfrm>
              <a:off x="6419476" y="1054564"/>
              <a:ext cx="1834010" cy="271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200" b="1" i="1" dirty="0">
                  <a:solidFill>
                    <a:srgbClr val="FFFF00"/>
                  </a:solidFill>
                </a:rPr>
                <a:t>Write here  </a:t>
              </a:r>
            </a:p>
          </p:txBody>
        </p:sp>
      </p:grpSp>
      <p:sp>
        <p:nvSpPr>
          <p:cNvPr id="11" name="Up Arrow 10"/>
          <p:cNvSpPr/>
          <p:nvPr/>
        </p:nvSpPr>
        <p:spPr>
          <a:xfrm>
            <a:off x="6967550" y="707420"/>
            <a:ext cx="461645" cy="1111958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Crises at </a:t>
            </a: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dirty="0" smtClean="0">
                <a:solidFill>
                  <a:srgbClr val="FF0000"/>
                </a:solidFill>
              </a:rPr>
              <a:t>ome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5029200" cy="51054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Russo – Japanese War  </a:t>
            </a:r>
          </a:p>
          <a:p>
            <a:pPr lvl="1">
              <a:spcAft>
                <a:spcPts val="0"/>
              </a:spcAft>
            </a:pPr>
            <a:r>
              <a:rPr lang="en-GB" sz="2400" b="1" dirty="0" smtClean="0">
                <a:solidFill>
                  <a:schemeClr val="bg1"/>
                </a:solidFill>
              </a:rPr>
              <a:t>fought for control of Korea and Manchuria</a:t>
            </a:r>
          </a:p>
          <a:p>
            <a:pPr>
              <a:spcBef>
                <a:spcPct val="5000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schemeClr val="bg1"/>
                </a:solidFill>
              </a:rPr>
              <a:t>Japan destroyed the Russian Navy</a:t>
            </a:r>
          </a:p>
          <a:p>
            <a:pPr>
              <a:spcBef>
                <a:spcPct val="5000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schemeClr val="bg1"/>
                </a:solidFill>
              </a:rPr>
              <a:t>Russia is humiliated </a:t>
            </a:r>
          </a:p>
          <a:p>
            <a:pPr>
              <a:spcBef>
                <a:spcPct val="5000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schemeClr val="bg1"/>
                </a:solidFill>
              </a:rPr>
              <a:t>Czar becomes more unpopular</a:t>
            </a:r>
          </a:p>
          <a:p>
            <a:pPr>
              <a:spcBef>
                <a:spcPct val="5000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schemeClr val="bg1"/>
                </a:solidFill>
              </a:rPr>
              <a:t>Government seen to be weak and incompetent </a:t>
            </a:r>
          </a:p>
          <a:p>
            <a:endParaRPr lang="en-US" sz="2400" dirty="0"/>
          </a:p>
        </p:txBody>
      </p:sp>
      <p:pic>
        <p:nvPicPr>
          <p:cNvPr id="71686" name="Picture 6" descr="http://strangemaps.files.wordpress.com/2007/12/2002_6822_3cards_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33147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887433" y="4680857"/>
            <a:ext cx="2438403" cy="1819378"/>
            <a:chOff x="6419476" y="257422"/>
            <a:chExt cx="2398693" cy="1069010"/>
          </a:xfrm>
        </p:grpSpPr>
        <p:pic>
          <p:nvPicPr>
            <p:cNvPr id="6" name="Picture 3" descr="C:\Users\Elizabeth\AppData\Local\Microsoft\Windows\Temporary Internet Files\Content.IE5\EECH6PEO\MC900310838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257422"/>
              <a:ext cx="1807769" cy="990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7"/>
            <p:cNvSpPr txBox="1">
              <a:spLocks noChangeArrowheads="1"/>
            </p:cNvSpPr>
            <p:nvPr/>
          </p:nvSpPr>
          <p:spPr bwMode="auto">
            <a:xfrm>
              <a:off x="6419476" y="1054564"/>
              <a:ext cx="1834010" cy="271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200" b="1" i="1" dirty="0">
                  <a:solidFill>
                    <a:srgbClr val="FFFF00"/>
                  </a:solidFill>
                </a:rPr>
                <a:t>Write here  </a:t>
              </a:r>
            </a:p>
          </p:txBody>
        </p:sp>
      </p:grpSp>
      <p:sp>
        <p:nvSpPr>
          <p:cNvPr id="8" name="Up Arrow 7"/>
          <p:cNvSpPr/>
          <p:nvPr/>
        </p:nvSpPr>
        <p:spPr>
          <a:xfrm>
            <a:off x="4520982" y="5481556"/>
            <a:ext cx="461645" cy="1111958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42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Crises at home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15886"/>
            <a:ext cx="4281877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Bloody Sunday – 1905 </a:t>
            </a:r>
          </a:p>
          <a:p>
            <a:pPr lvl="1">
              <a:spcBef>
                <a:spcPct val="50000"/>
              </a:spcBef>
            </a:pPr>
            <a:r>
              <a:rPr lang="en-GB" sz="2400" b="1" dirty="0" smtClean="0">
                <a:solidFill>
                  <a:schemeClr val="bg1"/>
                </a:solidFill>
              </a:rPr>
              <a:t>Workers march to the Winter Palace</a:t>
            </a:r>
          </a:p>
          <a:p>
            <a:pPr lvl="1">
              <a:spcBef>
                <a:spcPct val="50000"/>
              </a:spcBef>
            </a:pPr>
            <a:r>
              <a:rPr lang="en-GB" sz="2400" b="1" dirty="0" smtClean="0">
                <a:solidFill>
                  <a:schemeClr val="bg1"/>
                </a:solidFill>
              </a:rPr>
              <a:t>Demands - Better living and working conditions - end to war - a parliament</a:t>
            </a:r>
          </a:p>
          <a:p>
            <a:pPr lvl="1">
              <a:spcBef>
                <a:spcPct val="50000"/>
              </a:spcBef>
            </a:pPr>
            <a:r>
              <a:rPr lang="en-GB" sz="2400" b="1" dirty="0" smtClean="0">
                <a:solidFill>
                  <a:schemeClr val="bg1"/>
                </a:solidFill>
              </a:rPr>
              <a:t>Soldiers fire on crowd killing 500</a:t>
            </a:r>
          </a:p>
          <a:p>
            <a:pPr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Sets off a wave of riots, strikes and murders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70658" name="Picture 2" descr="C:\Users\kanaae.FUSD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62884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30443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877" y="990600"/>
            <a:ext cx="4619379" cy="3429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00010" y="-32657"/>
            <a:ext cx="2195126" cy="1447800"/>
            <a:chOff x="6419476" y="257422"/>
            <a:chExt cx="2398693" cy="1069010"/>
          </a:xfrm>
        </p:grpSpPr>
        <p:pic>
          <p:nvPicPr>
            <p:cNvPr id="8" name="Picture 3" descr="C:\Users\Elizabeth\AppData\Local\Microsoft\Windows\Temporary Internet Files\Content.IE5\EECH6PEO\MC900310838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257422"/>
              <a:ext cx="1807769" cy="990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7"/>
            <p:cNvSpPr txBox="1">
              <a:spLocks noChangeArrowheads="1"/>
            </p:cNvSpPr>
            <p:nvPr/>
          </p:nvSpPr>
          <p:spPr bwMode="auto">
            <a:xfrm>
              <a:off x="6419476" y="1054564"/>
              <a:ext cx="1834010" cy="271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200" b="1" i="1" dirty="0">
                  <a:solidFill>
                    <a:srgbClr val="FFFF00"/>
                  </a:solidFill>
                </a:rPr>
                <a:t>Write here  </a:t>
              </a:r>
            </a:p>
          </p:txBody>
        </p:sp>
      </p:grpSp>
      <p:sp>
        <p:nvSpPr>
          <p:cNvPr id="10" name="Up Arrow 9"/>
          <p:cNvSpPr/>
          <p:nvPr/>
        </p:nvSpPr>
        <p:spPr>
          <a:xfrm>
            <a:off x="1752600" y="707420"/>
            <a:ext cx="461645" cy="1111958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66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629400" cy="20875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Title –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Analyzing Causes Assignment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2590800"/>
            <a:ext cx="8871856" cy="35353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Complete the following question under the DNA.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Use complete sentences. </a:t>
            </a:r>
          </a:p>
          <a:p>
            <a:pPr lvl="1"/>
            <a:r>
              <a:rPr lang="en-US" sz="3200" b="1" dirty="0" smtClean="0">
                <a:solidFill>
                  <a:srgbClr val="FFFF00"/>
                </a:solidFill>
              </a:rPr>
              <a:t>Page 434: </a:t>
            </a:r>
            <a:r>
              <a:rPr lang="en-US" sz="3200" b="1" dirty="0" smtClean="0">
                <a:solidFill>
                  <a:srgbClr val="FF0000"/>
                </a:solidFill>
              </a:rPr>
              <a:t>Why did industrialization in Russia lead to unrest?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814457" y="97971"/>
            <a:ext cx="2209800" cy="1992313"/>
            <a:chOff x="7010400" y="257422"/>
            <a:chExt cx="2088634" cy="1672730"/>
          </a:xfrm>
        </p:grpSpPr>
        <p:pic>
          <p:nvPicPr>
            <p:cNvPr id="5" name="Picture 3" descr="C:\Users\Elizabeth\AppData\Local\Microsoft\Windows\Temporary Internet Files\Content.IE5\EECH6PEO\MC900310838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257422"/>
              <a:ext cx="1807769" cy="990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7010400" y="752413"/>
              <a:ext cx="2088634" cy="1177739"/>
              <a:chOff x="7642821" y="1451451"/>
              <a:chExt cx="2088634" cy="1427350"/>
            </a:xfrm>
          </p:grpSpPr>
          <p:sp>
            <p:nvSpPr>
              <p:cNvPr id="7" name="TextBox 7"/>
              <p:cNvSpPr txBox="1">
                <a:spLocks noChangeArrowheads="1"/>
              </p:cNvSpPr>
              <p:nvPr/>
            </p:nvSpPr>
            <p:spPr bwMode="auto">
              <a:xfrm>
                <a:off x="8052396" y="2036873"/>
                <a:ext cx="1679059" cy="438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2200" b="1" i="1">
                    <a:solidFill>
                      <a:srgbClr val="FFFF00"/>
                    </a:solidFill>
                  </a:rPr>
                  <a:t>Write here  </a:t>
                </a:r>
              </a:p>
            </p:txBody>
          </p:sp>
          <p:sp>
            <p:nvSpPr>
              <p:cNvPr id="8" name="Up Arrow 7"/>
              <p:cNvSpPr/>
              <p:nvPr/>
            </p:nvSpPr>
            <p:spPr>
              <a:xfrm>
                <a:off x="7642821" y="1450843"/>
                <a:ext cx="504153" cy="1427958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607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3252</TotalTime>
  <Words>1079</Words>
  <Application>Microsoft Office PowerPoint</Application>
  <PresentationFormat>On-screen Show (4:3)</PresentationFormat>
  <Paragraphs>200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DO NOW!!</vt:lpstr>
      <vt:lpstr>Chapter 14 </vt:lpstr>
      <vt:lpstr>Czarist Regimes before the Revolution</vt:lpstr>
      <vt:lpstr>PowerPoint Presentation</vt:lpstr>
      <vt:lpstr>PowerPoint Presentation</vt:lpstr>
      <vt:lpstr>Discontent </vt:lpstr>
      <vt:lpstr>Crises at Home </vt:lpstr>
      <vt:lpstr>Crises at home </vt:lpstr>
      <vt:lpstr>Title – Analyzing Causes Assignment</vt:lpstr>
      <vt:lpstr>Crisis at Home</vt:lpstr>
      <vt:lpstr>PowerPoint Presentation</vt:lpstr>
      <vt:lpstr>Postcard from the Past</vt:lpstr>
      <vt:lpstr>Revolutionary Groups</vt:lpstr>
      <vt:lpstr>Vladimir Lenin</vt:lpstr>
      <vt:lpstr>March Revolution </vt:lpstr>
      <vt:lpstr>Provisional Government</vt:lpstr>
      <vt:lpstr>Lenin Returns </vt:lpstr>
      <vt:lpstr>DNA – Page 10 of IntNotebook</vt:lpstr>
      <vt:lpstr>Bolshevik Revolution </vt:lpstr>
      <vt:lpstr>Russian Civil War</vt:lpstr>
      <vt:lpstr>Lenin Restores order </vt:lpstr>
      <vt:lpstr>Power Change</vt:lpstr>
      <vt:lpstr>Totalitarianism </vt:lpstr>
      <vt:lpstr>Industrial and Agricultural Revolution </vt:lpstr>
      <vt:lpstr>Police Terror</vt:lpstr>
      <vt:lpstr>Change in life</vt:lpstr>
      <vt:lpstr>Writing Activity – Page 12 of InterNotebook</vt:lpstr>
      <vt:lpstr>PowerPoint Presentation</vt:lpstr>
    </vt:vector>
  </TitlesOfParts>
  <Company>kaiser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</dc:title>
  <dc:creator>Amy E. Kananen</dc:creator>
  <cp:lastModifiedBy>Technology</cp:lastModifiedBy>
  <cp:revision>48</cp:revision>
  <dcterms:created xsi:type="dcterms:W3CDTF">2005-02-03T19:38:51Z</dcterms:created>
  <dcterms:modified xsi:type="dcterms:W3CDTF">2012-01-18T00:28:35Z</dcterms:modified>
</cp:coreProperties>
</file>