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5" r:id="rId3"/>
    <p:sldId id="258" r:id="rId4"/>
    <p:sldId id="259" r:id="rId5"/>
    <p:sldId id="270" r:id="rId6"/>
    <p:sldId id="272" r:id="rId7"/>
    <p:sldId id="260" r:id="rId8"/>
    <p:sldId id="269" r:id="rId9"/>
    <p:sldId id="261" r:id="rId10"/>
    <p:sldId id="271" r:id="rId11"/>
    <p:sldId id="266" r:id="rId12"/>
    <p:sldId id="274" r:id="rId13"/>
    <p:sldId id="273" r:id="rId14"/>
    <p:sldId id="267" r:id="rId15"/>
    <p:sldId id="268" r:id="rId16"/>
    <p:sldId id="276" r:id="rId17"/>
    <p:sldId id="277" r:id="rId18"/>
    <p:sldId id="278" r:id="rId19"/>
    <p:sldId id="263" r:id="rId20"/>
    <p:sldId id="279" r:id="rId21"/>
    <p:sldId id="280" r:id="rId22"/>
    <p:sldId id="281" r:id="rId23"/>
    <p:sldId id="282" r:id="rId24"/>
    <p:sldId id="283" r:id="rId25"/>
    <p:sldId id="284" r:id="rId26"/>
    <p:sldId id="264" r:id="rId27"/>
    <p:sldId id="285" r:id="rId28"/>
    <p:sldId id="286" r:id="rId29"/>
    <p:sldId id="287" r:id="rId30"/>
    <p:sldId id="288" r:id="rId31"/>
    <p:sldId id="291" r:id="rId32"/>
    <p:sldId id="290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B78D-DFFF-4E7B-85CB-C048AC983277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046D-BE20-4470-9A12-000E6679C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85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93664-F391-46D6-80E6-E1ECEBC38CED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D553C-F705-40EA-B3FF-FB37052A6C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4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DA885-C11A-4C89-8695-DA11A20210F9}" type="slidenum">
              <a:rPr lang="en-US"/>
              <a:pPr/>
              <a:t>16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49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177AA-1226-4B22-BF8F-B14E84153089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9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8A381-E022-4A6B-AC3F-0289BCFC0D77}" type="slidenum">
              <a:rPr lang="en-US"/>
              <a:pPr/>
              <a:t>33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B418B-B7AB-4842-9EB9-DBD85326EF2F}" type="slidenum">
              <a:rPr lang="en-US"/>
              <a:pPr/>
              <a:t>17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03BD5-A064-47CF-A59F-D2D25A46A6E2}" type="slidenum">
              <a:rPr lang="en-US"/>
              <a:pPr/>
              <a:t>18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8158D-1E64-4302-A040-5FD4C6C34EB3}" type="slidenum">
              <a:rPr lang="en-US"/>
              <a:pPr/>
              <a:t>21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735C8-736F-4C4F-9728-95807C59FF29}" type="slidenum">
              <a:rPr lang="en-US"/>
              <a:pPr/>
              <a:t>23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E1923-AA7F-477C-A0D5-2636B2A5AFC6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2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00D40-F68E-40A0-B442-F8F80E949319}" type="slidenum">
              <a:rPr lang="en-US"/>
              <a:pPr/>
              <a:t>25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59DAF-9CBF-446B-957D-118054DC1D15}" type="slidenum">
              <a:rPr lang="en-US"/>
              <a:pPr/>
              <a:t>29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5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91A5E-A93F-4682-86E0-192C0C85775E}" type="slidenum">
              <a:rPr lang="en-US"/>
              <a:pPr/>
              <a:t>31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1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99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99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346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959560-B47D-403E-9442-0544F4BFB8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203ABE-396F-4834-B096-9A3250FA9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646F05-F5DB-4D6D-817E-7632DE676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1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14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70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41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25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25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35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68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2CBB-AB4C-4B87-A7BA-466B1DE5941A}" type="datetimeFigureOut">
              <a:rPr lang="en-CA" smtClean="0"/>
              <a:t>2015-06-22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6F49-1BC9-4BBE-9CF2-73226A5295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0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ationalgallery.org.uk/artists/joseph-wright-of-derb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9/Descarte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u="sng" dirty="0" smtClean="0"/>
              <a:t>The Philosophy of the Scientific Revolution</a:t>
            </a:r>
            <a:endParaRPr lang="en-CA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en-CA" dirty="0" smtClean="0"/>
              <a:t>How was the scientific revolution reflected in modes of thought?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0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003056" cy="563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42" y="2030"/>
            <a:ext cx="8229600" cy="1143000"/>
          </a:xfrm>
        </p:spPr>
        <p:txBody>
          <a:bodyPr>
            <a:normAutofit/>
          </a:bodyPr>
          <a:lstStyle/>
          <a:p>
            <a:r>
              <a:rPr lang="en-CA" u="sng" dirty="0" smtClean="0"/>
              <a:t>How Science was Done 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42" y="1119284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Generally non-institutional, no “labs” (universities were humanist)</a:t>
            </a:r>
          </a:p>
          <a:p>
            <a:r>
              <a:rPr lang="en-CA" dirty="0" smtClean="0"/>
              <a:t>Some noble patronage, but work was often done in private homes of the upper class, others were witnesses </a:t>
            </a:r>
          </a:p>
          <a:p>
            <a:r>
              <a:rPr lang="en-CA" dirty="0" smtClean="0"/>
              <a:t>Boyle’s air pump (vacuum</a:t>
            </a:r>
            <a:r>
              <a:rPr lang="en-CA" dirty="0"/>
              <a:t>)</a:t>
            </a:r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90" y="441975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04" y="4419750"/>
            <a:ext cx="1432477" cy="21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65" y="4434803"/>
            <a:ext cx="1800200" cy="213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3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4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CA" sz="2000" b="1" dirty="0"/>
              <a:t>An Experiment on a Bird in the Air Pump</a:t>
            </a:r>
            <a:br>
              <a:rPr lang="en-CA" sz="2000" b="1" dirty="0"/>
            </a:br>
            <a:r>
              <a:rPr lang="en-CA" sz="2000" b="1" dirty="0"/>
              <a:t>1768, </a:t>
            </a:r>
            <a:r>
              <a:rPr lang="en-CA" sz="2000" b="1" dirty="0">
                <a:hlinkClick r:id="rId2"/>
              </a:rPr>
              <a:t>Joseph </a:t>
            </a:r>
            <a:r>
              <a:rPr lang="en-CA" sz="2000" b="1" dirty="0" smtClean="0">
                <a:hlinkClick r:id="rId2"/>
              </a:rPr>
              <a:t>Wright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2664296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632848" cy="572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Scientific </a:t>
            </a:r>
            <a:r>
              <a:rPr lang="en-CA" u="sng" dirty="0" smtClean="0"/>
              <a:t>Institutions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CA" dirty="0"/>
              <a:t>Establishment of “institutions of sharing”, where natural philosophers could gather, share ideas and debate</a:t>
            </a:r>
          </a:p>
          <a:p>
            <a:r>
              <a:rPr lang="en-CA" i="1" dirty="0"/>
              <a:t>Royal Society of London </a:t>
            </a:r>
            <a:r>
              <a:rPr lang="en-CA" dirty="0"/>
              <a:t>(1660)</a:t>
            </a:r>
          </a:p>
          <a:p>
            <a:r>
              <a:rPr lang="en-CA" dirty="0"/>
              <a:t>Upper class men’s clubs</a:t>
            </a:r>
          </a:p>
          <a:p>
            <a:r>
              <a:rPr lang="en-CA" dirty="0"/>
              <a:t>Social respectability = trustworthiness = scientific success</a:t>
            </a:r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2026196" cy="15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83188"/>
            <a:ext cx="2629772" cy="199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Women in the Scientific Revolution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r>
              <a:rPr lang="en-CA" dirty="0" smtClean="0"/>
              <a:t>With rare exceptions, women were generally not allowed to participate in the new sciences</a:t>
            </a:r>
          </a:p>
          <a:p>
            <a:r>
              <a:rPr lang="en-CA" dirty="0" smtClean="0"/>
              <a:t>Banned from Academies of Science throughout </a:t>
            </a:r>
            <a:r>
              <a:rPr lang="en-CA" dirty="0"/>
              <a:t>E</a:t>
            </a:r>
            <a:r>
              <a:rPr lang="en-CA" dirty="0" smtClean="0"/>
              <a:t>urope</a:t>
            </a:r>
          </a:p>
          <a:p>
            <a:r>
              <a:rPr lang="en-CA" dirty="0" smtClean="0"/>
              <a:t>Any who did, acted through their husbands social circle (Margaret Cavendish)</a:t>
            </a:r>
          </a:p>
          <a:p>
            <a:r>
              <a:rPr lang="en-CA" dirty="0" smtClean="0"/>
              <a:t>Women did play a peripheral role as artisans, helping husbands with astronomy/math, etc</a:t>
            </a:r>
            <a:r>
              <a:rPr lang="en-CA" dirty="0"/>
              <a:t>.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7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Political Empiricism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The new ideas about theory, experimentation, and the use of Reason began to influence the theory of human relationships</a:t>
            </a:r>
          </a:p>
          <a:p>
            <a:r>
              <a:rPr lang="en-CA" dirty="0" smtClean="0"/>
              <a:t>Many thinkers began examining the nature of Man and government using the language of the natural philosophers</a:t>
            </a:r>
          </a:p>
          <a:p>
            <a:r>
              <a:rPr lang="en-CA" dirty="0" smtClean="0"/>
              <a:t>Three of the most important political theorists of the 17</a:t>
            </a:r>
            <a:r>
              <a:rPr lang="en-CA" baseline="30000" dirty="0" smtClean="0"/>
              <a:t>th</a:t>
            </a:r>
            <a:r>
              <a:rPr lang="en-CA" dirty="0" smtClean="0"/>
              <a:t> century were Thomas Hobbes, John Locke and Jean Jacques Rousseau</a:t>
            </a:r>
          </a:p>
          <a:p>
            <a:r>
              <a:rPr lang="en-CA" dirty="0" smtClean="0"/>
              <a:t>These theories laid the foundation for Classical Liberalism (SOCIAL 30-1 big idea)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95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and Moral Rights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Legal rights</a:t>
            </a:r>
            <a:r>
              <a:rPr lang="en-US"/>
              <a:t>: recognized in law</a:t>
            </a:r>
          </a:p>
          <a:p>
            <a:pPr lvl="1">
              <a:lnSpc>
                <a:spcPct val="90000"/>
              </a:lnSpc>
            </a:pPr>
            <a:r>
              <a:rPr lang="en-US"/>
              <a:t>Vary with place and time</a:t>
            </a:r>
          </a:p>
          <a:p>
            <a:pPr lvl="1">
              <a:lnSpc>
                <a:spcPct val="90000"/>
              </a:lnSpc>
            </a:pPr>
            <a:r>
              <a:rPr lang="en-US"/>
              <a:t>May be too limited or too extensive</a:t>
            </a:r>
          </a:p>
          <a:p>
            <a:pPr>
              <a:lnSpc>
                <a:spcPct val="90000"/>
              </a:lnSpc>
            </a:pPr>
            <a:r>
              <a:rPr lang="en-US" i="1"/>
              <a:t>Moral rights</a:t>
            </a:r>
            <a:r>
              <a:rPr lang="en-US"/>
              <a:t>: what ought to be recognized in law</a:t>
            </a:r>
          </a:p>
          <a:p>
            <a:pPr lvl="1">
              <a:lnSpc>
                <a:spcPct val="90000"/>
              </a:lnSpc>
            </a:pPr>
            <a:r>
              <a:rPr lang="en-US"/>
              <a:t>Don’t vary with time or place (much)</a:t>
            </a:r>
          </a:p>
          <a:p>
            <a:pPr lvl="1">
              <a:lnSpc>
                <a:spcPct val="90000"/>
              </a:lnSpc>
            </a:pPr>
            <a:r>
              <a:rPr lang="en-US"/>
              <a:t>Allow for critique of legal system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Rights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Often we speak of a right to life, or to a fair trial, without saying who has the obligation</a:t>
            </a:r>
          </a:p>
          <a:p>
            <a:r>
              <a:rPr lang="en-US"/>
              <a:t>Michael has a right to life &lt;=&gt; </a:t>
            </a:r>
          </a:p>
          <a:p>
            <a:r>
              <a:rPr lang="en-US"/>
              <a:t>Others have a perfect obligation not to kill Michael =&gt; </a:t>
            </a:r>
          </a:p>
          <a:p>
            <a:r>
              <a:rPr lang="en-US"/>
              <a:t>Others shouldn’t kill Michael</a:t>
            </a:r>
          </a:p>
        </p:txBody>
      </p:sp>
    </p:spTree>
    <p:extLst>
      <p:ext uri="{BB962C8B-B14F-4D97-AF65-F5344CB8AC3E}">
        <p14:creationId xmlns:p14="http://schemas.microsoft.com/office/powerpoint/2010/main" val="39043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 smtClean="0"/>
              <a:t>US Bill </a:t>
            </a:r>
            <a:r>
              <a:rPr lang="en-US" dirty="0"/>
              <a:t>of Rights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Speech</a:t>
            </a:r>
            <a:r>
              <a:rPr lang="en-US"/>
              <a:t>: others shouldn’t interfere with your speaking</a:t>
            </a:r>
          </a:p>
          <a:p>
            <a:pPr>
              <a:lnSpc>
                <a:spcPct val="90000"/>
              </a:lnSpc>
            </a:pPr>
            <a:r>
              <a:rPr lang="en-US" i="1"/>
              <a:t>Assembly</a:t>
            </a:r>
            <a:r>
              <a:rPr lang="en-US"/>
              <a:t>: others shouldn’t interfere with your gathering</a:t>
            </a:r>
          </a:p>
          <a:p>
            <a:pPr>
              <a:lnSpc>
                <a:spcPct val="90000"/>
              </a:lnSpc>
            </a:pPr>
            <a:r>
              <a:rPr lang="en-US" i="1"/>
              <a:t>Exercise of religion</a:t>
            </a:r>
            <a:r>
              <a:rPr lang="en-US"/>
              <a:t>: others shouldn’t interfere with your worshiping</a:t>
            </a:r>
          </a:p>
          <a:p>
            <a:pPr>
              <a:lnSpc>
                <a:spcPct val="90000"/>
              </a:lnSpc>
            </a:pPr>
            <a:r>
              <a:rPr lang="en-US" i="1"/>
              <a:t>Arms</a:t>
            </a:r>
            <a:r>
              <a:rPr lang="en-US"/>
              <a:t>: others shouldn’t interfere with your keeping and bearing arms</a:t>
            </a:r>
          </a:p>
        </p:txBody>
      </p:sp>
    </p:spTree>
    <p:extLst>
      <p:ext uri="{BB962C8B-B14F-4D97-AF65-F5344CB8AC3E}">
        <p14:creationId xmlns:p14="http://schemas.microsoft.com/office/powerpoint/2010/main" val="3355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937635"/>
            <a:ext cx="4876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THOMAS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HOBBES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(1588-1679)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Applied new empiricism to society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1898073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 Negative, mechanistic view of human nature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09600" y="2660073"/>
            <a:ext cx="38100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 Strong sovereign necessary to control conflicting desires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Social Contract Theory: People create government for mutual protection</a:t>
            </a:r>
          </a:p>
        </p:txBody>
      </p:sp>
      <p:pic>
        <p:nvPicPr>
          <p:cNvPr id="9227" name="Picture 11" descr="leviat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623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366322" y="5085184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Hobbe’s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</a:rPr>
              <a:t>Leviathan</a:t>
            </a:r>
          </a:p>
        </p:txBody>
      </p:sp>
    </p:spTree>
    <p:extLst>
      <p:ext uri="{BB962C8B-B14F-4D97-AF65-F5344CB8AC3E}">
        <p14:creationId xmlns:p14="http://schemas.microsoft.com/office/powerpoint/2010/main" val="16416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utoUpdateAnimBg="0"/>
      <p:bldP spid="9225" grpId="0" autoUpdateAnimBg="0"/>
      <p:bldP spid="92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All Scientific Revolution thinkers inspired by the concept of </a:t>
            </a:r>
            <a:r>
              <a:rPr lang="en-CA" i="1" dirty="0" smtClean="0"/>
              <a:t>mechanism</a:t>
            </a:r>
          </a:p>
          <a:p>
            <a:r>
              <a:rPr lang="en-CA" dirty="0" smtClean="0"/>
              <a:t>Universe seen as a “clock” with God as divine watchmaker</a:t>
            </a:r>
          </a:p>
          <a:p>
            <a:r>
              <a:rPr lang="en-CA" dirty="0" smtClean="0"/>
              <a:t>Removed mystery, symbolism, etc. from understandings of life</a:t>
            </a:r>
          </a:p>
          <a:p>
            <a:r>
              <a:rPr lang="en-CA" dirty="0" smtClean="0"/>
              <a:t>Replaced by concepts of “utility” and “usefulness”</a:t>
            </a:r>
          </a:p>
          <a:p>
            <a:r>
              <a:rPr lang="en-CA" dirty="0" smtClean="0"/>
              <a:t>Knowledge of Nature for divine purposes replaced with knowledge of Nature for sake of conquering it, in order to improve life on Earth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98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Thomas Hobbes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38800" cy="4953000"/>
          </a:xfrm>
        </p:spPr>
        <p:txBody>
          <a:bodyPr/>
          <a:lstStyle/>
          <a:p>
            <a:r>
              <a:rPr lang="en-US">
                <a:latin typeface="Verdana" pitchFamily="34" charset="0"/>
              </a:rPr>
              <a:t>Empiricism</a:t>
            </a:r>
          </a:p>
          <a:p>
            <a:pPr algn="ctr">
              <a:buFontTx/>
              <a:buNone/>
            </a:pPr>
            <a:r>
              <a:rPr lang="en-US" sz="2800">
                <a:latin typeface="Verdana" pitchFamily="34" charset="0"/>
              </a:rPr>
              <a:t>"All that is real is material, and what is not material is not real." – Hobbes</a:t>
            </a:r>
            <a:endParaRPr lang="en-US">
              <a:latin typeface="Verdana" pitchFamily="34" charset="0"/>
            </a:endParaRPr>
          </a:p>
          <a:p>
            <a:pPr lvl="1"/>
            <a:endParaRPr lang="en-US">
              <a:latin typeface="Verdana" pitchFamily="34" charset="0"/>
            </a:endParaRPr>
          </a:p>
        </p:txBody>
      </p:sp>
      <p:sp>
        <p:nvSpPr>
          <p:cNvPr id="381956" name="Line 4"/>
          <p:cNvSpPr>
            <a:spLocks noChangeShapeType="1"/>
          </p:cNvSpPr>
          <p:nvPr/>
        </p:nvSpPr>
        <p:spPr bwMode="auto">
          <a:xfrm>
            <a:off x="228600" y="1143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pic>
        <p:nvPicPr>
          <p:cNvPr id="381957" name="Picture 5" descr="hobb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69063" y="1600200"/>
            <a:ext cx="2370137" cy="2590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762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Thomas Hobbes (1588-1679)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90700"/>
            <a:ext cx="5562600" cy="4762500"/>
          </a:xfrm>
        </p:spPr>
        <p:txBody>
          <a:bodyPr/>
          <a:lstStyle/>
          <a:p>
            <a:r>
              <a:rPr lang="en-US"/>
              <a:t>All general rights follow from a right to liberty</a:t>
            </a:r>
          </a:p>
          <a:p>
            <a:r>
              <a:rPr lang="en-US"/>
              <a:t>Others shouldn’t interfere with me</a:t>
            </a:r>
          </a:p>
          <a:p>
            <a:r>
              <a:rPr lang="en-US"/>
              <a:t>Others shouldn’t interfere with my doing what I want to do</a:t>
            </a:r>
            <a:endParaRPr lang="en-US" sz="280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2057400"/>
            <a:ext cx="2854325" cy="2976563"/>
          </a:xfrm>
        </p:spPr>
      </p:pic>
    </p:spTree>
    <p:extLst>
      <p:ext uri="{BB962C8B-B14F-4D97-AF65-F5344CB8AC3E}">
        <p14:creationId xmlns:p14="http://schemas.microsoft.com/office/powerpoint/2010/main" val="9163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Thomas Hobbes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>
                <a:latin typeface="Verdana" pitchFamily="34" charset="0"/>
              </a:rPr>
              <a:t>Government</a:t>
            </a:r>
          </a:p>
          <a:p>
            <a:pPr>
              <a:buFontTx/>
              <a:buNone/>
            </a:pPr>
            <a:r>
              <a:rPr lang="en-US" sz="2800">
                <a:latin typeface="Verdana" pitchFamily="34" charset="0"/>
              </a:rPr>
              <a:t>"[Early man was] solitary, poor, nasty, brutish, and short... [and in a constant state of] warre, [living in] continual fear and danger of violent death.“ – </a:t>
            </a:r>
            <a:r>
              <a:rPr lang="en-US" sz="2800" i="1">
                <a:latin typeface="Verdana" pitchFamily="34" charset="0"/>
              </a:rPr>
              <a:t>Leviathan</a:t>
            </a:r>
          </a:p>
          <a:p>
            <a:pPr lvl="1"/>
            <a:r>
              <a:rPr lang="en-US" sz="2400">
                <a:latin typeface="Verdana" pitchFamily="34" charset="0"/>
              </a:rPr>
              <a:t>Absolute monarchy sent by God to help mankind</a:t>
            </a:r>
          </a:p>
          <a:p>
            <a:pPr lvl="1"/>
            <a:r>
              <a:rPr lang="en-US" sz="2400">
                <a:latin typeface="Verdana" pitchFamily="34" charset="0"/>
              </a:rPr>
              <a:t>Hobbes' concepts used to justify colonialization</a:t>
            </a:r>
          </a:p>
          <a:p>
            <a:pPr lvl="1"/>
            <a:endParaRPr lang="en-US">
              <a:latin typeface="Verdana" pitchFamily="34" charset="0"/>
            </a:endParaRPr>
          </a:p>
        </p:txBody>
      </p:sp>
      <p:sp>
        <p:nvSpPr>
          <p:cNvPr id="382980" name="Line 4"/>
          <p:cNvSpPr>
            <a:spLocks noChangeShapeType="1"/>
          </p:cNvSpPr>
          <p:nvPr/>
        </p:nvSpPr>
        <p:spPr bwMode="auto">
          <a:xfrm>
            <a:off x="228600" y="1143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5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Hobbes’s state of nature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Equality of ability —&gt;</a:t>
            </a:r>
          </a:p>
          <a:p>
            <a:pPr>
              <a:lnSpc>
                <a:spcPct val="90000"/>
              </a:lnSpc>
            </a:pPr>
            <a:r>
              <a:rPr lang="en-US" sz="2800"/>
              <a:t>Equality of hope —&gt;</a:t>
            </a:r>
          </a:p>
          <a:p>
            <a:pPr>
              <a:lnSpc>
                <a:spcPct val="90000"/>
              </a:lnSpc>
            </a:pPr>
            <a:r>
              <a:rPr lang="en-US" sz="2800"/>
              <a:t>Conflict (most goods are private) —&gt;</a:t>
            </a:r>
          </a:p>
          <a:p>
            <a:pPr>
              <a:lnSpc>
                <a:spcPct val="90000"/>
              </a:lnSpc>
            </a:pPr>
            <a:r>
              <a:rPr lang="en-US" sz="2800"/>
              <a:t>War —&gt;</a:t>
            </a:r>
          </a:p>
          <a:p>
            <a:pPr>
              <a:lnSpc>
                <a:spcPct val="90000"/>
              </a:lnSpc>
            </a:pPr>
            <a:r>
              <a:rPr lang="en-US" sz="2800"/>
              <a:t>Poverty</a:t>
            </a:r>
          </a:p>
          <a:p>
            <a:pPr>
              <a:lnSpc>
                <a:spcPct val="90000"/>
              </a:lnSpc>
            </a:pPr>
            <a:r>
              <a:rPr lang="en-US" sz="2800"/>
              <a:t>To escape this, we’d agree to a government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828800"/>
            <a:ext cx="3810000" cy="4230688"/>
          </a:xfrm>
        </p:spPr>
      </p:pic>
    </p:spTree>
    <p:extLst>
      <p:ext uri="{BB962C8B-B14F-4D97-AF65-F5344CB8AC3E}">
        <p14:creationId xmlns:p14="http://schemas.microsoft.com/office/powerpoint/2010/main" val="2229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Contract Theory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90700"/>
            <a:ext cx="7696200" cy="5067300"/>
          </a:xfrm>
        </p:spPr>
        <p:txBody>
          <a:bodyPr/>
          <a:lstStyle/>
          <a:p>
            <a:r>
              <a:rPr lang="en-US" dirty="0"/>
              <a:t>A government is legitimate if people would voluntarily submit to its authority</a:t>
            </a:r>
          </a:p>
          <a:p>
            <a:r>
              <a:rPr lang="en-US" dirty="0"/>
              <a:t>Central idea: government (and its authority) are </a:t>
            </a:r>
            <a:r>
              <a:rPr lang="en-US" dirty="0" smtClean="0"/>
              <a:t>rational</a:t>
            </a:r>
          </a:p>
          <a:p>
            <a:r>
              <a:rPr lang="en-US" dirty="0" smtClean="0"/>
              <a:t>Often results in authoritarian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Hobbes’s Social Contract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You would give up</a:t>
            </a:r>
          </a:p>
          <a:p>
            <a:endParaRPr lang="en-US" sz="2800"/>
          </a:p>
          <a:p>
            <a:r>
              <a:rPr lang="en-US" sz="2800"/>
              <a:t>        Liberty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To gain</a:t>
            </a:r>
          </a:p>
          <a:p>
            <a:pPr>
              <a:buFont typeface="Wingdings" charset="2"/>
              <a:buNone/>
            </a:pPr>
            <a:endParaRPr lang="en-US" sz="2800"/>
          </a:p>
          <a:p>
            <a:r>
              <a:rPr lang="en-US" sz="2800"/>
              <a:t>        Security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981200"/>
            <a:ext cx="3422650" cy="4114800"/>
          </a:xfrm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990600" y="2667000"/>
            <a:ext cx="3702050" cy="13525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66800" y="5181600"/>
            <a:ext cx="3702050" cy="13525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9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68183" y="836712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LOCKE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(1632-1704)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14400" y="1412776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i="1" dirty="0">
                <a:latin typeface="Times New Roman" pitchFamily="18" charset="0"/>
              </a:rPr>
              <a:t>TABULA RASA</a:t>
            </a:r>
            <a:r>
              <a:rPr lang="en-US" sz="2200" b="1" dirty="0">
                <a:latin typeface="Times New Roman" pitchFamily="18" charset="0"/>
              </a:rPr>
              <a:t>: humans born with blank slate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Natural Laws: Two Treatise of Government</a:t>
            </a:r>
            <a:endParaRPr lang="en-US" sz="2200" b="1" i="1" dirty="0"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28471" y="3055937"/>
            <a:ext cx="3581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 Social Contract Defined: Government exists to protect life, liberty, and property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Early foundations of the enlightenment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7" descr="loc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36568"/>
            <a:ext cx="4375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  <p:bldP spid="112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>
                <a:latin typeface="Georgia" pitchFamily="18" charset="0"/>
              </a:rPr>
              <a:t>John Locke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5791200" cy="3810000"/>
          </a:xfrm>
        </p:spPr>
        <p:txBody>
          <a:bodyPr/>
          <a:lstStyle/>
          <a:p>
            <a:r>
              <a:rPr lang="en-US" sz="2800" dirty="0" smtClean="0">
                <a:latin typeface="Verdana" pitchFamily="34" charset="0"/>
              </a:rPr>
              <a:t>Influenced American writers of constitution</a:t>
            </a:r>
            <a:endParaRPr lang="en-US" sz="2800" dirty="0">
              <a:latin typeface="Verdana" pitchFamily="34" charset="0"/>
            </a:endParaRPr>
          </a:p>
          <a:p>
            <a:r>
              <a:rPr lang="en-US" sz="2800" dirty="0">
                <a:latin typeface="Verdana" pitchFamily="34" charset="0"/>
              </a:rPr>
              <a:t>Attacked by Charles II</a:t>
            </a:r>
          </a:p>
          <a:p>
            <a:r>
              <a:rPr lang="en-US" sz="2800" dirty="0">
                <a:latin typeface="Verdana" pitchFamily="34" charset="0"/>
              </a:rPr>
              <a:t>Friend of Newton</a:t>
            </a:r>
          </a:p>
          <a:p>
            <a:r>
              <a:rPr lang="en-US" sz="2800" dirty="0">
                <a:latin typeface="Verdana" pitchFamily="34" charset="0"/>
              </a:rPr>
              <a:t>Influential in American revolution</a:t>
            </a:r>
          </a:p>
          <a:p>
            <a:endParaRPr lang="en-US" sz="2800" dirty="0">
              <a:latin typeface="Verdana" pitchFamily="34" charset="0"/>
            </a:endParaRPr>
          </a:p>
        </p:txBody>
      </p:sp>
      <p:pic>
        <p:nvPicPr>
          <p:cNvPr id="385028" name="Picture 4" descr="declaration_engrav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2590800"/>
            <a:ext cx="3405188" cy="4114800"/>
          </a:xfrm>
          <a:noFill/>
          <a:ln/>
        </p:spPr>
      </p:pic>
      <p:sp>
        <p:nvSpPr>
          <p:cNvPr id="385029" name="Line 5"/>
          <p:cNvSpPr>
            <a:spLocks noChangeShapeType="1"/>
          </p:cNvSpPr>
          <p:nvPr/>
        </p:nvSpPr>
        <p:spPr bwMode="auto">
          <a:xfrm>
            <a:off x="228600" y="10668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pic>
        <p:nvPicPr>
          <p:cNvPr id="385030" name="Picture 6" descr="Declaration_independen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4106863"/>
            <a:ext cx="3962400" cy="25987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185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John Locke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6477000" cy="5181600"/>
          </a:xfrm>
        </p:spPr>
        <p:txBody>
          <a:bodyPr/>
          <a:lstStyle/>
          <a:p>
            <a:r>
              <a:rPr lang="en-US" sz="2800">
                <a:latin typeface="Verdana" pitchFamily="34" charset="0"/>
              </a:rPr>
              <a:t>Government</a:t>
            </a:r>
          </a:p>
          <a:p>
            <a:pPr lvl="1"/>
            <a:r>
              <a:rPr lang="en-US" sz="2400" i="1">
                <a:latin typeface="Verdana" pitchFamily="34" charset="0"/>
              </a:rPr>
              <a:t>Second treatise of Civil Government</a:t>
            </a:r>
            <a:endParaRPr lang="en-US" sz="2400">
              <a:latin typeface="Verdana" pitchFamily="34" charset="0"/>
            </a:endParaRPr>
          </a:p>
          <a:p>
            <a:pPr lvl="1"/>
            <a:r>
              <a:rPr lang="en-US" sz="2400">
                <a:latin typeface="Verdana" pitchFamily="34" charset="0"/>
              </a:rPr>
              <a:t>Chaos without government</a:t>
            </a:r>
          </a:p>
          <a:p>
            <a:pPr lvl="2"/>
            <a:r>
              <a:rPr lang="en-US" sz="2000">
                <a:latin typeface="Verdana" pitchFamily="34" charset="0"/>
              </a:rPr>
              <a:t>God gave mankind natural rights</a:t>
            </a:r>
          </a:p>
          <a:p>
            <a:pPr lvl="3"/>
            <a:r>
              <a:rPr lang="en-US" sz="1800">
                <a:latin typeface="Verdana" pitchFamily="34" charset="0"/>
              </a:rPr>
              <a:t>Life, liberty, pursuit of property</a:t>
            </a:r>
          </a:p>
          <a:p>
            <a:pPr lvl="2"/>
            <a:r>
              <a:rPr lang="en-US" sz="2000">
                <a:latin typeface="Verdana" pitchFamily="34" charset="0"/>
              </a:rPr>
              <a:t>Innate goodness of mankind led to formation of governments</a:t>
            </a:r>
          </a:p>
          <a:p>
            <a:pPr lvl="2"/>
            <a:r>
              <a:rPr lang="en-US" sz="2000">
                <a:latin typeface="Verdana" pitchFamily="34" charset="0"/>
              </a:rPr>
              <a:t>Governments, which were formed by the people, must guarantee the rights of the people</a:t>
            </a:r>
          </a:p>
          <a:p>
            <a:pPr lvl="3"/>
            <a:r>
              <a:rPr lang="en-US" sz="1800">
                <a:latin typeface="Verdana" pitchFamily="34" charset="0"/>
              </a:rPr>
              <a:t>People have a right to rebel against tyrannies</a:t>
            </a:r>
          </a:p>
          <a:p>
            <a:pPr lvl="1"/>
            <a:endParaRPr lang="en-US" sz="2400">
              <a:latin typeface="Verdana" pitchFamily="34" charset="0"/>
            </a:endParaRPr>
          </a:p>
        </p:txBody>
      </p:sp>
      <p:sp>
        <p:nvSpPr>
          <p:cNvPr id="386052" name="Line 4"/>
          <p:cNvSpPr>
            <a:spLocks noChangeShapeType="1"/>
          </p:cNvSpPr>
          <p:nvPr/>
        </p:nvSpPr>
        <p:spPr bwMode="auto">
          <a:xfrm>
            <a:off x="228600" y="1143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pic>
        <p:nvPicPr>
          <p:cNvPr id="386053" name="Picture 5" descr="John_Loc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29450" y="1676400"/>
            <a:ext cx="1809750" cy="2362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718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John Locke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90700"/>
            <a:ext cx="4724400" cy="4610100"/>
          </a:xfrm>
        </p:spPr>
        <p:txBody>
          <a:bodyPr/>
          <a:lstStyle/>
          <a:p>
            <a:r>
              <a:rPr lang="en-US" sz="3600"/>
              <a:t>Rationality justifies government</a:t>
            </a:r>
          </a:p>
          <a:p>
            <a:r>
              <a:rPr lang="en-US" sz="3600"/>
              <a:t>But also limits its authority</a:t>
            </a:r>
            <a:endParaRPr lang="en-US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0138" y="1981200"/>
            <a:ext cx="3284537" cy="4114800"/>
          </a:xfrm>
        </p:spPr>
      </p:pic>
    </p:spTree>
    <p:extLst>
      <p:ext uri="{BB962C8B-B14F-4D97-AF65-F5344CB8AC3E}">
        <p14:creationId xmlns:p14="http://schemas.microsoft.com/office/powerpoint/2010/main" val="5037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From Science to Philosophy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Francis Bacon (1561-1626)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Ren</a:t>
            </a:r>
            <a:r>
              <a:rPr lang="en-US">
                <a:cs typeface="Arial" charset="0"/>
              </a:rPr>
              <a:t>é</a:t>
            </a:r>
            <a:r>
              <a:rPr lang="en-US"/>
              <a:t> Descartes (1596-1650)</a:t>
            </a:r>
          </a:p>
        </p:txBody>
      </p:sp>
      <p:pic>
        <p:nvPicPr>
          <p:cNvPr id="13318" name="Picture 6" descr="ich1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99" y="2482737"/>
            <a:ext cx="27781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:Descart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699" y="2492896"/>
            <a:ext cx="34972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John Locke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Theory of Knowledge</a:t>
            </a:r>
          </a:p>
          <a:p>
            <a:pPr lvl="1"/>
            <a:r>
              <a:rPr lang="en-US" i="1">
                <a:latin typeface="Verdana" pitchFamily="34" charset="0"/>
              </a:rPr>
              <a:t>Essay Concerning Human Understanding</a:t>
            </a:r>
          </a:p>
          <a:p>
            <a:pPr lvl="1"/>
            <a:r>
              <a:rPr lang="en-US">
                <a:latin typeface="Verdana" pitchFamily="34" charset="0"/>
              </a:rPr>
              <a:t>Reasoning puts man above animals</a:t>
            </a:r>
          </a:p>
          <a:p>
            <a:pPr lvl="1"/>
            <a:r>
              <a:rPr lang="en-US">
                <a:latin typeface="Verdana" pitchFamily="34" charset="0"/>
              </a:rPr>
              <a:t>Rejected concept that ideas are innate</a:t>
            </a:r>
          </a:p>
          <a:p>
            <a:pPr lvl="2"/>
            <a:r>
              <a:rPr lang="en-US" i="1">
                <a:latin typeface="Verdana" pitchFamily="34" charset="0"/>
              </a:rPr>
              <a:t>Tabula rasa</a:t>
            </a:r>
          </a:p>
          <a:p>
            <a:pPr lvl="1"/>
            <a:r>
              <a:rPr lang="en-US">
                <a:latin typeface="Verdana" pitchFamily="34" charset="0"/>
              </a:rPr>
              <a:t>Outer ideas from experience</a:t>
            </a:r>
          </a:p>
          <a:p>
            <a:pPr lvl="1"/>
            <a:r>
              <a:rPr lang="en-US">
                <a:latin typeface="Verdana" pitchFamily="34" charset="0"/>
              </a:rPr>
              <a:t>Inner ideas from contemplation</a:t>
            </a:r>
          </a:p>
          <a:p>
            <a:pPr lvl="1"/>
            <a:r>
              <a:rPr lang="en-US">
                <a:latin typeface="Verdana" pitchFamily="34" charset="0"/>
              </a:rPr>
              <a:t>Mankind can attain all knowledge</a:t>
            </a:r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228600" y="1143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7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Locke’s state of nature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0700"/>
            <a:ext cx="8686800" cy="5067300"/>
          </a:xfrm>
        </p:spPr>
        <p:txBody>
          <a:bodyPr/>
          <a:lstStyle/>
          <a:p>
            <a:r>
              <a:rPr lang="en-US" sz="3600"/>
              <a:t>Equality of power and jurisdiction</a:t>
            </a:r>
          </a:p>
          <a:p>
            <a:r>
              <a:rPr lang="en-US" sz="3600"/>
              <a:t>Liberty, not license</a:t>
            </a:r>
          </a:p>
          <a:p>
            <a:r>
              <a:rPr lang="en-US" sz="3600"/>
              <a:t>Law of nature: no one ought to harm another is his life, health, liberty, or possessions</a:t>
            </a:r>
          </a:p>
        </p:txBody>
      </p:sp>
    </p:spTree>
    <p:extLst>
      <p:ext uri="{BB962C8B-B14F-4D97-AF65-F5344CB8AC3E}">
        <p14:creationId xmlns:p14="http://schemas.microsoft.com/office/powerpoint/2010/main" val="1374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Locke’s state of nature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0700"/>
            <a:ext cx="8686800" cy="5067300"/>
          </a:xfrm>
        </p:spPr>
        <p:txBody>
          <a:bodyPr/>
          <a:lstStyle/>
          <a:p>
            <a:r>
              <a:rPr lang="en-US" sz="3600"/>
              <a:t>You have natural rights in the state of nature:</a:t>
            </a:r>
          </a:p>
          <a:p>
            <a:pPr lvl="1"/>
            <a:r>
              <a:rPr lang="en-US" sz="3200"/>
              <a:t>Rights to life, health, liberty, and property</a:t>
            </a:r>
          </a:p>
          <a:p>
            <a:pPr lvl="1"/>
            <a:r>
              <a:rPr lang="en-US" sz="3200"/>
              <a:t>Right of self-preservation</a:t>
            </a:r>
          </a:p>
          <a:p>
            <a:pPr lvl="1"/>
            <a:r>
              <a:rPr lang="en-US" sz="3200"/>
              <a:t>Right to execute the law of nature</a:t>
            </a:r>
          </a:p>
          <a:p>
            <a:r>
              <a:rPr lang="en-US" sz="3600"/>
              <a:t>Not a state of war</a:t>
            </a:r>
          </a:p>
        </p:txBody>
      </p:sp>
    </p:spTree>
    <p:extLst>
      <p:ext uri="{BB962C8B-B14F-4D97-AF65-F5344CB8AC3E}">
        <p14:creationId xmlns:p14="http://schemas.microsoft.com/office/powerpoint/2010/main" val="24174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Voluntary Slavery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90700"/>
            <a:ext cx="8534400" cy="4762500"/>
          </a:xfrm>
        </p:spPr>
        <p:txBody>
          <a:bodyPr/>
          <a:lstStyle/>
          <a:p>
            <a:r>
              <a:rPr lang="en-US"/>
              <a:t>Hobbes thinks you would give up liberty even to an absolute monarch</a:t>
            </a:r>
          </a:p>
          <a:p>
            <a:r>
              <a:rPr lang="en-US"/>
              <a:t>But, for Locke, that would be like selling yourself into slavery</a:t>
            </a:r>
          </a:p>
          <a:p>
            <a:r>
              <a:rPr lang="en-US"/>
              <a:t>You can’t surrender your rights to life, liberty, and property</a:t>
            </a:r>
          </a:p>
          <a:p>
            <a:r>
              <a:rPr lang="en-US"/>
              <a:t>But you can be placed under laws that limit them (taxation, punishment)</a:t>
            </a:r>
          </a:p>
        </p:txBody>
      </p:sp>
    </p:spTree>
    <p:extLst>
      <p:ext uri="{BB962C8B-B14F-4D97-AF65-F5344CB8AC3E}">
        <p14:creationId xmlns:p14="http://schemas.microsoft.com/office/powerpoint/2010/main" val="15870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Jean-Jacques Rousseau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63246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Verdana" pitchFamily="34" charset="0"/>
              </a:rPr>
              <a:t>Contest: "Does progress in the arts and sciences correspond with progress in morality?"</a:t>
            </a:r>
          </a:p>
          <a:p>
            <a:pPr lvl="1"/>
            <a:r>
              <a:rPr lang="en-US" sz="2400" dirty="0">
                <a:latin typeface="Verdana" pitchFamily="34" charset="0"/>
              </a:rPr>
              <a:t>No!</a:t>
            </a:r>
          </a:p>
          <a:p>
            <a:pPr lvl="1"/>
            <a:r>
              <a:rPr lang="en-US" sz="2400" dirty="0">
                <a:latin typeface="Verdana" pitchFamily="34" charset="0"/>
              </a:rPr>
              <a:t>As civilizations progress, they move away from morality</a:t>
            </a:r>
          </a:p>
          <a:p>
            <a:pPr lvl="2"/>
            <a:r>
              <a:rPr lang="en-US" sz="2000" dirty="0">
                <a:latin typeface="Verdana" pitchFamily="34" charset="0"/>
              </a:rPr>
              <a:t>Examples: Romans, Greeks, Egyptians</a:t>
            </a:r>
          </a:p>
          <a:p>
            <a:pPr lvl="2"/>
            <a:r>
              <a:rPr lang="en-US" sz="2000" dirty="0">
                <a:latin typeface="Verdana" pitchFamily="34" charset="0"/>
              </a:rPr>
              <a:t>Civilization itself leads away from true fundamentals</a:t>
            </a:r>
          </a:p>
          <a:p>
            <a:pPr lvl="2"/>
            <a:r>
              <a:rPr lang="en-US" sz="2000" dirty="0">
                <a:latin typeface="Verdana" pitchFamily="34" charset="0"/>
              </a:rPr>
              <a:t>Technology and art give false desires</a:t>
            </a:r>
          </a:p>
          <a:p>
            <a:r>
              <a:rPr lang="en-US" sz="2800" i="1" dirty="0">
                <a:latin typeface="Verdana" pitchFamily="34" charset="0"/>
              </a:rPr>
              <a:t>Social Contract</a:t>
            </a:r>
          </a:p>
          <a:p>
            <a:pPr lvl="1"/>
            <a:r>
              <a:rPr lang="en-US" sz="2400" dirty="0">
                <a:latin typeface="Verdana" pitchFamily="34" charset="0"/>
              </a:rPr>
              <a:t>“Noble Savage</a:t>
            </a:r>
            <a:r>
              <a:rPr lang="en-US" sz="2400" dirty="0" smtClean="0">
                <a:latin typeface="Verdana" pitchFamily="34" charset="0"/>
              </a:rPr>
              <a:t>” Had read reports of explorers in North America</a:t>
            </a:r>
            <a:endParaRPr lang="en-US" sz="2400" i="1" dirty="0">
              <a:latin typeface="Verdana" pitchFamily="34" charset="0"/>
            </a:endParaRPr>
          </a:p>
          <a:p>
            <a:endParaRPr lang="en-US" sz="2800" dirty="0">
              <a:latin typeface="Verdana" pitchFamily="34" charset="0"/>
            </a:endParaRPr>
          </a:p>
        </p:txBody>
      </p:sp>
      <p:sp>
        <p:nvSpPr>
          <p:cNvPr id="327684" name="Line 4"/>
          <p:cNvSpPr>
            <a:spLocks noChangeShapeType="1"/>
          </p:cNvSpPr>
          <p:nvPr/>
        </p:nvSpPr>
        <p:spPr bwMode="auto">
          <a:xfrm>
            <a:off x="304800" y="12954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752600"/>
            <a:ext cx="2397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04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Jean-Jacques Rousseau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050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social contract justifies government</a:t>
            </a:r>
          </a:p>
          <a:p>
            <a:pPr>
              <a:lnSpc>
                <a:spcPct val="90000"/>
              </a:lnSpc>
            </a:pPr>
            <a:r>
              <a:rPr lang="en-US"/>
              <a:t>But also limits it</a:t>
            </a:r>
          </a:p>
          <a:p>
            <a:pPr>
              <a:lnSpc>
                <a:spcPct val="90000"/>
              </a:lnSpc>
            </a:pPr>
            <a:r>
              <a:rPr lang="en-US"/>
              <a:t>The limit is established by the general will</a:t>
            </a:r>
          </a:p>
          <a:p>
            <a:pPr>
              <a:lnSpc>
                <a:spcPct val="90000"/>
              </a:lnSpc>
            </a:pPr>
            <a:r>
              <a:rPr lang="en-US"/>
              <a:t>General will = common good</a:t>
            </a:r>
            <a:endParaRPr lang="en-US" sz="2800"/>
          </a:p>
        </p:txBody>
      </p:sp>
      <p:pic>
        <p:nvPicPr>
          <p:cNvPr id="1157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828800"/>
            <a:ext cx="3360738" cy="4381500"/>
          </a:xfrm>
        </p:spPr>
      </p:pic>
    </p:spTree>
    <p:extLst>
      <p:ext uri="{BB962C8B-B14F-4D97-AF65-F5344CB8AC3E}">
        <p14:creationId xmlns:p14="http://schemas.microsoft.com/office/powerpoint/2010/main" val="18437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" pitchFamily="18" charset="0"/>
              </a:rPr>
              <a:t>Jean-Jacques Rousseau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Influence on French and American revolutions</a:t>
            </a:r>
          </a:p>
          <a:p>
            <a:pPr lvl="1"/>
            <a:r>
              <a:rPr lang="en-US" i="1">
                <a:latin typeface="Verdana" pitchFamily="34" charset="0"/>
              </a:rPr>
              <a:t>"Liberty, Equality, Fraternity"</a:t>
            </a:r>
          </a:p>
          <a:p>
            <a:pPr lvl="1"/>
            <a:r>
              <a:rPr lang="en-US">
                <a:latin typeface="Verdana" pitchFamily="34" charset="0"/>
              </a:rPr>
              <a:t>Invest </a:t>
            </a:r>
            <a:r>
              <a:rPr lang="en-US" b="1">
                <a:latin typeface="Verdana" pitchFamily="34" charset="0"/>
              </a:rPr>
              <a:t>all</a:t>
            </a:r>
            <a:r>
              <a:rPr lang="en-US">
                <a:latin typeface="Verdana" pitchFamily="34" charset="0"/>
              </a:rPr>
              <a:t> rights and liberties into a society</a:t>
            </a:r>
          </a:p>
          <a:p>
            <a:pPr lvl="2"/>
            <a:r>
              <a:rPr lang="en-US">
                <a:latin typeface="Verdana" pitchFamily="34" charset="0"/>
              </a:rPr>
              <a:t>Compare to a corporation</a:t>
            </a:r>
          </a:p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>
            <a:off x="304800" y="12954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Georgia" pitchFamily="18" charset="0"/>
              </a:rPr>
              <a:t>Summary of Rousseau's Teachings</a:t>
            </a:r>
          </a:p>
        </p:txBody>
      </p:sp>
      <p:graphicFrame>
        <p:nvGraphicFramePr>
          <p:cNvPr id="351258" name="Group 26"/>
          <p:cNvGraphicFramePr>
            <a:graphicFrameLocks noGrp="1"/>
          </p:cNvGraphicFramePr>
          <p:nvPr>
            <p:ph sz="half" idx="2"/>
          </p:nvPr>
        </p:nvGraphicFramePr>
        <p:xfrm>
          <a:off x="228600" y="1816100"/>
          <a:ext cx="8686800" cy="4605148"/>
        </p:xfrm>
        <a:graphic>
          <a:graphicData uri="http://schemas.openxmlformats.org/drawingml/2006/table">
            <a:tbl>
              <a:tblPr/>
              <a:tblGrid>
                <a:gridCol w="4302125"/>
                <a:gridCol w="4384675"/>
              </a:tblGrid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Old System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(Powerful Ruler or Chaos)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New System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(Social Contract Concepts)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Instinct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Justice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Strength and intelligence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People equal on moral rights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Natural inclinations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Personal liberty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Civil liberty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1259" name="Line 27"/>
          <p:cNvSpPr>
            <a:spLocks noChangeShapeType="1"/>
          </p:cNvSpPr>
          <p:nvPr/>
        </p:nvSpPr>
        <p:spPr bwMode="auto">
          <a:xfrm>
            <a:off x="228600" y="32004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>
                <a:latin typeface="Verdana" pitchFamily="34" charset="0"/>
              </a:rPr>
              <a:t>	“Man is born free, yet everywhere he is in chains.”</a:t>
            </a:r>
          </a:p>
          <a:p>
            <a:pPr lvl="1" algn="r"/>
            <a:endParaRPr lang="en-US" sz="3600">
              <a:latin typeface="Verdana" pitchFamily="34" charset="0"/>
            </a:endParaRPr>
          </a:p>
          <a:p>
            <a:pPr lvl="1" algn="r"/>
            <a:r>
              <a:rPr lang="en-US" sz="3600">
                <a:latin typeface="Verdana" pitchFamily="34" charset="0"/>
              </a:rPr>
              <a:t>Rousseau</a:t>
            </a:r>
          </a:p>
        </p:txBody>
      </p:sp>
    </p:spTree>
    <p:extLst>
      <p:ext uri="{BB962C8B-B14F-4D97-AF65-F5344CB8AC3E}">
        <p14:creationId xmlns:p14="http://schemas.microsoft.com/office/powerpoint/2010/main" val="1761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Bacon and </a:t>
            </a:r>
            <a:r>
              <a:rPr lang="en-US" u="sng" dirty="0" err="1" smtClean="0"/>
              <a:t>Baconian</a:t>
            </a:r>
            <a:r>
              <a:rPr lang="en-US" u="sng" dirty="0" smtClean="0"/>
              <a:t> </a:t>
            </a:r>
            <a:r>
              <a:rPr lang="en-US" u="sng" dirty="0"/>
              <a:t>Thought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True “Renaissance Man” - political advisor, philosopher, etc.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Advancement of Learning</a:t>
            </a:r>
            <a:r>
              <a:rPr lang="en-US" dirty="0"/>
              <a:t> (1605)</a:t>
            </a:r>
          </a:p>
          <a:p>
            <a:r>
              <a:rPr lang="en-US" i="1" dirty="0" err="1"/>
              <a:t>Novum</a:t>
            </a:r>
            <a:r>
              <a:rPr lang="en-US" i="1" dirty="0"/>
              <a:t> </a:t>
            </a:r>
            <a:r>
              <a:rPr lang="en-US" i="1" dirty="0" err="1"/>
              <a:t>Organum</a:t>
            </a:r>
            <a:r>
              <a:rPr lang="en-US" dirty="0"/>
              <a:t> (1620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Did not really participate directly in natural philosophy, but set the stage</a:t>
            </a:r>
            <a:endParaRPr lang="en-US" dirty="0"/>
          </a:p>
          <a:p>
            <a:r>
              <a:rPr lang="en-US" dirty="0" smtClean="0"/>
              <a:t>Anti-scholasticism – believed in creation of “new” knowledge, questioning ancient authorities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u="sng" dirty="0" smtClean="0"/>
              <a:t>Empiricism</a:t>
            </a:r>
            <a:r>
              <a:rPr lang="en-US" dirty="0" smtClean="0"/>
              <a:t> (theory, experiment and observation)</a:t>
            </a:r>
          </a:p>
          <a:p>
            <a:pPr lvl="1"/>
            <a:r>
              <a:rPr lang="en-US" dirty="0" smtClean="0"/>
              <a:t>Knowledge should produce useful results (betterment of life, and more power for the monarch!)</a:t>
            </a:r>
          </a:p>
          <a:p>
            <a:pPr lvl="1"/>
            <a:r>
              <a:rPr lang="en-US" dirty="0" smtClean="0"/>
              <a:t>Idea of a changing, and improving, world (sea voyages)</a:t>
            </a:r>
          </a:p>
          <a:p>
            <a:pPr lvl="1"/>
            <a:r>
              <a:rPr lang="en-US" dirty="0" smtClean="0"/>
              <a:t>Champion of </a:t>
            </a:r>
            <a:r>
              <a:rPr lang="en-US" u="sng" dirty="0" smtClean="0"/>
              <a:t>inductive</a:t>
            </a:r>
            <a:r>
              <a:rPr lang="en-US" dirty="0" smtClean="0"/>
              <a:t> reasoning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r>
              <a:rPr lang="en-US" dirty="0"/>
              <a:t>Start with </a:t>
            </a:r>
            <a:r>
              <a:rPr lang="en-US" dirty="0" smtClean="0"/>
              <a:t>specific observations, use your senses, end </a:t>
            </a:r>
            <a:r>
              <a:rPr lang="en-US" dirty="0"/>
              <a:t>with a </a:t>
            </a:r>
            <a:r>
              <a:rPr lang="en-US" dirty="0" smtClean="0"/>
              <a:t>general 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Inductive Reasoning – bottom 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39758" cy="39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395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5550"/>
            <a:ext cx="6120680" cy="586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7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(De)Cartesian </a:t>
            </a:r>
            <a:r>
              <a:rPr lang="en-US" u="sng" dirty="0"/>
              <a:t>Thought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dirty="0" smtClean="0"/>
              <a:t>Math-focused</a:t>
            </a:r>
          </a:p>
          <a:p>
            <a:r>
              <a:rPr lang="en-US" i="1" dirty="0" smtClean="0"/>
              <a:t>Discourse </a:t>
            </a:r>
            <a:r>
              <a:rPr lang="en-US" i="1" dirty="0"/>
              <a:t>on Method</a:t>
            </a:r>
            <a:r>
              <a:rPr lang="en-US" dirty="0"/>
              <a:t> (1637)</a:t>
            </a:r>
          </a:p>
          <a:p>
            <a:r>
              <a:rPr lang="en-US" dirty="0"/>
              <a:t>Systematic </a:t>
            </a:r>
            <a:r>
              <a:rPr lang="en-US" dirty="0" smtClean="0"/>
              <a:t>doubt and rationalism, rejected all authority but his own reason</a:t>
            </a:r>
            <a:endParaRPr lang="en-US" dirty="0"/>
          </a:p>
          <a:p>
            <a:pPr lvl="1"/>
            <a:r>
              <a:rPr lang="ja-JP" altLang="en-US" dirty="0">
                <a:latin typeface="Arial"/>
              </a:rPr>
              <a:t>“</a:t>
            </a:r>
            <a:r>
              <a:rPr lang="en-US" i="1" dirty="0"/>
              <a:t>Cogito ergo sum</a:t>
            </a:r>
            <a:r>
              <a:rPr lang="ja-JP" altLang="en-US" dirty="0" smtClean="0">
                <a:latin typeface="Arial"/>
              </a:rPr>
              <a:t>” </a:t>
            </a:r>
            <a:r>
              <a:rPr lang="en-CA" altLang="ja-JP" dirty="0" smtClean="0">
                <a:latin typeface="Arial"/>
              </a:rPr>
              <a:t>(I think, therefore I am)</a:t>
            </a:r>
            <a:endParaRPr lang="en-US" dirty="0"/>
          </a:p>
          <a:p>
            <a:r>
              <a:rPr lang="en-US" u="sng" dirty="0"/>
              <a:t>Deductive</a:t>
            </a:r>
            <a:r>
              <a:rPr lang="en-US" dirty="0"/>
              <a:t> </a:t>
            </a:r>
            <a:r>
              <a:rPr lang="en-US" dirty="0" smtClean="0"/>
              <a:t>reasoning - from general to specific</a:t>
            </a:r>
            <a:endParaRPr lang="en-US" dirty="0"/>
          </a:p>
          <a:p>
            <a:r>
              <a:rPr lang="ja-JP" altLang="en-US" dirty="0" smtClean="0">
                <a:latin typeface="Arial"/>
              </a:rPr>
              <a:t>“</a:t>
            </a:r>
            <a:r>
              <a:rPr lang="en-US" dirty="0"/>
              <a:t>Cartesian Dualism</a:t>
            </a:r>
            <a:r>
              <a:rPr lang="ja-JP" altLang="en-US" dirty="0" smtClean="0">
                <a:latin typeface="Arial"/>
              </a:rPr>
              <a:t>” </a:t>
            </a:r>
            <a:r>
              <a:rPr lang="en-CA" altLang="ja-JP" dirty="0" smtClean="0"/>
              <a:t>– </a:t>
            </a:r>
            <a:r>
              <a:rPr lang="en-CA" altLang="ja-JP" sz="3000" dirty="0" smtClean="0"/>
              <a:t>separation of mind and body (thinking and being), nothing of the mind was reasonable or worth studying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16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Deductive Reasoning – top down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5961"/>
            <a:ext cx="8305712" cy="355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4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Modern Application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48880"/>
            <a:ext cx="8229600" cy="2590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	</a:t>
            </a:r>
            <a:r>
              <a:rPr lang="en-US" dirty="0" err="1"/>
              <a:t>Baconian</a:t>
            </a:r>
            <a:r>
              <a:rPr lang="en-US" dirty="0"/>
              <a:t> empiricism and induction</a:t>
            </a:r>
          </a:p>
          <a:p>
            <a:pPr>
              <a:buFontTx/>
              <a:buNone/>
            </a:pPr>
            <a:r>
              <a:rPr lang="en-US" dirty="0"/>
              <a:t>+		Cartesian rationalism and deduction</a:t>
            </a:r>
          </a:p>
          <a:p>
            <a:pPr>
              <a:buFontTx/>
              <a:buNone/>
            </a:pPr>
            <a:r>
              <a:rPr lang="en-US" dirty="0"/>
              <a:t>=		The modern scientific method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85800" y="350100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33b9779c12fe81bcc53b315dd69f51f97d3ee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1310</Words>
  <Application>Microsoft Office PowerPoint</Application>
  <PresentationFormat>On-screen Show (4:3)</PresentationFormat>
  <Paragraphs>206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Georgia</vt:lpstr>
      <vt:lpstr>Times New Roman</vt:lpstr>
      <vt:lpstr>Verdana</vt:lpstr>
      <vt:lpstr>Wingdings</vt:lpstr>
      <vt:lpstr>Office Theme</vt:lpstr>
      <vt:lpstr>   The Philosophy of the Scientific Revolution</vt:lpstr>
      <vt:lpstr>PowerPoint Presentation</vt:lpstr>
      <vt:lpstr>From Science to Philosophy</vt:lpstr>
      <vt:lpstr>Bacon and Baconian Thought</vt:lpstr>
      <vt:lpstr>Inductive Reasoning – bottom up</vt:lpstr>
      <vt:lpstr>PowerPoint Presentation</vt:lpstr>
      <vt:lpstr>(De)Cartesian Thought</vt:lpstr>
      <vt:lpstr>Deductive Reasoning – top down</vt:lpstr>
      <vt:lpstr>Modern Application</vt:lpstr>
      <vt:lpstr>PowerPoint Presentation</vt:lpstr>
      <vt:lpstr>How Science was Done </vt:lpstr>
      <vt:lpstr>An Experiment on a Bird in the Air Pump 1768, Joseph Wright</vt:lpstr>
      <vt:lpstr>Scientific Institutions</vt:lpstr>
      <vt:lpstr>Women in the Scientific Revolution</vt:lpstr>
      <vt:lpstr>Political Empiricism</vt:lpstr>
      <vt:lpstr>Legal and Moral Rights</vt:lpstr>
      <vt:lpstr>General Rights</vt:lpstr>
      <vt:lpstr>Examples: US Bill of Rights</vt:lpstr>
      <vt:lpstr>PowerPoint Presentation</vt:lpstr>
      <vt:lpstr>Thomas Hobbes</vt:lpstr>
      <vt:lpstr>Thomas Hobbes (1588-1679)</vt:lpstr>
      <vt:lpstr>Thomas Hobbes</vt:lpstr>
      <vt:lpstr>Hobbes’s state of nature</vt:lpstr>
      <vt:lpstr>Social Contract Theory</vt:lpstr>
      <vt:lpstr>Hobbes’s Social Contract</vt:lpstr>
      <vt:lpstr>PowerPoint Presentation</vt:lpstr>
      <vt:lpstr>John Locke</vt:lpstr>
      <vt:lpstr>John Locke</vt:lpstr>
      <vt:lpstr>John Locke</vt:lpstr>
      <vt:lpstr>John Locke</vt:lpstr>
      <vt:lpstr>Locke’s state of nature</vt:lpstr>
      <vt:lpstr>Locke’s state of nature</vt:lpstr>
      <vt:lpstr>Voluntary Slavery</vt:lpstr>
      <vt:lpstr>Jean-Jacques Rousseau</vt:lpstr>
      <vt:lpstr>Jean-Jacques Rousseau</vt:lpstr>
      <vt:lpstr>Jean-Jacques Rousseau</vt:lpstr>
      <vt:lpstr>Summary of Rousseau's Teachings</vt:lpstr>
      <vt:lpstr>PowerPoint Presentation</vt:lpstr>
    </vt:vector>
  </TitlesOfParts>
  <Company>Calgary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21:    The Philosophy of the Scientific Revolution</dc:title>
  <dc:creator>Simon S Schofield</dc:creator>
  <cp:lastModifiedBy>Noor Khan</cp:lastModifiedBy>
  <cp:revision>15</cp:revision>
  <dcterms:created xsi:type="dcterms:W3CDTF">2012-10-15T17:23:18Z</dcterms:created>
  <dcterms:modified xsi:type="dcterms:W3CDTF">2015-06-23T06:42:34Z</dcterms:modified>
</cp:coreProperties>
</file>