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0"/>
  </p:notesMasterIdLst>
  <p:sldIdLst>
    <p:sldId id="269" r:id="rId2"/>
    <p:sldId id="257" r:id="rId3"/>
    <p:sldId id="258" r:id="rId4"/>
    <p:sldId id="25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6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34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5FB958-8DA3-4FAE-93F3-CF5A9B6E16CE}"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BF6BE23C-094B-4E97-A786-7FC81F5249A4}">
      <dgm:prSet phldrT="[Text]"/>
      <dgm:spPr/>
      <dgm:t>
        <a:bodyPr/>
        <a:lstStyle/>
        <a:p>
          <a:r>
            <a:rPr lang="en-US" dirty="0" smtClean="0"/>
            <a:t>Silver was produced in the Americas</a:t>
          </a:r>
          <a:endParaRPr lang="en-US" dirty="0"/>
        </a:p>
      </dgm:t>
    </dgm:pt>
    <dgm:pt modelId="{057E48ED-EFF0-4175-9D7B-F926594D0D79}" type="parTrans" cxnId="{FD96EB29-1C62-4C18-BF2D-15BC3824630F}">
      <dgm:prSet/>
      <dgm:spPr/>
      <dgm:t>
        <a:bodyPr/>
        <a:lstStyle/>
        <a:p>
          <a:endParaRPr lang="en-US"/>
        </a:p>
      </dgm:t>
    </dgm:pt>
    <dgm:pt modelId="{CFCD7F68-E822-48F7-95D7-3FE76D8BDB26}" type="sibTrans" cxnId="{FD96EB29-1C62-4C18-BF2D-15BC3824630F}">
      <dgm:prSet/>
      <dgm:spPr/>
      <dgm:t>
        <a:bodyPr/>
        <a:lstStyle/>
        <a:p>
          <a:endParaRPr lang="en-US"/>
        </a:p>
      </dgm:t>
    </dgm:pt>
    <dgm:pt modelId="{BA71FC4B-7CF9-4B50-B95E-E321A87C84DA}">
      <dgm:prSet phldrT="[Text]"/>
      <dgm:spPr/>
      <dgm:t>
        <a:bodyPr/>
        <a:lstStyle/>
        <a:p>
          <a:r>
            <a:rPr lang="en-US" dirty="0" smtClean="0"/>
            <a:t>It was shipped to Europe</a:t>
          </a:r>
          <a:endParaRPr lang="en-US" dirty="0"/>
        </a:p>
      </dgm:t>
    </dgm:pt>
    <dgm:pt modelId="{3E9FB880-0B3D-40D8-AB48-8F4A1F77408D}" type="parTrans" cxnId="{93324A0C-9C95-4909-BA9C-643DCE9C606C}">
      <dgm:prSet/>
      <dgm:spPr/>
      <dgm:t>
        <a:bodyPr/>
        <a:lstStyle/>
        <a:p>
          <a:endParaRPr lang="en-US"/>
        </a:p>
      </dgm:t>
    </dgm:pt>
    <dgm:pt modelId="{E877A313-1DEF-4BAF-A490-081E6DD9334D}" type="sibTrans" cxnId="{93324A0C-9C95-4909-BA9C-643DCE9C606C}">
      <dgm:prSet/>
      <dgm:spPr/>
      <dgm:t>
        <a:bodyPr/>
        <a:lstStyle/>
        <a:p>
          <a:endParaRPr lang="en-US"/>
        </a:p>
      </dgm:t>
    </dgm:pt>
    <dgm:pt modelId="{BAAAEE68-1EA1-450C-9031-F41F04279192}">
      <dgm:prSet phldrT="[Text]"/>
      <dgm:spPr/>
      <dgm:t>
        <a:bodyPr/>
        <a:lstStyle/>
        <a:p>
          <a:r>
            <a:rPr lang="en-US" dirty="0" smtClean="0"/>
            <a:t>It was traded for slaves in Africa</a:t>
          </a:r>
          <a:endParaRPr lang="en-US" dirty="0"/>
        </a:p>
      </dgm:t>
    </dgm:pt>
    <dgm:pt modelId="{C5B29832-2D65-4582-9F7B-497CA6745FE1}" type="parTrans" cxnId="{0294F9AA-FBDA-48D8-BC66-31A489A52427}">
      <dgm:prSet/>
      <dgm:spPr/>
      <dgm:t>
        <a:bodyPr/>
        <a:lstStyle/>
        <a:p>
          <a:endParaRPr lang="en-US"/>
        </a:p>
      </dgm:t>
    </dgm:pt>
    <dgm:pt modelId="{DE0F7D91-D72D-4E1F-ADBA-852B715395CF}" type="sibTrans" cxnId="{0294F9AA-FBDA-48D8-BC66-31A489A52427}">
      <dgm:prSet/>
      <dgm:spPr/>
      <dgm:t>
        <a:bodyPr/>
        <a:lstStyle/>
        <a:p>
          <a:endParaRPr lang="en-US"/>
        </a:p>
      </dgm:t>
    </dgm:pt>
    <dgm:pt modelId="{5AF9BBE3-0347-43A9-8BC9-0B8BF3CDF8CA}">
      <dgm:prSet phldrT="[Text]"/>
      <dgm:spPr/>
      <dgm:t>
        <a:bodyPr/>
        <a:lstStyle/>
        <a:p>
          <a:r>
            <a:rPr lang="en-US" dirty="0" smtClean="0"/>
            <a:t>Slaves were shipped to the Americas</a:t>
          </a:r>
          <a:endParaRPr lang="en-US" dirty="0"/>
        </a:p>
      </dgm:t>
    </dgm:pt>
    <dgm:pt modelId="{FC1B81ED-99B2-4E7F-91EA-5F71C02B6F43}" type="parTrans" cxnId="{2A9D7FFA-3A8C-425E-8FD5-0C35DFECDE54}">
      <dgm:prSet/>
      <dgm:spPr/>
      <dgm:t>
        <a:bodyPr/>
        <a:lstStyle/>
        <a:p>
          <a:endParaRPr lang="en-US"/>
        </a:p>
      </dgm:t>
    </dgm:pt>
    <dgm:pt modelId="{41FA52C5-97CE-4742-BC95-2ECA1123FDD8}" type="sibTrans" cxnId="{2A9D7FFA-3A8C-425E-8FD5-0C35DFECDE54}">
      <dgm:prSet/>
      <dgm:spPr/>
      <dgm:t>
        <a:bodyPr/>
        <a:lstStyle/>
        <a:p>
          <a:endParaRPr lang="en-US"/>
        </a:p>
      </dgm:t>
    </dgm:pt>
    <dgm:pt modelId="{F449F1FD-C51D-4233-85C7-04706AEB5A23}">
      <dgm:prSet phldrT="[Text]"/>
      <dgm:spPr/>
      <dgm:t>
        <a:bodyPr/>
        <a:lstStyle/>
        <a:p>
          <a:r>
            <a:rPr lang="en-US" dirty="0" smtClean="0"/>
            <a:t>Slaves were sent to work in the mines</a:t>
          </a:r>
          <a:endParaRPr lang="en-US" dirty="0"/>
        </a:p>
      </dgm:t>
    </dgm:pt>
    <dgm:pt modelId="{E9342BC2-0520-4D12-B0BA-FB5AC09D073F}" type="parTrans" cxnId="{6AEEE5FF-0F2E-4F48-AAF6-4EC43E74F34C}">
      <dgm:prSet/>
      <dgm:spPr/>
      <dgm:t>
        <a:bodyPr/>
        <a:lstStyle/>
        <a:p>
          <a:endParaRPr lang="en-US"/>
        </a:p>
      </dgm:t>
    </dgm:pt>
    <dgm:pt modelId="{B57E28C2-AB21-4113-AD29-B3D80F7ACCAA}" type="sibTrans" cxnId="{6AEEE5FF-0F2E-4F48-AAF6-4EC43E74F34C}">
      <dgm:prSet/>
      <dgm:spPr/>
      <dgm:t>
        <a:bodyPr/>
        <a:lstStyle/>
        <a:p>
          <a:endParaRPr lang="en-US"/>
        </a:p>
      </dgm:t>
    </dgm:pt>
    <dgm:pt modelId="{8179D0AE-7B78-4F40-80F3-813B8AC02076}" type="pres">
      <dgm:prSet presAssocID="{B85FB958-8DA3-4FAE-93F3-CF5A9B6E16CE}" presName="cycle" presStyleCnt="0">
        <dgm:presLayoutVars>
          <dgm:dir/>
          <dgm:resizeHandles val="exact"/>
        </dgm:presLayoutVars>
      </dgm:prSet>
      <dgm:spPr/>
      <dgm:t>
        <a:bodyPr/>
        <a:lstStyle/>
        <a:p>
          <a:endParaRPr lang="en-US"/>
        </a:p>
      </dgm:t>
    </dgm:pt>
    <dgm:pt modelId="{D2243D17-6ABB-438B-9AE8-FCF3A5B9117C}" type="pres">
      <dgm:prSet presAssocID="{BF6BE23C-094B-4E97-A786-7FC81F5249A4}" presName="dummy" presStyleCnt="0"/>
      <dgm:spPr/>
    </dgm:pt>
    <dgm:pt modelId="{365E0A4D-F8B9-4A85-8BD7-7B6FB2E5C0EA}" type="pres">
      <dgm:prSet presAssocID="{BF6BE23C-094B-4E97-A786-7FC81F5249A4}" presName="node" presStyleLbl="revTx" presStyleIdx="0" presStyleCnt="5">
        <dgm:presLayoutVars>
          <dgm:bulletEnabled val="1"/>
        </dgm:presLayoutVars>
      </dgm:prSet>
      <dgm:spPr/>
      <dgm:t>
        <a:bodyPr/>
        <a:lstStyle/>
        <a:p>
          <a:endParaRPr lang="en-US"/>
        </a:p>
      </dgm:t>
    </dgm:pt>
    <dgm:pt modelId="{D5149CB5-706A-4B12-B5D1-C43FBD73CFDF}" type="pres">
      <dgm:prSet presAssocID="{CFCD7F68-E822-48F7-95D7-3FE76D8BDB26}" presName="sibTrans" presStyleLbl="node1" presStyleIdx="0" presStyleCnt="5" custLinFactNeighborX="-3580" custLinFactNeighborY="1721"/>
      <dgm:spPr/>
      <dgm:t>
        <a:bodyPr/>
        <a:lstStyle/>
        <a:p>
          <a:endParaRPr lang="en-US"/>
        </a:p>
      </dgm:t>
    </dgm:pt>
    <dgm:pt modelId="{6A1E93D2-A37F-4388-97FE-410B103E520B}" type="pres">
      <dgm:prSet presAssocID="{BA71FC4B-7CF9-4B50-B95E-E321A87C84DA}" presName="dummy" presStyleCnt="0"/>
      <dgm:spPr/>
    </dgm:pt>
    <dgm:pt modelId="{A45F4125-1934-4603-B800-BA1F5BA50D7C}" type="pres">
      <dgm:prSet presAssocID="{BA71FC4B-7CF9-4B50-B95E-E321A87C84DA}" presName="node" presStyleLbl="revTx" presStyleIdx="1" presStyleCnt="5">
        <dgm:presLayoutVars>
          <dgm:bulletEnabled val="1"/>
        </dgm:presLayoutVars>
      </dgm:prSet>
      <dgm:spPr/>
      <dgm:t>
        <a:bodyPr/>
        <a:lstStyle/>
        <a:p>
          <a:endParaRPr lang="en-US"/>
        </a:p>
      </dgm:t>
    </dgm:pt>
    <dgm:pt modelId="{C1D4E292-8F2B-4799-ADCE-A5B15E02A33E}" type="pres">
      <dgm:prSet presAssocID="{E877A313-1DEF-4BAF-A490-081E6DD9334D}" presName="sibTrans" presStyleLbl="node1" presStyleIdx="1" presStyleCnt="5"/>
      <dgm:spPr/>
      <dgm:t>
        <a:bodyPr/>
        <a:lstStyle/>
        <a:p>
          <a:endParaRPr lang="en-US"/>
        </a:p>
      </dgm:t>
    </dgm:pt>
    <dgm:pt modelId="{7F2E8C02-36E0-493B-85EB-822F750F63C9}" type="pres">
      <dgm:prSet presAssocID="{BAAAEE68-1EA1-450C-9031-F41F04279192}" presName="dummy" presStyleCnt="0"/>
      <dgm:spPr/>
    </dgm:pt>
    <dgm:pt modelId="{A9C5D1C2-9DF9-4672-BA13-BCDFBDD10A3A}" type="pres">
      <dgm:prSet presAssocID="{BAAAEE68-1EA1-450C-9031-F41F04279192}" presName="node" presStyleLbl="revTx" presStyleIdx="2" presStyleCnt="5">
        <dgm:presLayoutVars>
          <dgm:bulletEnabled val="1"/>
        </dgm:presLayoutVars>
      </dgm:prSet>
      <dgm:spPr/>
      <dgm:t>
        <a:bodyPr/>
        <a:lstStyle/>
        <a:p>
          <a:endParaRPr lang="en-US"/>
        </a:p>
      </dgm:t>
    </dgm:pt>
    <dgm:pt modelId="{6264224E-07CA-428C-B0BF-4D99C783FDEF}" type="pres">
      <dgm:prSet presAssocID="{DE0F7D91-D72D-4E1F-ADBA-852B715395CF}" presName="sibTrans" presStyleLbl="node1" presStyleIdx="2" presStyleCnt="5" custLinFactNeighborX="-7037" custLinFactNeighborY="-1735"/>
      <dgm:spPr/>
      <dgm:t>
        <a:bodyPr/>
        <a:lstStyle/>
        <a:p>
          <a:endParaRPr lang="en-US"/>
        </a:p>
      </dgm:t>
    </dgm:pt>
    <dgm:pt modelId="{2E8E7942-A1D3-45B7-AD98-46BD3034E6F8}" type="pres">
      <dgm:prSet presAssocID="{5AF9BBE3-0347-43A9-8BC9-0B8BF3CDF8CA}" presName="dummy" presStyleCnt="0"/>
      <dgm:spPr/>
    </dgm:pt>
    <dgm:pt modelId="{20730631-B334-4334-81BC-3310DAF15124}" type="pres">
      <dgm:prSet presAssocID="{5AF9BBE3-0347-43A9-8BC9-0B8BF3CDF8CA}" presName="node" presStyleLbl="revTx" presStyleIdx="3" presStyleCnt="5">
        <dgm:presLayoutVars>
          <dgm:bulletEnabled val="1"/>
        </dgm:presLayoutVars>
      </dgm:prSet>
      <dgm:spPr/>
      <dgm:t>
        <a:bodyPr/>
        <a:lstStyle/>
        <a:p>
          <a:endParaRPr lang="en-US"/>
        </a:p>
      </dgm:t>
    </dgm:pt>
    <dgm:pt modelId="{90BE78EE-2CDF-4590-A01C-986005478808}" type="pres">
      <dgm:prSet presAssocID="{41FA52C5-97CE-4742-BC95-2ECA1123FDD8}" presName="sibTrans" presStyleLbl="node1" presStyleIdx="3" presStyleCnt="5" custLinFactNeighborX="3333" custLinFactNeighborY="-1735"/>
      <dgm:spPr/>
      <dgm:t>
        <a:bodyPr/>
        <a:lstStyle/>
        <a:p>
          <a:endParaRPr lang="en-US"/>
        </a:p>
      </dgm:t>
    </dgm:pt>
    <dgm:pt modelId="{7F870B9B-686A-473F-BF0D-503441860C0C}" type="pres">
      <dgm:prSet presAssocID="{F449F1FD-C51D-4233-85C7-04706AEB5A23}" presName="dummy" presStyleCnt="0"/>
      <dgm:spPr/>
    </dgm:pt>
    <dgm:pt modelId="{7563C059-B928-495E-8B64-A819035DE064}" type="pres">
      <dgm:prSet presAssocID="{F449F1FD-C51D-4233-85C7-04706AEB5A23}" presName="node" presStyleLbl="revTx" presStyleIdx="4" presStyleCnt="5">
        <dgm:presLayoutVars>
          <dgm:bulletEnabled val="1"/>
        </dgm:presLayoutVars>
      </dgm:prSet>
      <dgm:spPr/>
      <dgm:t>
        <a:bodyPr/>
        <a:lstStyle/>
        <a:p>
          <a:endParaRPr lang="en-US"/>
        </a:p>
      </dgm:t>
    </dgm:pt>
    <dgm:pt modelId="{A68AC22C-3669-4145-9E0B-3EFCF839FBBA}" type="pres">
      <dgm:prSet presAssocID="{B57E28C2-AB21-4113-AD29-B3D80F7ACCAA}" presName="sibTrans" presStyleLbl="node1" presStyleIdx="4" presStyleCnt="5" custLinFactNeighborX="-124" custLinFactNeighborY="8635"/>
      <dgm:spPr/>
      <dgm:t>
        <a:bodyPr/>
        <a:lstStyle/>
        <a:p>
          <a:endParaRPr lang="en-US"/>
        </a:p>
      </dgm:t>
    </dgm:pt>
  </dgm:ptLst>
  <dgm:cxnLst>
    <dgm:cxn modelId="{4AA0E1E8-6292-4D69-9CCA-A69075C68642}" type="presOf" srcId="{5AF9BBE3-0347-43A9-8BC9-0B8BF3CDF8CA}" destId="{20730631-B334-4334-81BC-3310DAF15124}" srcOrd="0" destOrd="0" presId="urn:microsoft.com/office/officeart/2005/8/layout/cycle1"/>
    <dgm:cxn modelId="{93324A0C-9C95-4909-BA9C-643DCE9C606C}" srcId="{B85FB958-8DA3-4FAE-93F3-CF5A9B6E16CE}" destId="{BA71FC4B-7CF9-4B50-B95E-E321A87C84DA}" srcOrd="1" destOrd="0" parTransId="{3E9FB880-0B3D-40D8-AB48-8F4A1F77408D}" sibTransId="{E877A313-1DEF-4BAF-A490-081E6DD9334D}"/>
    <dgm:cxn modelId="{1C3B8128-0581-4E17-A4E2-2702DEC4A0C3}" type="presOf" srcId="{CFCD7F68-E822-48F7-95D7-3FE76D8BDB26}" destId="{D5149CB5-706A-4B12-B5D1-C43FBD73CFDF}" srcOrd="0" destOrd="0" presId="urn:microsoft.com/office/officeart/2005/8/layout/cycle1"/>
    <dgm:cxn modelId="{51C7B056-9BAB-4D31-9436-B5F28567C4AA}" type="presOf" srcId="{F449F1FD-C51D-4233-85C7-04706AEB5A23}" destId="{7563C059-B928-495E-8B64-A819035DE064}" srcOrd="0" destOrd="0" presId="urn:microsoft.com/office/officeart/2005/8/layout/cycle1"/>
    <dgm:cxn modelId="{94FB9D23-9A44-43B9-9F6F-2B5032BC76BA}" type="presOf" srcId="{E877A313-1DEF-4BAF-A490-081E6DD9334D}" destId="{C1D4E292-8F2B-4799-ADCE-A5B15E02A33E}" srcOrd="0" destOrd="0" presId="urn:microsoft.com/office/officeart/2005/8/layout/cycle1"/>
    <dgm:cxn modelId="{7C6A9DD7-89FD-4AB8-94AB-0FD59402521B}" type="presOf" srcId="{BA71FC4B-7CF9-4B50-B95E-E321A87C84DA}" destId="{A45F4125-1934-4603-B800-BA1F5BA50D7C}" srcOrd="0" destOrd="0" presId="urn:microsoft.com/office/officeart/2005/8/layout/cycle1"/>
    <dgm:cxn modelId="{10919987-3CEE-4464-BF7D-D5C129D58C5B}" type="presOf" srcId="{B85FB958-8DA3-4FAE-93F3-CF5A9B6E16CE}" destId="{8179D0AE-7B78-4F40-80F3-813B8AC02076}" srcOrd="0" destOrd="0" presId="urn:microsoft.com/office/officeart/2005/8/layout/cycle1"/>
    <dgm:cxn modelId="{0090428B-8B83-4C56-B665-3D2C6174085E}" type="presOf" srcId="{BF6BE23C-094B-4E97-A786-7FC81F5249A4}" destId="{365E0A4D-F8B9-4A85-8BD7-7B6FB2E5C0EA}" srcOrd="0" destOrd="0" presId="urn:microsoft.com/office/officeart/2005/8/layout/cycle1"/>
    <dgm:cxn modelId="{415C6982-8121-4B0E-AE95-58FFF9B4A634}" type="presOf" srcId="{DE0F7D91-D72D-4E1F-ADBA-852B715395CF}" destId="{6264224E-07CA-428C-B0BF-4D99C783FDEF}" srcOrd="0" destOrd="0" presId="urn:microsoft.com/office/officeart/2005/8/layout/cycle1"/>
    <dgm:cxn modelId="{5A24ABD7-F31E-429B-95B9-22683863794C}" type="presOf" srcId="{41FA52C5-97CE-4742-BC95-2ECA1123FDD8}" destId="{90BE78EE-2CDF-4590-A01C-986005478808}" srcOrd="0" destOrd="0" presId="urn:microsoft.com/office/officeart/2005/8/layout/cycle1"/>
    <dgm:cxn modelId="{87ACC222-74A4-40FE-AC80-C9A53AFB8CE8}" type="presOf" srcId="{BAAAEE68-1EA1-450C-9031-F41F04279192}" destId="{A9C5D1C2-9DF9-4672-BA13-BCDFBDD10A3A}" srcOrd="0" destOrd="0" presId="urn:microsoft.com/office/officeart/2005/8/layout/cycle1"/>
    <dgm:cxn modelId="{2A9D7FFA-3A8C-425E-8FD5-0C35DFECDE54}" srcId="{B85FB958-8DA3-4FAE-93F3-CF5A9B6E16CE}" destId="{5AF9BBE3-0347-43A9-8BC9-0B8BF3CDF8CA}" srcOrd="3" destOrd="0" parTransId="{FC1B81ED-99B2-4E7F-91EA-5F71C02B6F43}" sibTransId="{41FA52C5-97CE-4742-BC95-2ECA1123FDD8}"/>
    <dgm:cxn modelId="{6AEEE5FF-0F2E-4F48-AAF6-4EC43E74F34C}" srcId="{B85FB958-8DA3-4FAE-93F3-CF5A9B6E16CE}" destId="{F449F1FD-C51D-4233-85C7-04706AEB5A23}" srcOrd="4" destOrd="0" parTransId="{E9342BC2-0520-4D12-B0BA-FB5AC09D073F}" sibTransId="{B57E28C2-AB21-4113-AD29-B3D80F7ACCAA}"/>
    <dgm:cxn modelId="{0294F9AA-FBDA-48D8-BC66-31A489A52427}" srcId="{B85FB958-8DA3-4FAE-93F3-CF5A9B6E16CE}" destId="{BAAAEE68-1EA1-450C-9031-F41F04279192}" srcOrd="2" destOrd="0" parTransId="{C5B29832-2D65-4582-9F7B-497CA6745FE1}" sibTransId="{DE0F7D91-D72D-4E1F-ADBA-852B715395CF}"/>
    <dgm:cxn modelId="{FD96EB29-1C62-4C18-BF2D-15BC3824630F}" srcId="{B85FB958-8DA3-4FAE-93F3-CF5A9B6E16CE}" destId="{BF6BE23C-094B-4E97-A786-7FC81F5249A4}" srcOrd="0" destOrd="0" parTransId="{057E48ED-EFF0-4175-9D7B-F926594D0D79}" sibTransId="{CFCD7F68-E822-48F7-95D7-3FE76D8BDB26}"/>
    <dgm:cxn modelId="{C75C7DB5-CC66-4531-8B57-002E447034A7}" type="presOf" srcId="{B57E28C2-AB21-4113-AD29-B3D80F7ACCAA}" destId="{A68AC22C-3669-4145-9E0B-3EFCF839FBBA}" srcOrd="0" destOrd="0" presId="urn:microsoft.com/office/officeart/2005/8/layout/cycle1"/>
    <dgm:cxn modelId="{F0DF29F6-C52D-4AAF-A0A0-BA6FB155C6DD}" type="presParOf" srcId="{8179D0AE-7B78-4F40-80F3-813B8AC02076}" destId="{D2243D17-6ABB-438B-9AE8-FCF3A5B9117C}" srcOrd="0" destOrd="0" presId="urn:microsoft.com/office/officeart/2005/8/layout/cycle1"/>
    <dgm:cxn modelId="{98A5B259-7CB4-499B-B2D5-0F34B6AB0904}" type="presParOf" srcId="{8179D0AE-7B78-4F40-80F3-813B8AC02076}" destId="{365E0A4D-F8B9-4A85-8BD7-7B6FB2E5C0EA}" srcOrd="1" destOrd="0" presId="urn:microsoft.com/office/officeart/2005/8/layout/cycle1"/>
    <dgm:cxn modelId="{6F1A4729-D900-41B7-8997-627CCB71EB00}" type="presParOf" srcId="{8179D0AE-7B78-4F40-80F3-813B8AC02076}" destId="{D5149CB5-706A-4B12-B5D1-C43FBD73CFDF}" srcOrd="2" destOrd="0" presId="urn:microsoft.com/office/officeart/2005/8/layout/cycle1"/>
    <dgm:cxn modelId="{593F9AB1-8D23-4D80-AEDA-0085308AF492}" type="presParOf" srcId="{8179D0AE-7B78-4F40-80F3-813B8AC02076}" destId="{6A1E93D2-A37F-4388-97FE-410B103E520B}" srcOrd="3" destOrd="0" presId="urn:microsoft.com/office/officeart/2005/8/layout/cycle1"/>
    <dgm:cxn modelId="{10A11537-F5C4-4C7F-A0F4-30119969D2C9}" type="presParOf" srcId="{8179D0AE-7B78-4F40-80F3-813B8AC02076}" destId="{A45F4125-1934-4603-B800-BA1F5BA50D7C}" srcOrd="4" destOrd="0" presId="urn:microsoft.com/office/officeart/2005/8/layout/cycle1"/>
    <dgm:cxn modelId="{7A04C858-50C7-4F64-99FC-F2AB90F5C142}" type="presParOf" srcId="{8179D0AE-7B78-4F40-80F3-813B8AC02076}" destId="{C1D4E292-8F2B-4799-ADCE-A5B15E02A33E}" srcOrd="5" destOrd="0" presId="urn:microsoft.com/office/officeart/2005/8/layout/cycle1"/>
    <dgm:cxn modelId="{4BEF4A8B-C41D-416E-BE02-E90D17EC60A1}" type="presParOf" srcId="{8179D0AE-7B78-4F40-80F3-813B8AC02076}" destId="{7F2E8C02-36E0-493B-85EB-822F750F63C9}" srcOrd="6" destOrd="0" presId="urn:microsoft.com/office/officeart/2005/8/layout/cycle1"/>
    <dgm:cxn modelId="{0D1674CC-0F06-45E3-8166-18240324E34D}" type="presParOf" srcId="{8179D0AE-7B78-4F40-80F3-813B8AC02076}" destId="{A9C5D1C2-9DF9-4672-BA13-BCDFBDD10A3A}" srcOrd="7" destOrd="0" presId="urn:microsoft.com/office/officeart/2005/8/layout/cycle1"/>
    <dgm:cxn modelId="{992F33E3-6FAD-4A3A-B3FE-026528D1849A}" type="presParOf" srcId="{8179D0AE-7B78-4F40-80F3-813B8AC02076}" destId="{6264224E-07CA-428C-B0BF-4D99C783FDEF}" srcOrd="8" destOrd="0" presId="urn:microsoft.com/office/officeart/2005/8/layout/cycle1"/>
    <dgm:cxn modelId="{F8D51A3E-1E6C-41AD-A7D6-00B1D95421CD}" type="presParOf" srcId="{8179D0AE-7B78-4F40-80F3-813B8AC02076}" destId="{2E8E7942-A1D3-45B7-AD98-46BD3034E6F8}" srcOrd="9" destOrd="0" presId="urn:microsoft.com/office/officeart/2005/8/layout/cycle1"/>
    <dgm:cxn modelId="{43FCB63A-9C03-48BE-BE95-D079DF71CE43}" type="presParOf" srcId="{8179D0AE-7B78-4F40-80F3-813B8AC02076}" destId="{20730631-B334-4334-81BC-3310DAF15124}" srcOrd="10" destOrd="0" presId="urn:microsoft.com/office/officeart/2005/8/layout/cycle1"/>
    <dgm:cxn modelId="{173B8E8F-7D2C-4099-86EE-B81D14536FE4}" type="presParOf" srcId="{8179D0AE-7B78-4F40-80F3-813B8AC02076}" destId="{90BE78EE-2CDF-4590-A01C-986005478808}" srcOrd="11" destOrd="0" presId="urn:microsoft.com/office/officeart/2005/8/layout/cycle1"/>
    <dgm:cxn modelId="{480835A8-A541-45EB-8F27-D29E9C416064}" type="presParOf" srcId="{8179D0AE-7B78-4F40-80F3-813B8AC02076}" destId="{7F870B9B-686A-473F-BF0D-503441860C0C}" srcOrd="12" destOrd="0" presId="urn:microsoft.com/office/officeart/2005/8/layout/cycle1"/>
    <dgm:cxn modelId="{BA7DC8EF-1869-484C-A723-DA37FA7E1771}" type="presParOf" srcId="{8179D0AE-7B78-4F40-80F3-813B8AC02076}" destId="{7563C059-B928-495E-8B64-A819035DE064}" srcOrd="13" destOrd="0" presId="urn:microsoft.com/office/officeart/2005/8/layout/cycle1"/>
    <dgm:cxn modelId="{9C039F70-26BD-44F9-B0D0-E43D901BE5BC}" type="presParOf" srcId="{8179D0AE-7B78-4F40-80F3-813B8AC02076}" destId="{A68AC22C-3669-4145-9E0B-3EFCF839FBBA}"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364705-F9A8-4F7E-A372-67FCDC2FC4E7}" type="datetimeFigureOut">
              <a:rPr lang="en-US" smtClean="0"/>
              <a:t>1/21/2015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B3B532-2D38-4D97-BE35-CB6CA5E8EB74}" type="slidenum">
              <a:rPr lang="en-US" smtClean="0"/>
              <a:t>‹#›</a:t>
            </a:fld>
            <a:endParaRPr lang="en-US"/>
          </a:p>
        </p:txBody>
      </p:sp>
    </p:spTree>
    <p:extLst>
      <p:ext uri="{BB962C8B-B14F-4D97-AF65-F5344CB8AC3E}">
        <p14:creationId xmlns:p14="http://schemas.microsoft.com/office/powerpoint/2010/main" val="273776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77CB12-891A-4AF4-A407-CF809AB730C7}" type="slidenum">
              <a:rPr lang="en-US" smtClean="0"/>
              <a:t>13</a:t>
            </a:fld>
            <a:endParaRPr lang="en-US"/>
          </a:p>
        </p:txBody>
      </p:sp>
    </p:spTree>
    <p:extLst>
      <p:ext uri="{BB962C8B-B14F-4D97-AF65-F5344CB8AC3E}">
        <p14:creationId xmlns:p14="http://schemas.microsoft.com/office/powerpoint/2010/main" val="20112649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31FAE70F-DED9-43C8-8499-C57A3546A291}" type="datetime1">
              <a:rPr lang="en-US" smtClean="0"/>
              <a:t>1/21/2015</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smtClean="0"/>
              <a:t>Dylan Black</a:t>
            </a:r>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29030F-EDDD-4660-A932-4E2B1513EE2B}" type="datetime1">
              <a:rPr lang="en-US" smtClean="0"/>
              <a:t>1/21/2015</a:t>
            </a:fld>
            <a:endParaRPr lang="en-US"/>
          </a:p>
        </p:txBody>
      </p:sp>
      <p:sp>
        <p:nvSpPr>
          <p:cNvPr id="5" name="Footer Placeholder 4"/>
          <p:cNvSpPr>
            <a:spLocks noGrp="1"/>
          </p:cNvSpPr>
          <p:nvPr>
            <p:ph type="ftr" sz="quarter" idx="11"/>
          </p:nvPr>
        </p:nvSpPr>
        <p:spPr/>
        <p:txBody>
          <a:bodyPr/>
          <a:lstStyle/>
          <a:p>
            <a:r>
              <a:rPr lang="en-US" smtClean="0"/>
              <a:t>Dylan Black</a:t>
            </a:r>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6F8886-FE78-45D9-AE03-D6EA8D425151}" type="datetime1">
              <a:rPr lang="en-US" smtClean="0"/>
              <a:t>1/21/2015</a:t>
            </a:fld>
            <a:endParaRPr lang="en-US"/>
          </a:p>
        </p:txBody>
      </p:sp>
      <p:sp>
        <p:nvSpPr>
          <p:cNvPr id="5" name="Footer Placeholder 4"/>
          <p:cNvSpPr>
            <a:spLocks noGrp="1"/>
          </p:cNvSpPr>
          <p:nvPr>
            <p:ph type="ftr" sz="quarter" idx="11"/>
          </p:nvPr>
        </p:nvSpPr>
        <p:spPr/>
        <p:txBody>
          <a:bodyPr/>
          <a:lstStyle/>
          <a:p>
            <a:r>
              <a:rPr lang="en-US" smtClean="0"/>
              <a:t>Dylan Black</a:t>
            </a:r>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83D513-DADB-4AE5-8364-CE410EB99452}" type="datetime1">
              <a:rPr lang="en-US" smtClean="0"/>
              <a:t>1/21/2015</a:t>
            </a:fld>
            <a:endParaRPr lang="en-US"/>
          </a:p>
        </p:txBody>
      </p:sp>
      <p:sp>
        <p:nvSpPr>
          <p:cNvPr id="5" name="Footer Placeholder 4"/>
          <p:cNvSpPr>
            <a:spLocks noGrp="1"/>
          </p:cNvSpPr>
          <p:nvPr>
            <p:ph type="ftr" sz="quarter" idx="11"/>
          </p:nvPr>
        </p:nvSpPr>
        <p:spPr/>
        <p:txBody>
          <a:bodyPr/>
          <a:lstStyle/>
          <a:p>
            <a:r>
              <a:rPr lang="en-US" smtClean="0"/>
              <a:t>Dylan Black</a:t>
            </a:r>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4612FA-54A5-4FB1-B867-E95EDDC57EDD}" type="datetime1">
              <a:rPr lang="en-US" smtClean="0"/>
              <a:t>1/21/2015</a:t>
            </a:fld>
            <a:endParaRPr lang="en-US"/>
          </a:p>
        </p:txBody>
      </p:sp>
      <p:sp>
        <p:nvSpPr>
          <p:cNvPr id="5" name="Footer Placeholder 4"/>
          <p:cNvSpPr>
            <a:spLocks noGrp="1"/>
          </p:cNvSpPr>
          <p:nvPr>
            <p:ph type="ftr" sz="quarter" idx="11"/>
          </p:nvPr>
        </p:nvSpPr>
        <p:spPr/>
        <p:txBody>
          <a:bodyPr/>
          <a:lstStyle/>
          <a:p>
            <a:r>
              <a:rPr lang="en-US" smtClean="0"/>
              <a:t>Dylan Black</a:t>
            </a:r>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26445CE-0E41-454D-B9C6-286A626E5CB9}" type="datetime1">
              <a:rPr lang="en-US" smtClean="0"/>
              <a:t>1/21/2015</a:t>
            </a:fld>
            <a:endParaRPr lang="en-US"/>
          </a:p>
        </p:txBody>
      </p:sp>
      <p:sp>
        <p:nvSpPr>
          <p:cNvPr id="6" name="Footer Placeholder 5"/>
          <p:cNvSpPr>
            <a:spLocks noGrp="1"/>
          </p:cNvSpPr>
          <p:nvPr>
            <p:ph type="ftr" sz="quarter" idx="11"/>
          </p:nvPr>
        </p:nvSpPr>
        <p:spPr/>
        <p:txBody>
          <a:bodyPr/>
          <a:lstStyle/>
          <a:p>
            <a:r>
              <a:rPr lang="en-US" smtClean="0"/>
              <a:t>Dylan Black</a:t>
            </a:r>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E3F8B2-05BF-4FC9-9242-74ED2C32EF07}" type="datetime1">
              <a:rPr lang="en-US" smtClean="0"/>
              <a:t>1/21/2015</a:t>
            </a:fld>
            <a:endParaRPr lang="en-US"/>
          </a:p>
        </p:txBody>
      </p:sp>
      <p:sp>
        <p:nvSpPr>
          <p:cNvPr id="8" name="Footer Placeholder 7"/>
          <p:cNvSpPr>
            <a:spLocks noGrp="1"/>
          </p:cNvSpPr>
          <p:nvPr>
            <p:ph type="ftr" sz="quarter" idx="11"/>
          </p:nvPr>
        </p:nvSpPr>
        <p:spPr/>
        <p:txBody>
          <a:bodyPr/>
          <a:lstStyle/>
          <a:p>
            <a:r>
              <a:rPr lang="en-US" smtClean="0"/>
              <a:t>Dylan Black</a:t>
            </a:r>
            <a:endParaRPr lang="en-US"/>
          </a:p>
        </p:txBody>
      </p:sp>
      <p:sp>
        <p:nvSpPr>
          <p:cNvPr id="9" name="Slide Number Placeholder 8"/>
          <p:cNvSpPr>
            <a:spLocks noGrp="1"/>
          </p:cNvSpPr>
          <p:nvPr>
            <p:ph type="sldNum" sz="quarter" idx="12"/>
          </p:nvPr>
        </p:nvSpPr>
        <p:spPr/>
        <p:txBody>
          <a:bodyPr/>
          <a:lstStyle/>
          <a:p>
            <a:fld id="{F36DD0FD-55B0-48C4-8AF2-8A69533EDFC3}"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F26783-38AD-422D-A76A-66D2E8A7B90A}" type="datetime1">
              <a:rPr lang="en-US" smtClean="0"/>
              <a:t>1/21/2015</a:t>
            </a:fld>
            <a:endParaRPr lang="en-US"/>
          </a:p>
        </p:txBody>
      </p:sp>
      <p:sp>
        <p:nvSpPr>
          <p:cNvPr id="4" name="Footer Placeholder 3"/>
          <p:cNvSpPr>
            <a:spLocks noGrp="1"/>
          </p:cNvSpPr>
          <p:nvPr>
            <p:ph type="ftr" sz="quarter" idx="11"/>
          </p:nvPr>
        </p:nvSpPr>
        <p:spPr/>
        <p:txBody>
          <a:bodyPr/>
          <a:lstStyle/>
          <a:p>
            <a:r>
              <a:rPr lang="en-US" smtClean="0"/>
              <a:t>Dylan Black</a:t>
            </a:r>
            <a:endParaRPr lang="en-US"/>
          </a:p>
        </p:txBody>
      </p:sp>
      <p:sp>
        <p:nvSpPr>
          <p:cNvPr id="5" name="Slide Number Placeholder 4"/>
          <p:cNvSpPr>
            <a:spLocks noGrp="1"/>
          </p:cNvSpPr>
          <p:nvPr>
            <p:ph type="sldNum" sz="quarter" idx="12"/>
          </p:nvPr>
        </p:nvSpPr>
        <p:spPr/>
        <p:txBody>
          <a:bodyPr/>
          <a:lstStyle/>
          <a:p>
            <a:fld id="{F36DD0FD-55B0-48C4-8AF2-8A69533EDFC3}"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FE188F-A347-466C-867B-125EE5724BD6}" type="datetime1">
              <a:rPr lang="en-US" smtClean="0"/>
              <a:t>1/21/2015</a:t>
            </a:fld>
            <a:endParaRPr lang="en-US"/>
          </a:p>
        </p:txBody>
      </p:sp>
      <p:sp>
        <p:nvSpPr>
          <p:cNvPr id="3" name="Footer Placeholder 2"/>
          <p:cNvSpPr>
            <a:spLocks noGrp="1"/>
          </p:cNvSpPr>
          <p:nvPr>
            <p:ph type="ftr" sz="quarter" idx="11"/>
          </p:nvPr>
        </p:nvSpPr>
        <p:spPr/>
        <p:txBody>
          <a:bodyPr/>
          <a:lstStyle/>
          <a:p>
            <a:r>
              <a:rPr lang="en-US" smtClean="0"/>
              <a:t>Dylan Black</a:t>
            </a:r>
            <a:endParaRPr lang="en-US"/>
          </a:p>
        </p:txBody>
      </p:sp>
      <p:sp>
        <p:nvSpPr>
          <p:cNvPr id="4" name="Slide Number Placeholder 3"/>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49F4F4-50E2-4705-9AC6-3AC352F29829}" type="datetime1">
              <a:rPr lang="en-US" smtClean="0"/>
              <a:t>1/21/2015</a:t>
            </a:fld>
            <a:endParaRPr lang="en-US"/>
          </a:p>
        </p:txBody>
      </p:sp>
      <p:sp>
        <p:nvSpPr>
          <p:cNvPr id="6" name="Footer Placeholder 5"/>
          <p:cNvSpPr>
            <a:spLocks noGrp="1"/>
          </p:cNvSpPr>
          <p:nvPr>
            <p:ph type="ftr" sz="quarter" idx="11"/>
          </p:nvPr>
        </p:nvSpPr>
        <p:spPr/>
        <p:txBody>
          <a:bodyPr/>
          <a:lstStyle/>
          <a:p>
            <a:r>
              <a:rPr lang="en-US" smtClean="0"/>
              <a:t>Dylan Black</a:t>
            </a:r>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6D1976-DFFB-4231-9D4E-B3D9F90BA300}" type="datetime1">
              <a:rPr lang="en-US" smtClean="0"/>
              <a:t>1/21/2015</a:t>
            </a:fld>
            <a:endParaRPr lang="en-US"/>
          </a:p>
        </p:txBody>
      </p:sp>
      <p:sp>
        <p:nvSpPr>
          <p:cNvPr id="6" name="Footer Placeholder 5"/>
          <p:cNvSpPr>
            <a:spLocks noGrp="1"/>
          </p:cNvSpPr>
          <p:nvPr>
            <p:ph type="ftr" sz="quarter" idx="11"/>
          </p:nvPr>
        </p:nvSpPr>
        <p:spPr/>
        <p:txBody>
          <a:bodyPr/>
          <a:lstStyle/>
          <a:p>
            <a:r>
              <a:rPr lang="en-US" smtClean="0"/>
              <a:t>Dylan Black</a:t>
            </a:r>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E799AAEB-FD5B-4A7C-87D7-48E063A0B728}" type="datetime1">
              <a:rPr lang="en-US" smtClean="0"/>
              <a:t>1/21/2015</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Dylan Black</a:t>
            </a:r>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diagramLayout" Target="../diagrams/layout1.xml"/><Relationship Id="rId7" Type="http://schemas.openxmlformats.org/officeDocument/2006/relationships/image" Target="../media/image10.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13.jpeg"/><Relationship Id="rId4" Type="http://schemas.openxmlformats.org/officeDocument/2006/relationships/diagramQuickStyle" Target="../diagrams/quickStyle1.xml"/><Relationship Id="rId9"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metmuseum.org/toah/hd/mgtr/hd_mgtr.htm" TargetMode="External"/><Relationship Id="rId2" Type="http://schemas.openxmlformats.org/officeDocument/2006/relationships/hyperlink" Target="http://www.learner.org/courses/worldhistory/unit_video_15-3.html" TargetMode="External"/><Relationship Id="rId1" Type="http://schemas.openxmlformats.org/officeDocument/2006/relationships/slideLayout" Target="../slideLayouts/slideLayout2.xml"/><Relationship Id="rId5" Type="http://schemas.openxmlformats.org/officeDocument/2006/relationships/hyperlink" Target="http://www.slavevoyages.org/tast/assessment" TargetMode="External"/><Relationship Id="rId4" Type="http://schemas.openxmlformats.org/officeDocument/2006/relationships/hyperlink" Target="http://afe.easia.columbia.edu/chinawh/web/s5/s5_4.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Silver </a:t>
            </a:r>
            <a:endParaRPr lang="en-US" dirty="0"/>
          </a:p>
        </p:txBody>
      </p:sp>
      <p:sp>
        <p:nvSpPr>
          <p:cNvPr id="3" name="Subtitle 2"/>
          <p:cNvSpPr>
            <a:spLocks noGrp="1"/>
          </p:cNvSpPr>
          <p:nvPr>
            <p:ph type="subTitle" idx="1"/>
          </p:nvPr>
        </p:nvSpPr>
        <p:spPr>
          <a:xfrm>
            <a:off x="1447800" y="3657600"/>
            <a:ext cx="6400800" cy="1752600"/>
          </a:xfrm>
        </p:spPr>
        <p:txBody>
          <a:bodyPr/>
          <a:lstStyle/>
          <a:p>
            <a:r>
              <a:rPr lang="en-US" dirty="0" smtClean="0"/>
              <a:t>From 1571 to 1750</a:t>
            </a:r>
            <a:endParaRPr lang="en-US" dirty="0"/>
          </a:p>
        </p:txBody>
      </p:sp>
    </p:spTree>
    <p:extLst>
      <p:ext uri="{BB962C8B-B14F-4D97-AF65-F5344CB8AC3E}">
        <p14:creationId xmlns:p14="http://schemas.microsoft.com/office/powerpoint/2010/main" val="913051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a:t>
            </a:r>
            <a:r>
              <a:rPr lang="en-US" sz="1600" dirty="0" smtClean="0"/>
              <a:t>By: Aaron Kreuter</a:t>
            </a:r>
            <a:endParaRPr lang="en-US" sz="1600" dirty="0"/>
          </a:p>
        </p:txBody>
      </p:sp>
      <p:sp>
        <p:nvSpPr>
          <p:cNvPr id="3" name="Content Placeholder 2"/>
          <p:cNvSpPr>
            <a:spLocks noGrp="1"/>
          </p:cNvSpPr>
          <p:nvPr>
            <p:ph idx="1"/>
          </p:nvPr>
        </p:nvSpPr>
        <p:spPr/>
        <p:txBody>
          <a:bodyPr>
            <a:normAutofit/>
          </a:bodyPr>
          <a:lstStyle/>
          <a:p>
            <a:r>
              <a:rPr lang="en-US" dirty="0" smtClean="0"/>
              <a:t>Slaves were captured by rival African tribes.</a:t>
            </a:r>
          </a:p>
          <a:p>
            <a:r>
              <a:rPr lang="en-US" dirty="0" smtClean="0"/>
              <a:t>They were traded to Europeans for guns and gold.</a:t>
            </a:r>
          </a:p>
          <a:p>
            <a:r>
              <a:rPr lang="en-US" dirty="0" smtClean="0"/>
              <a:t>They were shipped to the Americas on packed cargo ships, and as many as one eight died along the way</a:t>
            </a:r>
          </a:p>
          <a:p>
            <a:r>
              <a:rPr lang="en-US" dirty="0"/>
              <a:t>The slaves were used in the Americas for silver mining and sugar farming</a:t>
            </a:r>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0472" y="14785"/>
            <a:ext cx="2667000" cy="1690211"/>
          </a:xfrm>
          <a:prstGeom prst="rect">
            <a:avLst/>
          </a:prstGeom>
        </p:spPr>
      </p:pic>
    </p:spTree>
    <p:extLst>
      <p:ext uri="{BB962C8B-B14F-4D97-AF65-F5344CB8AC3E}">
        <p14:creationId xmlns:p14="http://schemas.microsoft.com/office/powerpoint/2010/main" val="359707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pPr lvl="0"/>
            <a:r>
              <a:rPr lang="en-US" dirty="0">
                <a:solidFill>
                  <a:prstClr val="black"/>
                </a:solidFill>
              </a:rPr>
              <a:t>Colonies in North America needed slaves to fuel industries such as farming and mining. </a:t>
            </a:r>
          </a:p>
          <a:p>
            <a:pPr lvl="0"/>
            <a:r>
              <a:rPr lang="en-US" dirty="0">
                <a:solidFill>
                  <a:prstClr val="black"/>
                </a:solidFill>
              </a:rPr>
              <a:t>Cheap labor was needed, and many of the native people had died from European diseases such as smallpox and mumps. </a:t>
            </a:r>
          </a:p>
          <a:p>
            <a:pPr lvl="0"/>
            <a:r>
              <a:rPr lang="en-US" dirty="0">
                <a:solidFill>
                  <a:prstClr val="black"/>
                </a:solidFill>
              </a:rPr>
              <a:t>The goods produced with the slaves were used to trade for goods and eventually, more slaves. </a:t>
            </a:r>
          </a:p>
          <a:p>
            <a:pPr lvl="0"/>
            <a:endParaRPr lang="en-US" dirty="0"/>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606153" y="0"/>
            <a:ext cx="2514600" cy="1730883"/>
          </a:xfrm>
          <a:prstGeom prst="rect">
            <a:avLst/>
          </a:prstGeom>
        </p:spPr>
      </p:pic>
      <p:sp>
        <p:nvSpPr>
          <p:cNvPr id="5" name="TextBox 4"/>
          <p:cNvSpPr txBox="1"/>
          <p:nvPr/>
        </p:nvSpPr>
        <p:spPr>
          <a:xfrm>
            <a:off x="1050878" y="570156"/>
            <a:ext cx="1651379" cy="646331"/>
          </a:xfrm>
          <a:prstGeom prst="rect">
            <a:avLst/>
          </a:prstGeom>
          <a:noFill/>
        </p:spPr>
        <p:txBody>
          <a:bodyPr wrap="square" rtlCol="0">
            <a:spAutoFit/>
          </a:bodyPr>
          <a:lstStyle/>
          <a:p>
            <a:r>
              <a:rPr lang="en-US" dirty="0" smtClean="0"/>
              <a:t>By: Aaron Kreuter</a:t>
            </a:r>
            <a:endParaRPr lang="en-US" dirty="0"/>
          </a:p>
        </p:txBody>
      </p:sp>
    </p:spTree>
    <p:extLst>
      <p:ext uri="{BB962C8B-B14F-4D97-AF65-F5344CB8AC3E}">
        <p14:creationId xmlns:p14="http://schemas.microsoft.com/office/powerpoint/2010/main" val="132243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endParaRPr lang="en-US" dirty="0"/>
          </a:p>
        </p:txBody>
      </p:sp>
      <p:graphicFrame>
        <p:nvGraphicFramePr>
          <p:cNvPr id="5" name="Diagram 4"/>
          <p:cNvGraphicFramePr/>
          <p:nvPr>
            <p:extLst>
              <p:ext uri="{D42A27DB-BD31-4B8C-83A1-F6EECF244321}">
                <p14:modId xmlns:p14="http://schemas.microsoft.com/office/powerpoint/2010/main" val="3425528692"/>
              </p:ext>
            </p:extLst>
          </p:nvPr>
        </p:nvGraphicFramePr>
        <p:xfrm>
          <a:off x="914400" y="1447800"/>
          <a:ext cx="7010400" cy="474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381000" y="543636"/>
            <a:ext cx="2176272" cy="955548"/>
          </a:xfrm>
          <a:prstGeom prst="rect">
            <a:avLst/>
          </a:prstGeom>
        </p:spPr>
      </p:pic>
      <p:pic>
        <p:nvPicPr>
          <p:cNvPr id="7" name="Picture 6"/>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239973" y="4800600"/>
            <a:ext cx="1768687" cy="1892768"/>
          </a:xfrm>
          <a:prstGeom prst="rect">
            <a:avLst/>
          </a:prstGeom>
        </p:spPr>
      </p:pic>
      <p:pic>
        <p:nvPicPr>
          <p:cNvPr id="8" name="Picture 7"/>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6400800" y="319062"/>
            <a:ext cx="2429256" cy="1213104"/>
          </a:xfrm>
          <a:prstGeom prst="rect">
            <a:avLst/>
          </a:prstGeom>
        </p:spPr>
      </p:pic>
      <p:pic>
        <p:nvPicPr>
          <p:cNvPr id="9" name="Picture 8"/>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6471054" y="4934445"/>
            <a:ext cx="2618332" cy="1758923"/>
          </a:xfrm>
          <a:prstGeom prst="rect">
            <a:avLst/>
          </a:prstGeom>
        </p:spPr>
      </p:pic>
    </p:spTree>
    <p:extLst>
      <p:ext uri="{BB962C8B-B14F-4D97-AF65-F5344CB8AC3E}">
        <p14:creationId xmlns:p14="http://schemas.microsoft.com/office/powerpoint/2010/main" val="626502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3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par>
                                <p:cTn id="17" presetID="3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fltVal val="0"/>
                                          </p:val>
                                        </p:tav>
                                        <p:tav tm="100000">
                                          <p:val>
                                            <p:strVal val="#ppt_w"/>
                                          </p:val>
                                        </p:tav>
                                      </p:tavLst>
                                    </p:anim>
                                    <p:anim calcmode="lin" valueType="num">
                                      <p:cBhvr>
                                        <p:cTn id="20" dur="1000" fill="hold"/>
                                        <p:tgtEl>
                                          <p:spTgt spid="8"/>
                                        </p:tgtEl>
                                        <p:attrNameLst>
                                          <p:attrName>ppt_h</p:attrName>
                                        </p:attrNameLst>
                                      </p:cBhvr>
                                      <p:tavLst>
                                        <p:tav tm="0">
                                          <p:val>
                                            <p:fltVal val="0"/>
                                          </p:val>
                                        </p:tav>
                                        <p:tav tm="100000">
                                          <p:val>
                                            <p:strVal val="#ppt_h"/>
                                          </p:val>
                                        </p:tav>
                                      </p:tavLst>
                                    </p:anim>
                                    <p:anim calcmode="lin" valueType="num">
                                      <p:cBhvr>
                                        <p:cTn id="21" dur="1000" fill="hold"/>
                                        <p:tgtEl>
                                          <p:spTgt spid="8"/>
                                        </p:tgtEl>
                                        <p:attrNameLst>
                                          <p:attrName>style.rotation</p:attrName>
                                        </p:attrNameLst>
                                      </p:cBhvr>
                                      <p:tavLst>
                                        <p:tav tm="0">
                                          <p:val>
                                            <p:fltVal val="90"/>
                                          </p:val>
                                        </p:tav>
                                        <p:tav tm="100000">
                                          <p:val>
                                            <p:fltVal val="0"/>
                                          </p:val>
                                        </p:tav>
                                      </p:tavLst>
                                    </p:anim>
                                    <p:animEffect transition="in" filter="fade">
                                      <p:cBhvr>
                                        <p:cTn id="22" dur="1000"/>
                                        <p:tgtEl>
                                          <p:spTgt spid="8"/>
                                        </p:tgtEl>
                                      </p:cBhvr>
                                    </p:animEffect>
                                  </p:childTnLst>
                                </p:cTn>
                              </p:par>
                              <p:par>
                                <p:cTn id="23" presetID="3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fltVal val="0"/>
                                          </p:val>
                                        </p:tav>
                                        <p:tav tm="100000">
                                          <p:val>
                                            <p:strVal val="#ppt_w"/>
                                          </p:val>
                                        </p:tav>
                                      </p:tavLst>
                                    </p:anim>
                                    <p:anim calcmode="lin" valueType="num">
                                      <p:cBhvr>
                                        <p:cTn id="26" dur="1000" fill="hold"/>
                                        <p:tgtEl>
                                          <p:spTgt spid="9"/>
                                        </p:tgtEl>
                                        <p:attrNameLst>
                                          <p:attrName>ppt_h</p:attrName>
                                        </p:attrNameLst>
                                      </p:cBhvr>
                                      <p:tavLst>
                                        <p:tav tm="0">
                                          <p:val>
                                            <p:fltVal val="0"/>
                                          </p:val>
                                        </p:tav>
                                        <p:tav tm="100000">
                                          <p:val>
                                            <p:strVal val="#ppt_h"/>
                                          </p:val>
                                        </p:tav>
                                      </p:tavLst>
                                    </p:anim>
                                    <p:anim calcmode="lin" valueType="num">
                                      <p:cBhvr>
                                        <p:cTn id="27" dur="1000" fill="hold"/>
                                        <p:tgtEl>
                                          <p:spTgt spid="9"/>
                                        </p:tgtEl>
                                        <p:attrNameLst>
                                          <p:attrName>style.rotation</p:attrName>
                                        </p:attrNameLst>
                                      </p:cBhvr>
                                      <p:tavLst>
                                        <p:tav tm="0">
                                          <p:val>
                                            <p:fltVal val="90"/>
                                          </p:val>
                                        </p:tav>
                                        <p:tav tm="100000">
                                          <p:val>
                                            <p:fltVal val="0"/>
                                          </p:val>
                                        </p:tav>
                                      </p:tavLst>
                                    </p:anim>
                                    <p:animEffect transition="in" filter="fade">
                                      <p:cBhvr>
                                        <p:cTn id="2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Impacts</a:t>
            </a:r>
            <a:endParaRPr lang="en-US" dirty="0"/>
          </a:p>
        </p:txBody>
      </p:sp>
      <p:sp>
        <p:nvSpPr>
          <p:cNvPr id="3" name="Content Placeholder 2"/>
          <p:cNvSpPr>
            <a:spLocks noGrp="1"/>
          </p:cNvSpPr>
          <p:nvPr>
            <p:ph idx="1"/>
          </p:nvPr>
        </p:nvSpPr>
        <p:spPr/>
        <p:txBody>
          <a:bodyPr/>
          <a:lstStyle/>
          <a:p>
            <a:r>
              <a:rPr lang="en-US" dirty="0" smtClean="0"/>
              <a:t>The Americas were colonized, leading the development of Brazil ,Mexico, and eventually the United States</a:t>
            </a:r>
          </a:p>
          <a:p>
            <a:r>
              <a:rPr lang="en-US" dirty="0" smtClean="0"/>
              <a:t>Europe directly benefited, as the goods they produced by using slave labor could be traded to China at a huge profit</a:t>
            </a:r>
          </a:p>
          <a:p>
            <a:r>
              <a:rPr lang="en-US" dirty="0" smtClean="0"/>
              <a:t>African slave sellers benefited from the goods they received in trade from the Europeans. </a:t>
            </a:r>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2000" y="448056"/>
            <a:ext cx="7620000" cy="5961888"/>
          </a:xfrm>
          <a:prstGeom prst="rect">
            <a:avLst/>
          </a:prstGeom>
        </p:spPr>
      </p:pic>
      <p:sp>
        <p:nvSpPr>
          <p:cNvPr id="5" name="TextBox 4"/>
          <p:cNvSpPr txBox="1"/>
          <p:nvPr/>
        </p:nvSpPr>
        <p:spPr>
          <a:xfrm>
            <a:off x="3016155" y="92372"/>
            <a:ext cx="2811439" cy="369332"/>
          </a:xfrm>
          <a:prstGeom prst="rect">
            <a:avLst/>
          </a:prstGeom>
          <a:noFill/>
        </p:spPr>
        <p:txBody>
          <a:bodyPr wrap="square" rtlCol="0">
            <a:spAutoFit/>
          </a:bodyPr>
          <a:lstStyle/>
          <a:p>
            <a:r>
              <a:rPr lang="en-US" dirty="0" smtClean="0"/>
              <a:t>By: Aaron Kreuter</a:t>
            </a:r>
            <a:endParaRPr lang="en-US" dirty="0"/>
          </a:p>
        </p:txBody>
      </p:sp>
    </p:spTree>
    <p:extLst>
      <p:ext uri="{BB962C8B-B14F-4D97-AF65-F5344CB8AC3E}">
        <p14:creationId xmlns:p14="http://schemas.microsoft.com/office/powerpoint/2010/main" val="81495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t>Trans-Atlantic Slave trade: </a:t>
            </a:r>
            <a:r>
              <a:rPr lang="en-US" sz="2200" dirty="0" smtClean="0"/>
              <a:t>This trade took place in the mid-Atlantic region. Slaves from Africa were bought by European slave traders and shipped to the New World.</a:t>
            </a:r>
            <a:endParaRPr lang="en-US" sz="2200" dirty="0"/>
          </a:p>
          <a:p>
            <a:endParaRPr lang="en-US" b="1" dirty="0" smtClean="0"/>
          </a:p>
          <a:p>
            <a:r>
              <a:rPr lang="en-US" b="1" dirty="0" smtClean="0"/>
              <a:t>Middle Passage: </a:t>
            </a:r>
            <a:r>
              <a:rPr lang="en-US" sz="2200" dirty="0" smtClean="0"/>
              <a:t>Millions of people, primarily from Africa, were shipped to the New World as part of the Atlantic Slave trade. Millions died during the journey and the few that made the journey were forced into labor when they reached their destination.</a:t>
            </a:r>
          </a:p>
          <a:p>
            <a:pPr marL="0" indent="0">
              <a:buNone/>
            </a:pPr>
            <a:r>
              <a:rPr lang="en-US" sz="2200" dirty="0"/>
              <a:t> </a:t>
            </a:r>
            <a:endParaRPr lang="en-US" sz="2200" u="sng" dirty="0" smtClean="0"/>
          </a:p>
          <a:p>
            <a:r>
              <a:rPr lang="en-US" b="1" u="sng" dirty="0" smtClean="0"/>
              <a:t>Uses for Slaves: </a:t>
            </a:r>
            <a:r>
              <a:rPr lang="en-US" sz="2200" dirty="0" smtClean="0"/>
              <a:t>Most </a:t>
            </a:r>
            <a:r>
              <a:rPr lang="en-US" sz="2200" dirty="0"/>
              <a:t>slaves brought to the new world were used for labor in tobacco, coffee, cotton and sugar plantations, rice fields, construction, and gold and silver mines.</a:t>
            </a:r>
          </a:p>
          <a:p>
            <a:endParaRPr lang="en-US" sz="2000" dirty="0"/>
          </a:p>
          <a:p>
            <a:endParaRPr lang="en-US" sz="2200"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What</a:t>
            </a:r>
            <a:endParaRPr lang="en-US" dirty="0"/>
          </a:p>
        </p:txBody>
      </p:sp>
      <p:sp>
        <p:nvSpPr>
          <p:cNvPr id="4" name="Footer Placeholder 3"/>
          <p:cNvSpPr>
            <a:spLocks noGrp="1"/>
          </p:cNvSpPr>
          <p:nvPr>
            <p:ph type="ftr" sz="quarter" idx="11"/>
          </p:nvPr>
        </p:nvSpPr>
        <p:spPr/>
        <p:txBody>
          <a:bodyPr/>
          <a:lstStyle/>
          <a:p>
            <a:r>
              <a:rPr lang="en-US" smtClean="0"/>
              <a:t>Fiona King</a:t>
            </a:r>
            <a:endParaRPr lang="en-US"/>
          </a:p>
        </p:txBody>
      </p:sp>
    </p:spTree>
    <p:extLst>
      <p:ext uri="{BB962C8B-B14F-4D97-AF65-F5344CB8AC3E}">
        <p14:creationId xmlns:p14="http://schemas.microsoft.com/office/powerpoint/2010/main" val="712594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u="sng" dirty="0" smtClean="0"/>
              <a:t>Slaves: </a:t>
            </a:r>
            <a:r>
              <a:rPr lang="en-US" dirty="0" smtClean="0"/>
              <a:t>The vast majority of slaves were brought from Africa. Their villages were destroyed, they were </a:t>
            </a:r>
            <a:r>
              <a:rPr lang="en-US" dirty="0" err="1" smtClean="0"/>
              <a:t>seperated</a:t>
            </a:r>
            <a:r>
              <a:rPr lang="en-US" dirty="0" smtClean="0"/>
              <a:t> from their </a:t>
            </a:r>
            <a:r>
              <a:rPr lang="en-US" dirty="0" err="1" smtClean="0"/>
              <a:t>familes</a:t>
            </a:r>
            <a:r>
              <a:rPr lang="en-US" dirty="0" smtClean="0"/>
              <a:t>, and they were often treated very cruel.</a:t>
            </a:r>
            <a:endParaRPr lang="en-US" b="1" u="sng" dirty="0" smtClean="0"/>
          </a:p>
          <a:p>
            <a:endParaRPr lang="en-US" b="1" u="sng" dirty="0" smtClean="0"/>
          </a:p>
          <a:p>
            <a:r>
              <a:rPr lang="en-US" b="1" u="sng" dirty="0" smtClean="0"/>
              <a:t>Slave traders/ Merchants: </a:t>
            </a:r>
            <a:r>
              <a:rPr lang="en-US" dirty="0" smtClean="0"/>
              <a:t>Many traders bought slaves from Africa and shipped them to the New World, making a profit from their sales. The Portuguese, the British, the </a:t>
            </a:r>
            <a:r>
              <a:rPr lang="en-US" dirty="0"/>
              <a:t>F</a:t>
            </a:r>
            <a:r>
              <a:rPr lang="en-US" dirty="0" smtClean="0"/>
              <a:t>rench, the Spanish, the Dutch, the Americans and more were all involved in the buying and selling of slaves.</a:t>
            </a:r>
            <a:endParaRPr lang="en-US" b="1" u="sng" dirty="0" smtClean="0"/>
          </a:p>
          <a:p>
            <a:pPr marL="0" indent="0">
              <a:buNone/>
            </a:pPr>
            <a:endParaRPr lang="en-US" dirty="0" smtClean="0"/>
          </a:p>
          <a:p>
            <a:r>
              <a:rPr lang="en-US" b="1" u="sng" dirty="0" smtClean="0"/>
              <a:t>Slave owners: </a:t>
            </a:r>
            <a:r>
              <a:rPr lang="en-US" dirty="0" smtClean="0"/>
              <a:t>Slave owners usually treated their slaves like animals. They used their slaves for many sources or labor, and often raped and beat their slaves. </a:t>
            </a:r>
          </a:p>
        </p:txBody>
      </p:sp>
      <p:sp>
        <p:nvSpPr>
          <p:cNvPr id="3" name="Title 2"/>
          <p:cNvSpPr>
            <a:spLocks noGrp="1"/>
          </p:cNvSpPr>
          <p:nvPr>
            <p:ph type="title"/>
          </p:nvPr>
        </p:nvSpPr>
        <p:spPr/>
        <p:txBody>
          <a:bodyPr/>
          <a:lstStyle/>
          <a:p>
            <a:r>
              <a:rPr lang="en-US" dirty="0" smtClean="0"/>
              <a:t>Who</a:t>
            </a:r>
            <a:endParaRPr lang="en-US" dirty="0"/>
          </a:p>
        </p:txBody>
      </p:sp>
      <p:sp>
        <p:nvSpPr>
          <p:cNvPr id="4" name="Footer Placeholder 3"/>
          <p:cNvSpPr>
            <a:spLocks noGrp="1"/>
          </p:cNvSpPr>
          <p:nvPr>
            <p:ph type="ftr" sz="quarter" idx="11"/>
          </p:nvPr>
        </p:nvSpPr>
        <p:spPr/>
        <p:txBody>
          <a:bodyPr/>
          <a:lstStyle/>
          <a:p>
            <a:r>
              <a:rPr lang="en-US" smtClean="0"/>
              <a:t>Fiona King</a:t>
            </a:r>
            <a:endParaRPr lang="en-US"/>
          </a:p>
        </p:txBody>
      </p:sp>
    </p:spTree>
    <p:extLst>
      <p:ext uri="{BB962C8B-B14F-4D97-AF65-F5344CB8AC3E}">
        <p14:creationId xmlns:p14="http://schemas.microsoft.com/office/powerpoint/2010/main" val="3418519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a:t>
            </a:r>
            <a:endParaRPr lang="en-US" dirty="0"/>
          </a:p>
        </p:txBody>
      </p:sp>
      <p:cxnSp>
        <p:nvCxnSpPr>
          <p:cNvPr id="5" name="Straight Arrow Connector 4"/>
          <p:cNvCxnSpPr/>
          <p:nvPr/>
        </p:nvCxnSpPr>
        <p:spPr>
          <a:xfrm>
            <a:off x="0" y="4000999"/>
            <a:ext cx="9144000"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sp>
        <p:nvSpPr>
          <p:cNvPr id="10" name="Oval 9"/>
          <p:cNvSpPr/>
          <p:nvPr/>
        </p:nvSpPr>
        <p:spPr>
          <a:xfrm>
            <a:off x="163071" y="3907629"/>
            <a:ext cx="205431" cy="18673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0" y="1904515"/>
            <a:ext cx="1942254" cy="1661994"/>
          </a:xfrm>
          <a:prstGeom prst="rect">
            <a:avLst/>
          </a:prstGeom>
          <a:noFill/>
        </p:spPr>
        <p:txBody>
          <a:bodyPr wrap="square" rtlCol="0">
            <a:spAutoFit/>
          </a:bodyPr>
          <a:lstStyle/>
          <a:p>
            <a:r>
              <a:rPr lang="en-US" b="1" u="sng" dirty="0" smtClean="0"/>
              <a:t>1440-</a:t>
            </a:r>
          </a:p>
          <a:p>
            <a:r>
              <a:rPr lang="en-US" sz="1400" dirty="0" smtClean="0"/>
              <a:t>Slave trade becomes prominent, with </a:t>
            </a:r>
          </a:p>
          <a:p>
            <a:r>
              <a:rPr lang="en-US" sz="1400" dirty="0" smtClean="0"/>
              <a:t>Portugal having a </a:t>
            </a:r>
            <a:r>
              <a:rPr lang="en-US" sz="1400" dirty="0" err="1" smtClean="0"/>
              <a:t>monnolopy</a:t>
            </a:r>
            <a:r>
              <a:rPr lang="en-US" sz="1400" dirty="0" smtClean="0"/>
              <a:t> on the</a:t>
            </a:r>
          </a:p>
          <a:p>
            <a:r>
              <a:rPr lang="en-US" sz="1400" dirty="0" smtClean="0"/>
              <a:t> exports of slaves</a:t>
            </a:r>
          </a:p>
          <a:p>
            <a:r>
              <a:rPr lang="en-US" sz="1400" dirty="0" smtClean="0"/>
              <a:t> from </a:t>
            </a:r>
            <a:r>
              <a:rPr lang="en-US" sz="1400" dirty="0"/>
              <a:t>A</a:t>
            </a:r>
            <a:r>
              <a:rPr lang="en-US" sz="1400" dirty="0" smtClean="0"/>
              <a:t>frica</a:t>
            </a:r>
            <a:endParaRPr lang="en-US" sz="1400" dirty="0"/>
          </a:p>
        </p:txBody>
      </p:sp>
      <p:sp>
        <p:nvSpPr>
          <p:cNvPr id="12" name="Oval 11"/>
          <p:cNvSpPr/>
          <p:nvPr/>
        </p:nvSpPr>
        <p:spPr>
          <a:xfrm>
            <a:off x="8637748" y="3934089"/>
            <a:ext cx="205431" cy="18673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7272221" y="2192817"/>
            <a:ext cx="1968576" cy="1708160"/>
          </a:xfrm>
          <a:prstGeom prst="rect">
            <a:avLst/>
          </a:prstGeom>
          <a:noFill/>
        </p:spPr>
        <p:txBody>
          <a:bodyPr wrap="square" rtlCol="0">
            <a:spAutoFit/>
          </a:bodyPr>
          <a:lstStyle/>
          <a:p>
            <a:r>
              <a:rPr lang="en-US" sz="1500" b="1" u="sng" dirty="0" smtClean="0"/>
              <a:t>1807-</a:t>
            </a:r>
          </a:p>
          <a:p>
            <a:r>
              <a:rPr lang="en-US" sz="1500" dirty="0" smtClean="0"/>
              <a:t>Thomas </a:t>
            </a:r>
            <a:r>
              <a:rPr lang="en-US" sz="1500" dirty="0" err="1" smtClean="0"/>
              <a:t>Jerferrson</a:t>
            </a:r>
            <a:r>
              <a:rPr lang="en-US" sz="1500" dirty="0" smtClean="0"/>
              <a:t> signed the Act </a:t>
            </a:r>
            <a:r>
              <a:rPr lang="en-US" sz="1500" dirty="0"/>
              <a:t>Prohibiting Importation of Slaves into law </a:t>
            </a:r>
            <a:r>
              <a:rPr lang="en-US" sz="1500" dirty="0" smtClean="0"/>
              <a:t>in the United States</a:t>
            </a:r>
            <a:endParaRPr lang="en-US" sz="1500" dirty="0"/>
          </a:p>
        </p:txBody>
      </p:sp>
      <p:sp>
        <p:nvSpPr>
          <p:cNvPr id="14" name="Oval 13"/>
          <p:cNvSpPr/>
          <p:nvPr/>
        </p:nvSpPr>
        <p:spPr>
          <a:xfrm>
            <a:off x="4629516" y="3920374"/>
            <a:ext cx="205431" cy="18673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3806787" y="2186888"/>
            <a:ext cx="1645457" cy="1708160"/>
          </a:xfrm>
          <a:prstGeom prst="rect">
            <a:avLst/>
          </a:prstGeom>
          <a:noFill/>
        </p:spPr>
        <p:txBody>
          <a:bodyPr wrap="square" rtlCol="0">
            <a:spAutoFit/>
          </a:bodyPr>
          <a:lstStyle/>
          <a:p>
            <a:r>
              <a:rPr lang="en-US" sz="1500" b="1" u="sng" dirty="0" smtClean="0"/>
              <a:t>1632-</a:t>
            </a:r>
          </a:p>
          <a:p>
            <a:r>
              <a:rPr lang="en-US" sz="1500" dirty="0" smtClean="0"/>
              <a:t>King Charles I grants English merchants a license to transport slaves from West Africa</a:t>
            </a:r>
            <a:endParaRPr lang="en-US" sz="1500" dirty="0"/>
          </a:p>
        </p:txBody>
      </p:sp>
      <p:sp>
        <p:nvSpPr>
          <p:cNvPr id="17" name="Oval 16"/>
          <p:cNvSpPr/>
          <p:nvPr/>
        </p:nvSpPr>
        <p:spPr>
          <a:xfrm>
            <a:off x="1284586" y="3900977"/>
            <a:ext cx="205431" cy="18673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893921" y="4094368"/>
            <a:ext cx="1779183" cy="784830"/>
          </a:xfrm>
          <a:prstGeom prst="rect">
            <a:avLst/>
          </a:prstGeom>
          <a:noFill/>
        </p:spPr>
        <p:txBody>
          <a:bodyPr wrap="square" rtlCol="0">
            <a:spAutoFit/>
          </a:bodyPr>
          <a:lstStyle/>
          <a:p>
            <a:r>
              <a:rPr lang="en-US" sz="1500" b="1" u="sng" dirty="0" smtClean="0"/>
              <a:t>1562-</a:t>
            </a:r>
          </a:p>
          <a:p>
            <a:r>
              <a:rPr lang="en-US" sz="1500" dirty="0" smtClean="0"/>
              <a:t>British slave</a:t>
            </a:r>
          </a:p>
          <a:p>
            <a:r>
              <a:rPr lang="en-US" sz="1500" dirty="0" smtClean="0"/>
              <a:t>Trade begins</a:t>
            </a:r>
          </a:p>
        </p:txBody>
      </p:sp>
      <p:sp>
        <p:nvSpPr>
          <p:cNvPr id="16" name="Oval 15"/>
          <p:cNvSpPr/>
          <p:nvPr/>
        </p:nvSpPr>
        <p:spPr>
          <a:xfrm>
            <a:off x="3030443" y="3919223"/>
            <a:ext cx="205431" cy="18673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2430972" y="4105962"/>
            <a:ext cx="1609804" cy="1015663"/>
          </a:xfrm>
          <a:prstGeom prst="rect">
            <a:avLst/>
          </a:prstGeom>
          <a:noFill/>
        </p:spPr>
        <p:txBody>
          <a:bodyPr wrap="none" rtlCol="0">
            <a:spAutoFit/>
          </a:bodyPr>
          <a:lstStyle/>
          <a:p>
            <a:r>
              <a:rPr lang="en-US" sz="1500" b="1" u="sng" dirty="0" smtClean="0"/>
              <a:t>1619-</a:t>
            </a:r>
          </a:p>
          <a:p>
            <a:r>
              <a:rPr lang="en-US" sz="1500" dirty="0" smtClean="0"/>
              <a:t>African slaves  </a:t>
            </a:r>
          </a:p>
          <a:p>
            <a:r>
              <a:rPr lang="en-US" sz="1500" dirty="0" smtClean="0"/>
              <a:t>Were </a:t>
            </a:r>
            <a:r>
              <a:rPr lang="en-US" sz="1500" dirty="0"/>
              <a:t> </a:t>
            </a:r>
            <a:r>
              <a:rPr lang="en-US" sz="1500" dirty="0" smtClean="0"/>
              <a:t>brought to </a:t>
            </a:r>
          </a:p>
          <a:p>
            <a:r>
              <a:rPr lang="en-US" sz="1500" dirty="0" smtClean="0"/>
              <a:t>America </a:t>
            </a:r>
            <a:endParaRPr lang="en-US" sz="1500" dirty="0"/>
          </a:p>
        </p:txBody>
      </p:sp>
      <p:sp>
        <p:nvSpPr>
          <p:cNvPr id="19" name="Oval 18"/>
          <p:cNvSpPr/>
          <p:nvPr/>
        </p:nvSpPr>
        <p:spPr>
          <a:xfrm>
            <a:off x="6201254" y="3896922"/>
            <a:ext cx="205431" cy="18673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5638999" y="4216267"/>
            <a:ext cx="1894588" cy="1015663"/>
          </a:xfrm>
          <a:prstGeom prst="rect">
            <a:avLst/>
          </a:prstGeom>
          <a:noFill/>
        </p:spPr>
        <p:txBody>
          <a:bodyPr wrap="none" rtlCol="0">
            <a:spAutoFit/>
          </a:bodyPr>
          <a:lstStyle/>
          <a:p>
            <a:r>
              <a:rPr lang="en-US" sz="1500" b="1" u="sng" dirty="0" smtClean="0"/>
              <a:t>1700-</a:t>
            </a:r>
          </a:p>
          <a:p>
            <a:r>
              <a:rPr lang="en-US" sz="1500" dirty="0" smtClean="0"/>
              <a:t>The Middle Passage</a:t>
            </a:r>
          </a:p>
          <a:p>
            <a:r>
              <a:rPr lang="en-US" sz="1500" dirty="0" smtClean="0"/>
              <a:t>Began to become</a:t>
            </a:r>
          </a:p>
          <a:p>
            <a:r>
              <a:rPr lang="en-US" sz="1500" dirty="0" smtClean="0"/>
              <a:t> </a:t>
            </a:r>
            <a:r>
              <a:rPr lang="en-US" sz="1500" dirty="0" err="1" smtClean="0"/>
              <a:t>prominnant</a:t>
            </a:r>
            <a:endParaRPr lang="en-US" sz="1500" dirty="0"/>
          </a:p>
        </p:txBody>
      </p:sp>
      <p:sp>
        <p:nvSpPr>
          <p:cNvPr id="6" name="Footer Placeholder 5"/>
          <p:cNvSpPr>
            <a:spLocks noGrp="1"/>
          </p:cNvSpPr>
          <p:nvPr>
            <p:ph type="ftr" sz="quarter" idx="11"/>
          </p:nvPr>
        </p:nvSpPr>
        <p:spPr/>
        <p:txBody>
          <a:bodyPr/>
          <a:lstStyle/>
          <a:p>
            <a:r>
              <a:rPr lang="en-US" smtClean="0"/>
              <a:t>Fiona King</a:t>
            </a:r>
            <a:endParaRPr lang="en-US"/>
          </a:p>
        </p:txBody>
      </p:sp>
    </p:spTree>
    <p:extLst>
      <p:ext uri="{BB962C8B-B14F-4D97-AF65-F5344CB8AC3E}">
        <p14:creationId xmlns:p14="http://schemas.microsoft.com/office/powerpoint/2010/main" val="2441671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estimated 15% of the African slaves died at sea with mortality rates higher in Africa itself in the process of capturing and transporting indigenous people to ships for transportation. </a:t>
            </a:r>
          </a:p>
          <a:p>
            <a:r>
              <a:rPr lang="en-US" dirty="0"/>
              <a:t> </a:t>
            </a:r>
            <a:r>
              <a:rPr lang="en-US" dirty="0" smtClean="0"/>
              <a:t>Around 12 million slaves were forcibly relocated to the Americas, away from their families and the lives they once knew.</a:t>
            </a:r>
          </a:p>
          <a:p>
            <a:r>
              <a:rPr lang="en-US" dirty="0" smtClean="0"/>
              <a:t>Slavery lasted until the mid 19</a:t>
            </a:r>
            <a:r>
              <a:rPr lang="en-US" baseline="30000" dirty="0" smtClean="0"/>
              <a:t>th</a:t>
            </a:r>
            <a:r>
              <a:rPr lang="en-US" dirty="0" smtClean="0"/>
              <a:t> century, when the practice was finally abolished. </a:t>
            </a:r>
            <a:endParaRPr lang="en-US" dirty="0"/>
          </a:p>
        </p:txBody>
      </p:sp>
      <p:sp>
        <p:nvSpPr>
          <p:cNvPr id="3" name="Title 2"/>
          <p:cNvSpPr>
            <a:spLocks noGrp="1"/>
          </p:cNvSpPr>
          <p:nvPr>
            <p:ph type="title"/>
          </p:nvPr>
        </p:nvSpPr>
        <p:spPr/>
        <p:txBody>
          <a:bodyPr/>
          <a:lstStyle/>
          <a:p>
            <a:r>
              <a:rPr lang="en-US" dirty="0" smtClean="0"/>
              <a:t>Negative Impacts</a:t>
            </a:r>
            <a:endParaRPr lang="en-US" dirty="0"/>
          </a:p>
        </p:txBody>
      </p:sp>
      <p:sp>
        <p:nvSpPr>
          <p:cNvPr id="4" name="Footer Placeholder 3"/>
          <p:cNvSpPr>
            <a:spLocks noGrp="1"/>
          </p:cNvSpPr>
          <p:nvPr>
            <p:ph type="ftr" sz="quarter" idx="11"/>
          </p:nvPr>
        </p:nvSpPr>
        <p:spPr/>
        <p:txBody>
          <a:bodyPr/>
          <a:lstStyle/>
          <a:p>
            <a:r>
              <a:rPr lang="en-US" smtClean="0"/>
              <a:t>Fiona King</a:t>
            </a:r>
            <a:endParaRPr lang="en-US"/>
          </a:p>
        </p:txBody>
      </p:sp>
    </p:spTree>
    <p:extLst>
      <p:ext uri="{BB962C8B-B14F-4D97-AF65-F5344CB8AC3E}">
        <p14:creationId xmlns:p14="http://schemas.microsoft.com/office/powerpoint/2010/main" val="142677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Sterns Text </a:t>
            </a:r>
            <a:r>
              <a:rPr lang="en-US" dirty="0"/>
              <a:t>B</a:t>
            </a:r>
            <a:r>
              <a:rPr lang="en-US" dirty="0" smtClean="0"/>
              <a:t>ook</a:t>
            </a:r>
          </a:p>
          <a:p>
            <a:r>
              <a:rPr lang="en-US" dirty="0" smtClean="0"/>
              <a:t>Ethel Wood Book</a:t>
            </a:r>
          </a:p>
          <a:p>
            <a:r>
              <a:rPr lang="en-US" dirty="0">
                <a:hlinkClick r:id="rId2"/>
              </a:rPr>
              <a:t>http://</a:t>
            </a:r>
            <a:r>
              <a:rPr lang="en-US" dirty="0" smtClean="0">
                <a:hlinkClick r:id="rId2"/>
              </a:rPr>
              <a:t>www.learner.org/courses/worldhistory/unit_video_15-3.html</a:t>
            </a:r>
            <a:endParaRPr lang="en-US" dirty="0" smtClean="0"/>
          </a:p>
          <a:p>
            <a:r>
              <a:rPr lang="en-US" dirty="0">
                <a:hlinkClick r:id="rId3"/>
              </a:rPr>
              <a:t>http://</a:t>
            </a:r>
            <a:r>
              <a:rPr lang="en-US" dirty="0" smtClean="0">
                <a:hlinkClick r:id="rId3"/>
              </a:rPr>
              <a:t>www.metmuseum.org/toah/hd/mgtr/hd_mgtr.htm</a:t>
            </a:r>
            <a:endParaRPr lang="en-US" dirty="0" smtClean="0"/>
          </a:p>
          <a:p>
            <a:r>
              <a:rPr lang="en-US" dirty="0">
                <a:hlinkClick r:id="rId4"/>
              </a:rPr>
              <a:t>http://</a:t>
            </a:r>
            <a:r>
              <a:rPr lang="en-US" dirty="0" smtClean="0">
                <a:hlinkClick r:id="rId4"/>
              </a:rPr>
              <a:t>afe.easia.columbia.edu/chinawh/web/s5/s5_4.html</a:t>
            </a:r>
            <a:endParaRPr lang="en-US" dirty="0" smtClean="0"/>
          </a:p>
          <a:p>
            <a:r>
              <a:rPr lang="en-US" dirty="0" smtClean="0">
                <a:hlinkClick r:id="rId5"/>
              </a:rPr>
              <a:t>www.slavevoyages.org/tast/assessment</a:t>
            </a:r>
            <a:r>
              <a:rPr lang="en-US" dirty="0" smtClean="0"/>
              <a:t> </a:t>
            </a:r>
            <a:endParaRPr lang="en-US" dirty="0"/>
          </a:p>
        </p:txBody>
      </p:sp>
      <p:sp>
        <p:nvSpPr>
          <p:cNvPr id="3" name="Footer Placeholder 2"/>
          <p:cNvSpPr>
            <a:spLocks noGrp="1"/>
          </p:cNvSpPr>
          <p:nvPr>
            <p:ph type="ftr" sz="quarter" idx="11"/>
          </p:nvPr>
        </p:nvSpPr>
        <p:spPr/>
        <p:txBody>
          <a:bodyPr/>
          <a:lstStyle/>
          <a:p>
            <a:r>
              <a:rPr lang="en-US" dirty="0" smtClean="0"/>
              <a:t>Sources</a:t>
            </a:r>
            <a:endParaRPr lang="en-US" dirty="0"/>
          </a:p>
        </p:txBody>
      </p:sp>
      <p:sp>
        <p:nvSpPr>
          <p:cNvPr id="4" name="Title 3"/>
          <p:cNvSpPr>
            <a:spLocks noGrp="1"/>
          </p:cNvSpPr>
          <p:nvPr>
            <p:ph type="title"/>
          </p:nvPr>
        </p:nvSpPr>
        <p:spPr/>
        <p:txBody>
          <a:bodyPr/>
          <a:lstStyle/>
          <a:p>
            <a:r>
              <a:rPr lang="en-US" dirty="0" smtClean="0"/>
              <a:t>Sources Page</a:t>
            </a:r>
            <a:endParaRPr lang="en-US" dirty="0"/>
          </a:p>
        </p:txBody>
      </p:sp>
    </p:spTree>
    <p:extLst>
      <p:ext uri="{BB962C8B-B14F-4D97-AF65-F5344CB8AC3E}">
        <p14:creationId xmlns:p14="http://schemas.microsoft.com/office/powerpoint/2010/main" val="2826887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29983"/>
            <a:ext cx="8103559" cy="4275283"/>
          </a:xfrm>
        </p:spPr>
        <p:txBody>
          <a:bodyPr>
            <a:noAutofit/>
          </a:bodyPr>
          <a:lstStyle/>
          <a:p>
            <a:r>
              <a:rPr lang="en-US" sz="1800" dirty="0" smtClean="0"/>
              <a:t>Throughout the Ming Dynasty in China, China desperately wanted silver as silver was a hot commodity in Japan at the time (1/3 of all silver was in Japan)</a:t>
            </a:r>
          </a:p>
          <a:p>
            <a:r>
              <a:rPr lang="en-US" sz="1800" dirty="0" smtClean="0"/>
              <a:t>China refused to trade for anything other than the precious silver, and once the Spanish uncovered the silver mines in Potosi in the newly conquered Peru, global trade was in place</a:t>
            </a:r>
          </a:p>
          <a:p>
            <a:r>
              <a:rPr lang="en-US" sz="1800" dirty="0" smtClean="0"/>
              <a:t>Silver was the main focus of China’s economy, and paper money was replaced with silver, where people could now also pay taxes with silver. Silver was key to the success of China during a period of the Ming Dynasty.</a:t>
            </a:r>
          </a:p>
          <a:p>
            <a:r>
              <a:rPr lang="en-US" sz="1800" dirty="0" smtClean="0"/>
              <a:t>However, during the end of the Ming Dynasty, the constant trading of silver across the Atlantic to Europe, Asia (China and Spain) and the Americas caused inflation and the value of silver sharply fell as a result. Trade decreased and China’s economy collapsed because silver was the main focus of it. </a:t>
            </a:r>
          </a:p>
        </p:txBody>
      </p:sp>
      <p:sp>
        <p:nvSpPr>
          <p:cNvPr id="3" name="Title 2"/>
          <p:cNvSpPr>
            <a:spLocks noGrp="1"/>
          </p:cNvSpPr>
          <p:nvPr>
            <p:ph type="title"/>
          </p:nvPr>
        </p:nvSpPr>
        <p:spPr>
          <a:xfrm>
            <a:off x="893205" y="166527"/>
            <a:ext cx="7756263" cy="807258"/>
          </a:xfrm>
        </p:spPr>
        <p:txBody>
          <a:bodyPr/>
          <a:lstStyle/>
          <a:p>
            <a:r>
              <a:rPr lang="en-US" sz="3200" b="1" i="1" u="sng" dirty="0" smtClean="0"/>
              <a:t>What</a:t>
            </a:r>
            <a:r>
              <a:rPr lang="en-US" sz="3200" dirty="0" smtClean="0"/>
              <a:t> was the impact of silver in all places?</a:t>
            </a:r>
            <a:endParaRPr lang="en-US" sz="3200" dirty="0"/>
          </a:p>
        </p:txBody>
      </p:sp>
      <p:sp>
        <p:nvSpPr>
          <p:cNvPr id="4" name="Footer Placeholder 3"/>
          <p:cNvSpPr>
            <a:spLocks noGrp="1"/>
          </p:cNvSpPr>
          <p:nvPr>
            <p:ph type="ftr" sz="quarter" idx="11"/>
          </p:nvPr>
        </p:nvSpPr>
        <p:spPr/>
        <p:txBody>
          <a:bodyPr/>
          <a:lstStyle/>
          <a:p>
            <a:r>
              <a:rPr lang="en-US" smtClean="0"/>
              <a:t>Dylan Black</a:t>
            </a:r>
            <a:endParaRPr lang="en-US"/>
          </a:p>
        </p:txBody>
      </p:sp>
      <p:pic>
        <p:nvPicPr>
          <p:cNvPr id="1026" name="Picture 2" descr="http://www.pentagonpost.com/wp-content/uploads/2013/04/silver_stocks_slv_advance_fortuna_climbs.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759355" y="596800"/>
            <a:ext cx="1849192" cy="1260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8463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90876"/>
            <a:ext cx="8035320" cy="4070566"/>
          </a:xfrm>
        </p:spPr>
        <p:txBody>
          <a:bodyPr>
            <a:normAutofit/>
          </a:bodyPr>
          <a:lstStyle/>
          <a:p>
            <a:r>
              <a:rPr lang="en-US" sz="1900" dirty="0" smtClean="0"/>
              <a:t>Silver was at first most important to China, who used silver to trade specifically with Japan who had 1/3 of all silver in the world at the time</a:t>
            </a:r>
          </a:p>
          <a:p>
            <a:r>
              <a:rPr lang="en-US" sz="1900" dirty="0" smtClean="0"/>
              <a:t>However, silver was extremely important for the Spanish, particularly the Philippines and Potosi, Peru, once the mine in Potosi that had an enormous amount of silver was uncovered by the Spanish</a:t>
            </a:r>
          </a:p>
          <a:p>
            <a:r>
              <a:rPr lang="en-US" sz="1900" dirty="0" smtClean="0"/>
              <a:t>The Atlantic Ocean was used constantly when the Philippines traded with Spain, who traded 5/7 of all the available silver they had on the Atlantic Ocean to each other and help the cause of global trade</a:t>
            </a:r>
          </a:p>
          <a:p>
            <a:r>
              <a:rPr lang="en-US" sz="1900" dirty="0" smtClean="0"/>
              <a:t>Spain wanted to go to Mexico to find the direct passage that would connect the Americas to China in 1571, so they would have access to Chinese markets and American silver. As a result, China, Peru/the Americas, Spain, and parts of Asia were most impacted by the silver!</a:t>
            </a:r>
            <a:endParaRPr lang="en-US" sz="1900" dirty="0"/>
          </a:p>
        </p:txBody>
      </p:sp>
      <p:sp>
        <p:nvSpPr>
          <p:cNvPr id="3" name="Title 2"/>
          <p:cNvSpPr>
            <a:spLocks noGrp="1"/>
          </p:cNvSpPr>
          <p:nvPr>
            <p:ph type="title"/>
          </p:nvPr>
        </p:nvSpPr>
        <p:spPr>
          <a:xfrm>
            <a:off x="978304" y="875544"/>
            <a:ext cx="7756263" cy="1054250"/>
          </a:xfrm>
        </p:spPr>
        <p:txBody>
          <a:bodyPr/>
          <a:lstStyle/>
          <a:p>
            <a:r>
              <a:rPr lang="en-US" sz="3600" b="1" i="1" u="sng" dirty="0" smtClean="0"/>
              <a:t>Where</a:t>
            </a:r>
            <a:r>
              <a:rPr lang="en-US" sz="3600" dirty="0" smtClean="0"/>
              <a:t> was silver most impactful?</a:t>
            </a:r>
            <a:endParaRPr lang="en-US" sz="3600" dirty="0"/>
          </a:p>
        </p:txBody>
      </p:sp>
      <p:sp>
        <p:nvSpPr>
          <p:cNvPr id="4" name="Footer Placeholder 3"/>
          <p:cNvSpPr>
            <a:spLocks noGrp="1"/>
          </p:cNvSpPr>
          <p:nvPr>
            <p:ph type="ftr" sz="quarter" idx="11"/>
          </p:nvPr>
        </p:nvSpPr>
        <p:spPr/>
        <p:txBody>
          <a:bodyPr/>
          <a:lstStyle/>
          <a:p>
            <a:r>
              <a:rPr lang="en-US" smtClean="0"/>
              <a:t>Dylan Black</a:t>
            </a:r>
            <a:endParaRPr lang="en-US"/>
          </a:p>
        </p:txBody>
      </p:sp>
      <p:pic>
        <p:nvPicPr>
          <p:cNvPr id="2050" name="Picture 2" descr="http://for91days.com/photos/Bolivia/Mining%20Tour/Potosi-Mines.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781577" y="-1"/>
            <a:ext cx="2026148" cy="1151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9092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Once the Spanish took over the city of Manila in the Philippines in 1521, the Spanish sent ships once the silver mines were uncovered to collect the silver in a fast and effective way from the Philippines</a:t>
            </a:r>
          </a:p>
          <a:p>
            <a:r>
              <a:rPr lang="en-US" dirty="0" smtClean="0"/>
              <a:t>The ships could hold up to 2,000 tons of silver at once, meaning that they would make few, yet effective trips over the Atlantic to receive silver and trade in general</a:t>
            </a:r>
          </a:p>
          <a:p>
            <a:r>
              <a:rPr lang="en-US" dirty="0" smtClean="0"/>
              <a:t>Now, with the Manila galleon ships in place, silver was able to be traded through the trade routes from the Americas to Europe and Asia without problems</a:t>
            </a:r>
          </a:p>
          <a:p>
            <a:r>
              <a:rPr lang="en-US" dirty="0" smtClean="0"/>
              <a:t>How much: The Peru mines in Potosi made 3,000,000 troy ounces of silver a year. That equals 3,284,250 American ounces, which is 205,265.625 pounds a year!</a:t>
            </a:r>
            <a:endParaRPr lang="en-US" dirty="0"/>
          </a:p>
        </p:txBody>
      </p:sp>
      <p:sp>
        <p:nvSpPr>
          <p:cNvPr id="3" name="Title 2"/>
          <p:cNvSpPr>
            <a:spLocks noGrp="1"/>
          </p:cNvSpPr>
          <p:nvPr>
            <p:ph type="title"/>
          </p:nvPr>
        </p:nvSpPr>
        <p:spPr>
          <a:xfrm>
            <a:off x="824968" y="846312"/>
            <a:ext cx="7756263" cy="1054250"/>
          </a:xfrm>
        </p:spPr>
        <p:txBody>
          <a:bodyPr/>
          <a:lstStyle/>
          <a:p>
            <a:r>
              <a:rPr lang="en-US" sz="3600" b="1" i="1" u="sng" dirty="0" smtClean="0"/>
              <a:t>How</a:t>
            </a:r>
            <a:r>
              <a:rPr lang="en-US" sz="3600" dirty="0" smtClean="0"/>
              <a:t> did silver impact the world?</a:t>
            </a:r>
            <a:endParaRPr lang="en-US" sz="3600" dirty="0"/>
          </a:p>
        </p:txBody>
      </p:sp>
      <p:sp>
        <p:nvSpPr>
          <p:cNvPr id="4" name="Footer Placeholder 3"/>
          <p:cNvSpPr>
            <a:spLocks noGrp="1"/>
          </p:cNvSpPr>
          <p:nvPr>
            <p:ph type="ftr" sz="quarter" idx="11"/>
          </p:nvPr>
        </p:nvSpPr>
        <p:spPr/>
        <p:txBody>
          <a:bodyPr/>
          <a:lstStyle/>
          <a:p>
            <a:r>
              <a:rPr lang="en-US" smtClean="0"/>
              <a:t>Dylan Black</a:t>
            </a:r>
            <a:endParaRPr lang="en-US"/>
          </a:p>
        </p:txBody>
      </p:sp>
      <p:pic>
        <p:nvPicPr>
          <p:cNvPr id="3074" name="Picture 2" descr="http://www.iro.umontreal.ca/~vaucher/Genealogy/Documents/Asia/Ships/galleon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289111" y="-58295"/>
            <a:ext cx="1985514" cy="116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584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80">
                                          <p:stCondLst>
                                            <p:cond delay="0"/>
                                          </p:stCondLst>
                                        </p:cTn>
                                        <p:tgtEl>
                                          <p:spTgt spid="3074"/>
                                        </p:tgtEl>
                                      </p:cBhvr>
                                    </p:animEffect>
                                    <p:anim calcmode="lin" valueType="num">
                                      <p:cBhvr>
                                        <p:cTn id="8" dur="1822" tmFilter="0,0; 0.14,0.36; 0.43,0.73; 0.71,0.91; 1.0,1.0">
                                          <p:stCondLst>
                                            <p:cond delay="0"/>
                                          </p:stCondLst>
                                        </p:cTn>
                                        <p:tgtEl>
                                          <p:spTgt spid="307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07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07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07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074"/>
                                        </p:tgtEl>
                                        <p:attrNameLst>
                                          <p:attrName>ppt_y</p:attrName>
                                        </p:attrNameLst>
                                      </p:cBhvr>
                                      <p:tavLst>
                                        <p:tav tm="0" fmla="#ppt_y-sin(pi*$)/81">
                                          <p:val>
                                            <p:fltVal val="0"/>
                                          </p:val>
                                        </p:tav>
                                        <p:tav tm="100000">
                                          <p:val>
                                            <p:fltVal val="1"/>
                                          </p:val>
                                        </p:tav>
                                      </p:tavLst>
                                    </p:anim>
                                    <p:animScale>
                                      <p:cBhvr>
                                        <p:cTn id="13" dur="26">
                                          <p:stCondLst>
                                            <p:cond delay="650"/>
                                          </p:stCondLst>
                                        </p:cTn>
                                        <p:tgtEl>
                                          <p:spTgt spid="3074"/>
                                        </p:tgtEl>
                                      </p:cBhvr>
                                      <p:to x="100000" y="60000"/>
                                    </p:animScale>
                                    <p:animScale>
                                      <p:cBhvr>
                                        <p:cTn id="14" dur="166" decel="50000">
                                          <p:stCondLst>
                                            <p:cond delay="676"/>
                                          </p:stCondLst>
                                        </p:cTn>
                                        <p:tgtEl>
                                          <p:spTgt spid="3074"/>
                                        </p:tgtEl>
                                      </p:cBhvr>
                                      <p:to x="100000" y="100000"/>
                                    </p:animScale>
                                    <p:animScale>
                                      <p:cBhvr>
                                        <p:cTn id="15" dur="26">
                                          <p:stCondLst>
                                            <p:cond delay="1312"/>
                                          </p:stCondLst>
                                        </p:cTn>
                                        <p:tgtEl>
                                          <p:spTgt spid="3074"/>
                                        </p:tgtEl>
                                      </p:cBhvr>
                                      <p:to x="100000" y="80000"/>
                                    </p:animScale>
                                    <p:animScale>
                                      <p:cBhvr>
                                        <p:cTn id="16" dur="166" decel="50000">
                                          <p:stCondLst>
                                            <p:cond delay="1338"/>
                                          </p:stCondLst>
                                        </p:cTn>
                                        <p:tgtEl>
                                          <p:spTgt spid="3074"/>
                                        </p:tgtEl>
                                      </p:cBhvr>
                                      <p:to x="100000" y="100000"/>
                                    </p:animScale>
                                    <p:animScale>
                                      <p:cBhvr>
                                        <p:cTn id="17" dur="26">
                                          <p:stCondLst>
                                            <p:cond delay="1642"/>
                                          </p:stCondLst>
                                        </p:cTn>
                                        <p:tgtEl>
                                          <p:spTgt spid="3074"/>
                                        </p:tgtEl>
                                      </p:cBhvr>
                                      <p:to x="100000" y="90000"/>
                                    </p:animScale>
                                    <p:animScale>
                                      <p:cBhvr>
                                        <p:cTn id="18" dur="166" decel="50000">
                                          <p:stCondLst>
                                            <p:cond delay="1668"/>
                                          </p:stCondLst>
                                        </p:cTn>
                                        <p:tgtEl>
                                          <p:spTgt spid="3074"/>
                                        </p:tgtEl>
                                      </p:cBhvr>
                                      <p:to x="100000" y="100000"/>
                                    </p:animScale>
                                    <p:animScale>
                                      <p:cBhvr>
                                        <p:cTn id="19" dur="26">
                                          <p:stCondLst>
                                            <p:cond delay="1808"/>
                                          </p:stCondLst>
                                        </p:cTn>
                                        <p:tgtEl>
                                          <p:spTgt spid="3074"/>
                                        </p:tgtEl>
                                      </p:cBhvr>
                                      <p:to x="100000" y="95000"/>
                                    </p:animScale>
                                    <p:animScale>
                                      <p:cBhvr>
                                        <p:cTn id="20" dur="166" decel="50000">
                                          <p:stCondLst>
                                            <p:cond delay="1834"/>
                                          </p:stCondLst>
                                        </p:cTn>
                                        <p:tgtEl>
                                          <p:spTgt spid="307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057400"/>
            <a:ext cx="7745505" cy="4076253"/>
          </a:xfrm>
        </p:spPr>
        <p:txBody>
          <a:bodyPr>
            <a:normAutofit/>
          </a:bodyPr>
          <a:lstStyle/>
          <a:p>
            <a:r>
              <a:rPr lang="en-US" sz="1800" dirty="0" smtClean="0"/>
              <a:t>Silver was the cause of the age of exploration in Europe and Global trade </a:t>
            </a:r>
          </a:p>
          <a:p>
            <a:r>
              <a:rPr lang="en-US" sz="1800" dirty="0" smtClean="0"/>
              <a:t>Silver was becoming very valuable to China to the point where they would not trade with anyone for anything ,unless they had silver</a:t>
            </a:r>
          </a:p>
          <a:p>
            <a:r>
              <a:rPr lang="en-US" sz="1800" dirty="0" smtClean="0"/>
              <a:t>Spain went to the Americas and mined for silver to trade with China creating the Manila Galleon connecting to Manila in the Philippines that Spain took over to trade with China</a:t>
            </a:r>
          </a:p>
          <a:p>
            <a:r>
              <a:rPr lang="en-US" sz="1800" dirty="0" smtClean="0"/>
              <a:t>The immense amounts of Silver that now  Spain and China had were being spent without saving causing Spain and China’s economies to crash and burn leaving China vulnerable and causing </a:t>
            </a:r>
            <a:r>
              <a:rPr lang="en-US" sz="1800" dirty="0"/>
              <a:t>S</a:t>
            </a:r>
            <a:r>
              <a:rPr lang="en-US" sz="1800" dirty="0" smtClean="0"/>
              <a:t>pain to lose the Netherlands creating the first capitalist nation ever </a:t>
            </a:r>
          </a:p>
          <a:p>
            <a:pPr lvl="8"/>
            <a:r>
              <a:rPr lang="en-US" sz="100" dirty="0"/>
              <a:t>J</a:t>
            </a:r>
            <a:endParaRPr lang="en-US" sz="100" dirty="0" smtClean="0"/>
          </a:p>
          <a:p>
            <a:pPr marL="0" indent="0">
              <a:buNone/>
            </a:pPr>
            <a:r>
              <a:rPr lang="en-US" sz="1400" dirty="0" smtClean="0"/>
              <a:t>			       Julian </a:t>
            </a:r>
            <a:r>
              <a:rPr lang="en-US" sz="1400" dirty="0" err="1" smtClean="0"/>
              <a:t>Briones</a:t>
            </a:r>
            <a:endParaRPr lang="en-US" sz="1400" dirty="0" smtClean="0"/>
          </a:p>
          <a:p>
            <a:pPr marL="0" indent="0">
              <a:buNone/>
            </a:pPr>
            <a:endParaRPr lang="en-US" sz="1400" dirty="0"/>
          </a:p>
        </p:txBody>
      </p:sp>
      <p:sp>
        <p:nvSpPr>
          <p:cNvPr id="3" name="Title 2"/>
          <p:cNvSpPr>
            <a:spLocks noGrp="1"/>
          </p:cNvSpPr>
          <p:nvPr>
            <p:ph type="title"/>
          </p:nvPr>
        </p:nvSpPr>
        <p:spPr/>
        <p:txBody>
          <a:bodyPr/>
          <a:lstStyle/>
          <a:p>
            <a:r>
              <a:rPr lang="en-US" sz="3200" b="1" i="1" u="sng" dirty="0" smtClean="0"/>
              <a:t>Why </a:t>
            </a:r>
            <a:r>
              <a:rPr lang="en-US" sz="3200" dirty="0" smtClean="0"/>
              <a:t>was silver Important? </a:t>
            </a:r>
            <a:endParaRPr lang="en-US" sz="3200" b="1" i="1" u="sng" dirty="0"/>
          </a:p>
        </p:txBody>
      </p:sp>
    </p:spTree>
    <p:extLst>
      <p:ext uri="{BB962C8B-B14F-4D97-AF65-F5344CB8AC3E}">
        <p14:creationId xmlns:p14="http://schemas.microsoft.com/office/powerpoint/2010/main" val="3563304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86000"/>
            <a:ext cx="7745505" cy="3877815"/>
          </a:xfrm>
        </p:spPr>
        <p:txBody>
          <a:bodyPr/>
          <a:lstStyle/>
          <a:p>
            <a:r>
              <a:rPr lang="en-US" dirty="0" smtClean="0"/>
              <a:t>At first China with it’s high demand of silver traded with Japan </a:t>
            </a:r>
          </a:p>
          <a:p>
            <a:r>
              <a:rPr lang="en-US" dirty="0" smtClean="0"/>
              <a:t>After Spain came into a large sum of silver China began trade with Europe</a:t>
            </a:r>
          </a:p>
          <a:p>
            <a:r>
              <a:rPr lang="en-US" dirty="0" smtClean="0"/>
              <a:t>Spain to trade with China took the Philippines in 1521 and for trade created the city of Manila also creating The Manila Galleon trade</a:t>
            </a:r>
          </a:p>
          <a:p>
            <a:r>
              <a:rPr lang="en-US" dirty="0"/>
              <a:t> </a:t>
            </a:r>
            <a:r>
              <a:rPr lang="en-US" dirty="0" smtClean="0"/>
              <a:t>Potosi was where the mines where in </a:t>
            </a:r>
            <a:r>
              <a:rPr lang="en-US" dirty="0"/>
              <a:t>P</a:t>
            </a:r>
            <a:r>
              <a:rPr lang="en-US" dirty="0" smtClean="0"/>
              <a:t>eru where Spain got their bountiful amounts of silver from</a:t>
            </a:r>
          </a:p>
          <a:p>
            <a:pPr algn="ctr"/>
            <a:r>
              <a:rPr lang="en-US" sz="1200" dirty="0" smtClean="0"/>
              <a:t>Julian </a:t>
            </a:r>
            <a:r>
              <a:rPr lang="en-US" sz="1200" dirty="0" err="1" smtClean="0"/>
              <a:t>Briones</a:t>
            </a:r>
            <a:endParaRPr lang="en-US" sz="1200" dirty="0" smtClean="0"/>
          </a:p>
          <a:p>
            <a:endParaRPr lang="en-US" dirty="0"/>
          </a:p>
        </p:txBody>
      </p:sp>
      <p:sp>
        <p:nvSpPr>
          <p:cNvPr id="3" name="Title 2"/>
          <p:cNvSpPr>
            <a:spLocks noGrp="1"/>
          </p:cNvSpPr>
          <p:nvPr>
            <p:ph type="title"/>
          </p:nvPr>
        </p:nvSpPr>
        <p:spPr/>
        <p:txBody>
          <a:bodyPr/>
          <a:lstStyle/>
          <a:p>
            <a:r>
              <a:rPr lang="en-US" sz="2800" b="1" i="1" u="sng" dirty="0" smtClean="0"/>
              <a:t>Who</a:t>
            </a:r>
            <a:r>
              <a:rPr lang="en-US" sz="2800" dirty="0" smtClean="0"/>
              <a:t> was involved in the trade of silver?</a:t>
            </a:r>
            <a:endParaRPr lang="en-US" sz="2800" dirty="0"/>
          </a:p>
        </p:txBody>
      </p:sp>
    </p:spTree>
    <p:extLst>
      <p:ext uri="{BB962C8B-B14F-4D97-AF65-F5344CB8AC3E}">
        <p14:creationId xmlns:p14="http://schemas.microsoft.com/office/powerpoint/2010/main" val="4079544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From 1571 to 1750 silver was especially important to China</a:t>
            </a:r>
          </a:p>
          <a:p>
            <a:r>
              <a:rPr lang="en-US" dirty="0" smtClean="0"/>
              <a:t>Spain took the Philippines and created Manila in 1521 which they later used to trade their silver from Potosi to China</a:t>
            </a:r>
          </a:p>
          <a:p>
            <a:r>
              <a:rPr lang="en-US" dirty="0" smtClean="0"/>
              <a:t>In 1492 age of Exploration began to start trading with China where Spain discovered the Americas and found silver which they used to trade with China because that is all china would accept</a:t>
            </a:r>
          </a:p>
          <a:p>
            <a:r>
              <a:rPr lang="en-US" dirty="0" smtClean="0"/>
              <a:t>As a result of the inflation that came from Spain and China’s excessive spending of silver their economies crashed and they lost the immense power they had</a:t>
            </a:r>
          </a:p>
          <a:p>
            <a:pPr algn="ctr"/>
            <a:r>
              <a:rPr lang="en-US" sz="1050" dirty="0" smtClean="0"/>
              <a:t>Julian </a:t>
            </a:r>
            <a:r>
              <a:rPr lang="en-US" sz="1050" dirty="0" err="1" smtClean="0"/>
              <a:t>Briones</a:t>
            </a:r>
            <a:endParaRPr lang="en-US" sz="1100" dirty="0"/>
          </a:p>
        </p:txBody>
      </p:sp>
      <p:sp>
        <p:nvSpPr>
          <p:cNvPr id="3" name="Title 2"/>
          <p:cNvSpPr>
            <a:spLocks noGrp="1"/>
          </p:cNvSpPr>
          <p:nvPr>
            <p:ph type="title"/>
          </p:nvPr>
        </p:nvSpPr>
        <p:spPr/>
        <p:txBody>
          <a:bodyPr/>
          <a:lstStyle/>
          <a:p>
            <a:r>
              <a:rPr lang="en-US" sz="2800" b="1" i="1" u="sng" dirty="0" smtClean="0"/>
              <a:t>When </a:t>
            </a:r>
            <a:r>
              <a:rPr lang="en-US" sz="2800" dirty="0" smtClean="0"/>
              <a:t>did these events occur</a:t>
            </a:r>
            <a:endParaRPr lang="en-US" sz="2800" b="1" i="1" u="sng" dirty="0"/>
          </a:p>
        </p:txBody>
      </p:sp>
    </p:spTree>
    <p:extLst>
      <p:ext uri="{BB962C8B-B14F-4D97-AF65-F5344CB8AC3E}">
        <p14:creationId xmlns:p14="http://schemas.microsoft.com/office/powerpoint/2010/main" val="1663842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Slavery</a:t>
            </a:r>
            <a:endParaRPr lang="en-US" dirty="0">
              <a:solidFill>
                <a:srgbClr val="FF0000"/>
              </a:solidFill>
            </a:endParaRPr>
          </a:p>
        </p:txBody>
      </p:sp>
      <p:sp>
        <p:nvSpPr>
          <p:cNvPr id="3" name="Subtitle 2"/>
          <p:cNvSpPr>
            <a:spLocks noGrp="1"/>
          </p:cNvSpPr>
          <p:nvPr>
            <p:ph type="subTitle" idx="1"/>
          </p:nvPr>
        </p:nvSpPr>
        <p:spPr/>
        <p:txBody>
          <a:bodyPr/>
          <a:lstStyle/>
          <a:p>
            <a:r>
              <a:rPr lang="en-US" dirty="0" smtClean="0">
                <a:solidFill>
                  <a:schemeClr val="bg1"/>
                </a:solidFill>
              </a:rPr>
              <a:t>By:  Aaron Kreuter and Fiona King</a:t>
            </a:r>
            <a:endParaRPr lang="en-US" dirty="0">
              <a:solidFill>
                <a:schemeClr val="bg1"/>
              </a:solidFill>
            </a:endParaRPr>
          </a:p>
        </p:txBody>
      </p:sp>
    </p:spTree>
    <p:extLst>
      <p:ext uri="{BB962C8B-B14F-4D97-AF65-F5344CB8AC3E}">
        <p14:creationId xmlns:p14="http://schemas.microsoft.com/office/powerpoint/2010/main" val="1453354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Where?</a:t>
            </a:r>
            <a:endParaRPr lang="en-US" dirty="0"/>
          </a:p>
        </p:txBody>
      </p:sp>
      <p:sp>
        <p:nvSpPr>
          <p:cNvPr id="3" name="Content Placeholder 2"/>
          <p:cNvSpPr>
            <a:spLocks noGrp="1"/>
          </p:cNvSpPr>
          <p:nvPr>
            <p:ph idx="1"/>
          </p:nvPr>
        </p:nvSpPr>
        <p:spPr/>
        <p:txBody>
          <a:bodyPr/>
          <a:lstStyle/>
          <a:p>
            <a:r>
              <a:rPr lang="en-US" dirty="0" smtClean="0"/>
              <a:t>Africa: Salves were captured by rival tribes, then sold to Europeans for desirable goods.</a:t>
            </a:r>
          </a:p>
          <a:p>
            <a:r>
              <a:rPr lang="en-US" dirty="0" smtClean="0"/>
              <a:t>The Americas: Slaves were used in Brazil for farming sugar cane and in Mexico and Chile for mining silver.</a:t>
            </a:r>
          </a:p>
          <a:p>
            <a:r>
              <a:rPr lang="en-US" dirty="0" smtClean="0"/>
              <a:t>Europe: Europeans facilitated the triangular trade by supplying manufactured goods to trade in Africa for slaves.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371600"/>
            <a:ext cx="6197600" cy="4762500"/>
          </a:xfrm>
          <a:prstGeom prst="rect">
            <a:avLst/>
          </a:prstGeom>
        </p:spPr>
      </p:pic>
    </p:spTree>
    <p:extLst>
      <p:ext uri="{BB962C8B-B14F-4D97-AF65-F5344CB8AC3E}">
        <p14:creationId xmlns:p14="http://schemas.microsoft.com/office/powerpoint/2010/main" val="194011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71</TotalTime>
  <Words>1464</Words>
  <Application>Microsoft Office PowerPoint</Application>
  <PresentationFormat>On-screen Show (4:3)</PresentationFormat>
  <Paragraphs>118</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Book Antiqua</vt:lpstr>
      <vt:lpstr>Calibri</vt:lpstr>
      <vt:lpstr>Wingdings</vt:lpstr>
      <vt:lpstr>Hardcover</vt:lpstr>
      <vt:lpstr>Silver </vt:lpstr>
      <vt:lpstr>What was the impact of silver in all places?</vt:lpstr>
      <vt:lpstr>Where was silver most impactful?</vt:lpstr>
      <vt:lpstr>How did silver impact the world?</vt:lpstr>
      <vt:lpstr>Why was silver Important? </vt:lpstr>
      <vt:lpstr>Who was involved in the trade of silver?</vt:lpstr>
      <vt:lpstr>When did these events occur</vt:lpstr>
      <vt:lpstr>Slavery</vt:lpstr>
      <vt:lpstr>Where?</vt:lpstr>
      <vt:lpstr>How? By: Aaron Kreuter</vt:lpstr>
      <vt:lpstr>Why?</vt:lpstr>
      <vt:lpstr>Why? </vt:lpstr>
      <vt:lpstr>Positive Impacts</vt:lpstr>
      <vt:lpstr>What</vt:lpstr>
      <vt:lpstr>Who</vt:lpstr>
      <vt:lpstr>When</vt:lpstr>
      <vt:lpstr>Negative Impacts</vt:lpstr>
      <vt:lpstr>Sources Page</vt:lpstr>
    </vt:vector>
  </TitlesOfParts>
  <Company>lcsd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was the impact of silver in all places?</dc:title>
  <dc:creator>student01 user</dc:creator>
  <cp:lastModifiedBy>Noor M. Khan</cp:lastModifiedBy>
  <cp:revision>15</cp:revision>
  <dcterms:created xsi:type="dcterms:W3CDTF">2013-05-23T14:25:20Z</dcterms:created>
  <dcterms:modified xsi:type="dcterms:W3CDTF">2015-01-21T15:20:44Z</dcterms:modified>
</cp:coreProperties>
</file>