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7" d="100"/>
          <a:sy n="97"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ACF00-D9C3-4C1D-AB35-A7143BECC814}" type="datetimeFigureOut">
              <a:rPr lang="en-US" smtClean="0"/>
              <a:t>9/7/2016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C02BD-5BF6-4546-9FC8-1E1FF6B40DE7}" type="slidenum">
              <a:rPr lang="en-US" smtClean="0"/>
              <a:t>‹#›</a:t>
            </a:fld>
            <a:endParaRPr lang="en-US"/>
          </a:p>
        </p:txBody>
      </p:sp>
    </p:spTree>
    <p:extLst>
      <p:ext uri="{BB962C8B-B14F-4D97-AF65-F5344CB8AC3E}">
        <p14:creationId xmlns:p14="http://schemas.microsoft.com/office/powerpoint/2010/main" val="350300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Painted on the eve of the Reformation, Matthias Grunewald’s (ca. 1480–1528) Crucifixion shows a Christ who takes all the sins of the world into his own body, as his mother, Mary Magdalene, and John the Baptist share the pain of his afflictions.</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err="1" smtClean="0">
                <a:latin typeface="Arial" charset="0"/>
                <a:ea typeface="ＭＳ Ｐゴシック" pitchFamily="1" charset="-128"/>
              </a:rPr>
              <a:t>Musee</a:t>
            </a: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Unterlinden</a:t>
            </a:r>
            <a:r>
              <a:rPr lang="en-US" sz="500" dirty="0" smtClean="0">
                <a:latin typeface="Arial" charset="0"/>
                <a:ea typeface="ＭＳ Ｐゴシック" pitchFamily="1" charset="-128"/>
              </a:rPr>
              <a:t>, Colmar, France/</a:t>
            </a:r>
            <a:r>
              <a:rPr lang="en-US" sz="500" dirty="0" err="1" smtClean="0">
                <a:latin typeface="Arial" charset="0"/>
                <a:ea typeface="ＭＳ Ｐゴシック" pitchFamily="1" charset="-128"/>
              </a:rPr>
              <a:t>SuperStock</a:t>
            </a:r>
            <a:endParaRPr lang="en-US" sz="500" dirty="0" smtClean="0">
              <a:latin typeface="Arial" charset="0"/>
              <a:ea typeface="ＭＳ Ｐゴシック" pitchFamily="1" charset="-128"/>
            </a:endParaRPr>
          </a:p>
          <a:p>
            <a:pPr eaLnBrk="1" hangingPunct="1">
              <a:spcBef>
                <a:spcPct val="0"/>
              </a:spcBef>
            </a:pPr>
            <a:endParaRPr lang="en-US" dirty="0" smtClean="0">
              <a:ea typeface="ＭＳ Ｐゴシック" pitchFamily="1"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9FE577BF-F512-47DB-8503-225AD7B9AB2C}" type="slidenum">
              <a:rPr lang="en-US"/>
              <a:pPr/>
              <a:t>4</a:t>
            </a:fld>
            <a:endParaRPr lang="en-US"/>
          </a:p>
        </p:txBody>
      </p:sp>
    </p:spTree>
    <p:extLst>
      <p:ext uri="{BB962C8B-B14F-4D97-AF65-F5344CB8AC3E}">
        <p14:creationId xmlns:p14="http://schemas.microsoft.com/office/powerpoint/2010/main" val="118271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7BF5A-BFEC-4080-A1E4-801ACDF8EF1D}" type="slidenum">
              <a:rPr lang="en-US" smtClean="0"/>
              <a:pPr/>
              <a:t>9</a:t>
            </a:fld>
            <a:endParaRPr lang="en-US"/>
          </a:p>
        </p:txBody>
      </p:sp>
    </p:spTree>
    <p:extLst>
      <p:ext uri="{BB962C8B-B14F-4D97-AF65-F5344CB8AC3E}">
        <p14:creationId xmlns:p14="http://schemas.microsoft.com/office/powerpoint/2010/main" val="228903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A contemporary caricature depicts John Tetzel, the famous indulgence preacher. The last lines of the jingle read, “As soon as gold in the basin rings, right then the soul to Heaven springs.” It was Tetzel’s preaching that spurred Luther to publish his ninety-five theses.</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Courtesy Stiftung Luthergedenkstaten in Sachsen-Anhalt/Lutherhalle, Wittenberg</a:t>
            </a:r>
          </a:p>
        </p:txBody>
      </p:sp>
      <p:sp>
        <p:nvSpPr>
          <p:cNvPr id="52228" name="Slide Number Placeholder 3"/>
          <p:cNvSpPr>
            <a:spLocks noGrp="1"/>
          </p:cNvSpPr>
          <p:nvPr>
            <p:ph type="sldNum" sz="quarter" idx="5"/>
          </p:nvPr>
        </p:nvSpPr>
        <p:spPr bwMode="auto">
          <a:noFill/>
          <a:ln>
            <a:miter lim="800000"/>
            <a:headEnd/>
            <a:tailEnd/>
          </a:ln>
        </p:spPr>
        <p:txBody>
          <a:bodyPr/>
          <a:lstStyle/>
          <a:p>
            <a:fld id="{E2E8D136-C80E-40B8-A046-70817512D513}" type="slidenum">
              <a:rPr lang="en-US"/>
              <a:pPr/>
              <a:t>14</a:t>
            </a:fld>
            <a:endParaRPr lang="en-US"/>
          </a:p>
        </p:txBody>
      </p:sp>
    </p:spTree>
    <p:extLst>
      <p:ext uri="{BB962C8B-B14F-4D97-AF65-F5344CB8AC3E}">
        <p14:creationId xmlns:p14="http://schemas.microsoft.com/office/powerpoint/2010/main" val="156632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21717-BEF2-4776-8A7A-7E3445F0420C}"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249912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21717-BEF2-4776-8A7A-7E3445F0420C}"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127347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21717-BEF2-4776-8A7A-7E3445F0420C}"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329002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21717-BEF2-4776-8A7A-7E3445F0420C}"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255756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21717-BEF2-4776-8A7A-7E3445F0420C}"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282791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21717-BEF2-4776-8A7A-7E3445F0420C}"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419601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21717-BEF2-4776-8A7A-7E3445F0420C}" type="datetimeFigureOut">
              <a:rPr lang="en-US" smtClean="0"/>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253191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21717-BEF2-4776-8A7A-7E3445F0420C}" type="datetimeFigureOut">
              <a:rPr lang="en-US" smtClean="0"/>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64432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1717-BEF2-4776-8A7A-7E3445F0420C}" type="datetimeFigureOut">
              <a:rPr lang="en-US" smtClean="0"/>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297267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21717-BEF2-4776-8A7A-7E3445F0420C}"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405752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21717-BEF2-4776-8A7A-7E3445F0420C}"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DFFF-EF09-4B0D-83D0-376D1799204E}" type="slidenum">
              <a:rPr lang="en-US" smtClean="0"/>
              <a:t>‹#›</a:t>
            </a:fld>
            <a:endParaRPr lang="en-US"/>
          </a:p>
        </p:txBody>
      </p:sp>
    </p:spTree>
    <p:extLst>
      <p:ext uri="{BB962C8B-B14F-4D97-AF65-F5344CB8AC3E}">
        <p14:creationId xmlns:p14="http://schemas.microsoft.com/office/powerpoint/2010/main" val="101736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1717-BEF2-4776-8A7A-7E3445F0420C}" type="datetimeFigureOut">
              <a:rPr lang="en-US" smtClean="0"/>
              <a:t>9/7/2016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EDFFF-EF09-4B0D-83D0-376D1799204E}" type="slidenum">
              <a:rPr lang="en-US" smtClean="0"/>
              <a:t>‹#›</a:t>
            </a:fld>
            <a:endParaRPr lang="en-US"/>
          </a:p>
        </p:txBody>
      </p:sp>
    </p:spTree>
    <p:extLst>
      <p:ext uri="{BB962C8B-B14F-4D97-AF65-F5344CB8AC3E}">
        <p14:creationId xmlns:p14="http://schemas.microsoft.com/office/powerpoint/2010/main" val="195514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Documents%20and%20Settings\vprime\My%20Documents\My%20Videos\AP%20Euro\Awarding_Indulgences.wmv" TargetMode="External"/><Relationship Id="rId4" Type="http://schemas.openxmlformats.org/officeDocument/2006/relationships/hyperlink" Target="https://www.youtube.com/watch?v=9IkqniF8AA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4RNYQscm0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C:\Documents%20and%20Settings\vprime\My%20Documents\My%20Videos\AP%20Euro\Martin_Luther__14831546_.wmv"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Reformations</a:t>
            </a:r>
            <a:endParaRPr lang="en-US" dirty="0"/>
          </a:p>
        </p:txBody>
      </p:sp>
      <p:sp>
        <p:nvSpPr>
          <p:cNvPr id="3" name="Subtitle 2"/>
          <p:cNvSpPr>
            <a:spLocks noGrp="1"/>
          </p:cNvSpPr>
          <p:nvPr>
            <p:ph type="subTitle" idx="1"/>
          </p:nvPr>
        </p:nvSpPr>
        <p:spPr/>
        <p:txBody>
          <a:bodyPr/>
          <a:lstStyle/>
          <a:p>
            <a:r>
              <a:rPr lang="en-US" dirty="0" smtClean="0"/>
              <a:t>The Protestant and Catholic Reformations, 1517-1555</a:t>
            </a:r>
            <a:endParaRPr lang="en-US" dirty="0"/>
          </a:p>
        </p:txBody>
      </p:sp>
    </p:spTree>
    <p:extLst>
      <p:ext uri="{BB962C8B-B14F-4D97-AF65-F5344CB8AC3E}">
        <p14:creationId xmlns:p14="http://schemas.microsoft.com/office/powerpoint/2010/main" val="7725079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609600"/>
          </a:xfrm>
        </p:spPr>
        <p:txBody>
          <a:bodyPr>
            <a:normAutofit fontScale="90000"/>
          </a:bodyPr>
          <a:lstStyle/>
          <a:p>
            <a:r>
              <a:rPr lang="en-US" dirty="0" smtClean="0"/>
              <a:t>Martin Luther (1483-1546)</a:t>
            </a:r>
            <a:endParaRPr lang="en-US" dirty="0"/>
          </a:p>
        </p:txBody>
      </p:sp>
      <p:sp>
        <p:nvSpPr>
          <p:cNvPr id="3" name="Content Placeholder 2"/>
          <p:cNvSpPr>
            <a:spLocks noGrp="1"/>
          </p:cNvSpPr>
          <p:nvPr>
            <p:ph idx="1"/>
          </p:nvPr>
        </p:nvSpPr>
        <p:spPr>
          <a:xfrm>
            <a:off x="1981200" y="1295400"/>
            <a:ext cx="4495800" cy="5279136"/>
          </a:xfrm>
        </p:spPr>
        <p:txBody>
          <a:bodyPr/>
          <a:lstStyle/>
          <a:p>
            <a:r>
              <a:rPr lang="en-US" dirty="0" smtClean="0"/>
              <a:t>Born in small, N German town to miner family</a:t>
            </a:r>
          </a:p>
          <a:p>
            <a:r>
              <a:rPr lang="en-US" dirty="0" smtClean="0"/>
              <a:t>Local education &amp; University of Erfurt</a:t>
            </a:r>
          </a:p>
          <a:p>
            <a:r>
              <a:rPr lang="en-US" dirty="0" smtClean="0"/>
              <a:t>Plans to go into law, does not</a:t>
            </a:r>
          </a:p>
          <a:p>
            <a:r>
              <a:rPr lang="en-US" dirty="0" smtClean="0"/>
              <a:t>Augustinian monk</a:t>
            </a:r>
          </a:p>
          <a:p>
            <a:r>
              <a:rPr lang="en-US" dirty="0" smtClean="0"/>
              <a:t>Visits Rome, confirms suspicions</a:t>
            </a:r>
          </a:p>
          <a:p>
            <a:r>
              <a:rPr lang="en-US" dirty="0" smtClean="0"/>
              <a:t>Begins teaching at University of Wittenberg</a:t>
            </a:r>
            <a:endParaRPr lang="en-US" dirty="0"/>
          </a:p>
        </p:txBody>
      </p:sp>
      <p:pic>
        <p:nvPicPr>
          <p:cNvPr id="1026" name="Picture 2" descr="http://www.vacationstogo.com/images/ports/maps/1137.gif"/>
          <p:cNvPicPr>
            <a:picLocks noChangeAspect="1" noChangeArrowheads="1"/>
          </p:cNvPicPr>
          <p:nvPr/>
        </p:nvPicPr>
        <p:blipFill>
          <a:blip r:embed="rId2" cstate="print"/>
          <a:srcRect/>
          <a:stretch>
            <a:fillRect/>
          </a:stretch>
        </p:blipFill>
        <p:spPr bwMode="auto">
          <a:xfrm>
            <a:off x="6291654" y="2133600"/>
            <a:ext cx="3957247" cy="3276600"/>
          </a:xfrm>
          <a:prstGeom prst="rect">
            <a:avLst/>
          </a:prstGeom>
          <a:noFill/>
        </p:spPr>
      </p:pic>
    </p:spTree>
    <p:extLst>
      <p:ext uri="{BB962C8B-B14F-4D97-AF65-F5344CB8AC3E}">
        <p14:creationId xmlns:p14="http://schemas.microsoft.com/office/powerpoint/2010/main" val="206821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uncommon-travel-germany.com/image-files/hans-and-margarethe-luther.jpg"/>
          <p:cNvPicPr>
            <a:picLocks noChangeAspect="1" noChangeArrowheads="1"/>
          </p:cNvPicPr>
          <p:nvPr/>
        </p:nvPicPr>
        <p:blipFill>
          <a:blip r:embed="rId2" cstate="print"/>
          <a:srcRect/>
          <a:stretch>
            <a:fillRect/>
          </a:stretch>
        </p:blipFill>
        <p:spPr bwMode="auto">
          <a:xfrm>
            <a:off x="2667000" y="1066800"/>
            <a:ext cx="7243908" cy="5621276"/>
          </a:xfrm>
          <a:prstGeom prst="rect">
            <a:avLst/>
          </a:prstGeom>
          <a:noFill/>
        </p:spPr>
      </p:pic>
    </p:spTree>
    <p:extLst>
      <p:ext uri="{BB962C8B-B14F-4D97-AF65-F5344CB8AC3E}">
        <p14:creationId xmlns:p14="http://schemas.microsoft.com/office/powerpoint/2010/main" val="3017768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685800"/>
          </a:xfrm>
        </p:spPr>
        <p:txBody>
          <a:bodyPr>
            <a:normAutofit fontScale="90000"/>
          </a:bodyPr>
          <a:lstStyle/>
          <a:p>
            <a:r>
              <a:rPr lang="en-US" dirty="0" smtClean="0"/>
              <a:t>Luther’s Path to Reform</a:t>
            </a:r>
            <a:endParaRPr lang="en-US" dirty="0"/>
          </a:p>
        </p:txBody>
      </p:sp>
      <p:sp>
        <p:nvSpPr>
          <p:cNvPr id="3" name="Content Placeholder 2"/>
          <p:cNvSpPr>
            <a:spLocks noGrp="1"/>
          </p:cNvSpPr>
          <p:nvPr>
            <p:ph idx="1"/>
          </p:nvPr>
        </p:nvSpPr>
        <p:spPr>
          <a:xfrm>
            <a:off x="1981200" y="1447800"/>
            <a:ext cx="8229600" cy="5126736"/>
          </a:xfrm>
        </p:spPr>
        <p:txBody>
          <a:bodyPr>
            <a:normAutofit/>
          </a:bodyPr>
          <a:lstStyle/>
          <a:p>
            <a:pPr marL="624078" indent="-514350">
              <a:buFont typeface="+mj-lt"/>
              <a:buAutoNum type="arabicPeriod"/>
            </a:pPr>
            <a:r>
              <a:rPr lang="en-US" dirty="0" smtClean="0"/>
              <a:t>Influenced by Christian humanism and contemporary criticism of the church</a:t>
            </a:r>
          </a:p>
          <a:p>
            <a:pPr marL="624078" indent="-514350">
              <a:buFont typeface="+mj-lt"/>
              <a:buAutoNum type="arabicPeriod"/>
            </a:pPr>
            <a:r>
              <a:rPr lang="en-US" dirty="0" smtClean="0"/>
              <a:t>Highly sensitive personality </a:t>
            </a:r>
          </a:p>
          <a:p>
            <a:pPr marL="916686" lvl="1" indent="-514350"/>
            <a:r>
              <a:rPr lang="en-US" dirty="0" smtClean="0"/>
              <a:t>Prone to deep doubts and pessimism</a:t>
            </a:r>
          </a:p>
          <a:p>
            <a:pPr marL="916686" lvl="1" indent="-514350"/>
            <a:r>
              <a:rPr lang="en-US" dirty="0" smtClean="0"/>
              <a:t>Could not convince himself that he was worthy of God, not that actions on his part could benefit</a:t>
            </a:r>
          </a:p>
          <a:p>
            <a:pPr marL="624078" indent="-514350">
              <a:buFont typeface="+mj-lt"/>
              <a:buAutoNum type="arabicPeriod"/>
            </a:pPr>
            <a:r>
              <a:rPr lang="en-US" dirty="0" smtClean="0"/>
              <a:t>“Justification by Faith”</a:t>
            </a:r>
          </a:p>
          <a:p>
            <a:pPr marL="916686" lvl="1" indent="-514350"/>
            <a:r>
              <a:rPr lang="en-US" dirty="0" smtClean="0">
                <a:solidFill>
                  <a:srgbClr val="FF0000"/>
                </a:solidFill>
                <a:ea typeface="ＭＳ Ｐゴシック" pitchFamily="1" charset="-128"/>
              </a:rPr>
              <a:t>Concluded God does not demand charitable acts and religious ceremonies, but just faith in Jesus Christ as perfect righteousness.  Good works expected, but did not earn one salvation.</a:t>
            </a:r>
          </a:p>
          <a:p>
            <a:pPr marL="624078" indent="-514350">
              <a:buFont typeface="+mj-lt"/>
              <a:buAutoNum type="arabicPeriod"/>
            </a:pPr>
            <a:endParaRPr lang="en-US" dirty="0" smtClean="0">
              <a:solidFill>
                <a:srgbClr val="FF0000"/>
              </a:solidFill>
            </a:endParaRPr>
          </a:p>
        </p:txBody>
      </p:sp>
    </p:spTree>
    <p:extLst>
      <p:ext uri="{BB962C8B-B14F-4D97-AF65-F5344CB8AC3E}">
        <p14:creationId xmlns:p14="http://schemas.microsoft.com/office/powerpoint/2010/main" val="29940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warding_Indulgences.wmv">
            <a:hlinkClick r:id="" action="ppaction://media"/>
          </p:cNvPr>
          <p:cNvPicPr>
            <a:picLocks noGrp="1" noRot="1" noChangeAspect="1"/>
          </p:cNvPicPr>
          <p:nvPr>
            <p:ph idx="1"/>
            <a:videoFile r:link="rId1"/>
          </p:nvPr>
        </p:nvPicPr>
        <p:blipFill>
          <a:blip r:embed="rId3" cstate="print"/>
          <a:stretch>
            <a:fillRect/>
          </a:stretch>
        </p:blipFill>
        <p:spPr>
          <a:xfrm>
            <a:off x="1524000" y="1"/>
            <a:ext cx="3810000" cy="2857500"/>
          </a:xfrm>
          <a:prstGeom prst="rect">
            <a:avLst/>
          </a:prstGeom>
        </p:spPr>
      </p:pic>
      <p:sp>
        <p:nvSpPr>
          <p:cNvPr id="3" name="Rectangle 2"/>
          <p:cNvSpPr/>
          <p:nvPr/>
        </p:nvSpPr>
        <p:spPr>
          <a:xfrm>
            <a:off x="3810000" y="3105835"/>
            <a:ext cx="4572000" cy="923330"/>
          </a:xfrm>
          <a:prstGeom prst="rect">
            <a:avLst/>
          </a:prstGeom>
        </p:spPr>
        <p:txBody>
          <a:bodyPr>
            <a:spAutoFit/>
          </a:bodyPr>
          <a:lstStyle/>
          <a:p>
            <a:r>
              <a:rPr lang="en-US" dirty="0">
                <a:hlinkClick r:id="rId4"/>
              </a:rPr>
              <a:t>https://www.youtube.com/watch?v=9IkqniF8AA8</a:t>
            </a:r>
            <a:endParaRPr lang="en-US" dirty="0"/>
          </a:p>
          <a:p>
            <a:endParaRPr lang="en-US" dirty="0"/>
          </a:p>
        </p:txBody>
      </p:sp>
    </p:spTree>
    <p:extLst>
      <p:ext uri="{BB962C8B-B14F-4D97-AF65-F5344CB8AC3E}">
        <p14:creationId xmlns:p14="http://schemas.microsoft.com/office/powerpoint/2010/main" val="3863107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ch11_03"/>
          <p:cNvPicPr>
            <a:picLocks noChangeAspect="1" noChangeArrowheads="1"/>
          </p:cNvPicPr>
          <p:nvPr/>
        </p:nvPicPr>
        <p:blipFill>
          <a:blip r:embed="rId3" cstate="print"/>
          <a:srcRect/>
          <a:stretch>
            <a:fillRect/>
          </a:stretch>
        </p:blipFill>
        <p:spPr bwMode="auto">
          <a:xfrm>
            <a:off x="4022612" y="1"/>
            <a:ext cx="6645388" cy="6858000"/>
          </a:xfrm>
          <a:prstGeom prst="rect">
            <a:avLst/>
          </a:prstGeom>
          <a:noFill/>
          <a:ln w="9525">
            <a:noFill/>
            <a:miter lim="800000"/>
            <a:headEnd/>
            <a:tailEnd/>
          </a:ln>
        </p:spPr>
      </p:pic>
      <p:sp>
        <p:nvSpPr>
          <p:cNvPr id="4" name="TextBox 3"/>
          <p:cNvSpPr txBox="1"/>
          <p:nvPr/>
        </p:nvSpPr>
        <p:spPr>
          <a:xfrm>
            <a:off x="1752600" y="1295401"/>
            <a:ext cx="2133600" cy="1200329"/>
          </a:xfrm>
          <a:prstGeom prst="rect">
            <a:avLst/>
          </a:prstGeom>
          <a:noFill/>
        </p:spPr>
        <p:txBody>
          <a:bodyPr wrap="square" rtlCol="0">
            <a:spAutoFit/>
          </a:bodyPr>
          <a:lstStyle/>
          <a:p>
            <a:r>
              <a:rPr lang="en-US" dirty="0"/>
              <a:t>“</a:t>
            </a:r>
            <a:r>
              <a:rPr lang="en-US" i="1" dirty="0"/>
              <a:t>So bald </a:t>
            </a:r>
            <a:r>
              <a:rPr lang="en-US" i="1" dirty="0" err="1"/>
              <a:t>der</a:t>
            </a:r>
            <a:r>
              <a:rPr lang="en-US" i="1" dirty="0"/>
              <a:t> Gulden </a:t>
            </a:r>
            <a:r>
              <a:rPr lang="en-US" i="1" dirty="0" err="1"/>
              <a:t>im</a:t>
            </a:r>
            <a:r>
              <a:rPr lang="en-US" i="1" dirty="0"/>
              <a:t> </a:t>
            </a:r>
            <a:r>
              <a:rPr lang="en-US" i="1" dirty="0" err="1"/>
              <a:t>Becken</a:t>
            </a:r>
            <a:r>
              <a:rPr lang="en-US" i="1" dirty="0"/>
              <a:t> </a:t>
            </a:r>
            <a:r>
              <a:rPr lang="en-US" i="1" dirty="0" err="1"/>
              <a:t>klingt</a:t>
            </a:r>
            <a:r>
              <a:rPr lang="en-US" i="1" dirty="0"/>
              <a:t>/</a:t>
            </a:r>
            <a:r>
              <a:rPr lang="en-US" i="1" dirty="0" err="1"/>
              <a:t>Im</a:t>
            </a:r>
            <a:r>
              <a:rPr lang="en-US" i="1" dirty="0"/>
              <a:t> </a:t>
            </a:r>
            <a:r>
              <a:rPr lang="en-US" i="1" dirty="0" err="1"/>
              <a:t>huy</a:t>
            </a:r>
            <a:r>
              <a:rPr lang="en-US" i="1" dirty="0"/>
              <a:t> die </a:t>
            </a:r>
            <a:r>
              <a:rPr lang="en-US" i="1" dirty="0" err="1"/>
              <a:t>Seel</a:t>
            </a:r>
            <a:r>
              <a:rPr lang="en-US" i="1" dirty="0"/>
              <a:t> </a:t>
            </a:r>
            <a:r>
              <a:rPr lang="en-US" i="1" dirty="0" err="1"/>
              <a:t>im</a:t>
            </a:r>
            <a:r>
              <a:rPr lang="en-US" i="1" dirty="0"/>
              <a:t> </a:t>
            </a:r>
            <a:r>
              <a:rPr lang="en-US" i="1" dirty="0" err="1"/>
              <a:t>Himel</a:t>
            </a:r>
            <a:r>
              <a:rPr lang="en-US" i="1" dirty="0"/>
              <a:t> </a:t>
            </a:r>
            <a:r>
              <a:rPr lang="en-US" i="1" dirty="0" err="1"/>
              <a:t>springt</a:t>
            </a:r>
            <a:r>
              <a:rPr lang="en-US" i="1" dirty="0"/>
              <a:t>.”</a:t>
            </a:r>
            <a:endParaRPr lang="en-US" dirty="0"/>
          </a:p>
        </p:txBody>
      </p:sp>
    </p:spTree>
    <p:extLst>
      <p:ext uri="{BB962C8B-B14F-4D97-AF65-F5344CB8AC3E}">
        <p14:creationId xmlns:p14="http://schemas.microsoft.com/office/powerpoint/2010/main" val="3146701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62000"/>
          </a:xfrm>
        </p:spPr>
        <p:txBody>
          <a:bodyPr>
            <a:normAutofit/>
          </a:bodyPr>
          <a:lstStyle/>
          <a:p>
            <a:r>
              <a:rPr lang="en-US" dirty="0" smtClean="0"/>
              <a:t>Indulgences</a:t>
            </a:r>
            <a:endParaRPr lang="en-US" dirty="0"/>
          </a:p>
        </p:txBody>
      </p:sp>
      <p:sp>
        <p:nvSpPr>
          <p:cNvPr id="3" name="Content Placeholder 2"/>
          <p:cNvSpPr>
            <a:spLocks noGrp="1"/>
          </p:cNvSpPr>
          <p:nvPr>
            <p:ph idx="1"/>
          </p:nvPr>
        </p:nvSpPr>
        <p:spPr>
          <a:xfrm>
            <a:off x="1981200" y="1447800"/>
            <a:ext cx="8229600" cy="5126736"/>
          </a:xfrm>
        </p:spPr>
        <p:txBody>
          <a:bodyPr>
            <a:normAutofit fontScale="92500"/>
          </a:bodyPr>
          <a:lstStyle/>
          <a:p>
            <a:r>
              <a:rPr lang="en-US" dirty="0" smtClean="0"/>
              <a:t>Remission of temporal punishment in purgatory </a:t>
            </a:r>
          </a:p>
          <a:p>
            <a:r>
              <a:rPr lang="en-US" dirty="0" smtClean="0"/>
              <a:t>Indulgence fairly typical aspect of medieval Catholicism = Became bloated</a:t>
            </a:r>
          </a:p>
          <a:p>
            <a:r>
              <a:rPr lang="en-US" dirty="0" smtClean="0"/>
              <a:t>Johan Tetzel (1516), master indulgence salesman</a:t>
            </a:r>
          </a:p>
          <a:p>
            <a:pPr lvl="1"/>
            <a:r>
              <a:rPr lang="en-US" dirty="0" smtClean="0"/>
              <a:t>Selling indulgences on behalf of Jubilee, rebuilding of St. Peter’s</a:t>
            </a:r>
          </a:p>
          <a:p>
            <a:r>
              <a:rPr lang="en-US" dirty="0" smtClean="0"/>
              <a:t>Luther has two problems with indulgences:</a:t>
            </a:r>
          </a:p>
          <a:p>
            <a:pPr lvl="1"/>
            <a:r>
              <a:rPr lang="en-US" dirty="0" smtClean="0"/>
              <a:t>Smacks of “good works”</a:t>
            </a:r>
          </a:p>
          <a:p>
            <a:pPr lvl="1"/>
            <a:r>
              <a:rPr lang="en-US" dirty="0" smtClean="0"/>
              <a:t>Transfers German money through Austrian bankers to Rome</a:t>
            </a:r>
          </a:p>
          <a:p>
            <a:r>
              <a:rPr lang="en-US" dirty="0" smtClean="0"/>
              <a:t>Ninety-five Theses (31 October 1517)</a:t>
            </a:r>
          </a:p>
          <a:p>
            <a:pPr lvl="1"/>
            <a:r>
              <a:rPr lang="en-US" dirty="0" smtClean="0"/>
              <a:t>Probably not Luther, NOT a defiant act</a:t>
            </a:r>
          </a:p>
          <a:p>
            <a:pPr lvl="1"/>
            <a:r>
              <a:rPr lang="en-US" dirty="0" smtClean="0"/>
              <a:t>Church tries to discipline through the order</a:t>
            </a:r>
          </a:p>
          <a:p>
            <a:pPr lvl="1"/>
            <a:r>
              <a:rPr lang="en-US" dirty="0" smtClean="0"/>
              <a:t>Humanists rally</a:t>
            </a:r>
            <a:endParaRPr lang="en-US" dirty="0"/>
          </a:p>
        </p:txBody>
      </p:sp>
    </p:spTree>
    <p:extLst>
      <p:ext uri="{BB962C8B-B14F-4D97-AF65-F5344CB8AC3E}">
        <p14:creationId xmlns:p14="http://schemas.microsoft.com/office/powerpoint/2010/main" val="21095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down)">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Reformation: Day 2</a:t>
            </a:r>
            <a:endParaRPr lang="en-US" dirty="0"/>
          </a:p>
        </p:txBody>
      </p:sp>
      <p:sp>
        <p:nvSpPr>
          <p:cNvPr id="3" name="Content Placeholder 2"/>
          <p:cNvSpPr>
            <a:spLocks noGrp="1"/>
          </p:cNvSpPr>
          <p:nvPr>
            <p:ph idx="1"/>
          </p:nvPr>
        </p:nvSpPr>
        <p:spPr/>
        <p:txBody>
          <a:bodyPr/>
          <a:lstStyle/>
          <a:p>
            <a:pPr marL="109728" indent="0">
              <a:buNone/>
            </a:pPr>
            <a:endParaRPr lang="en-US" dirty="0"/>
          </a:p>
        </p:txBody>
      </p:sp>
    </p:spTree>
    <p:extLst>
      <p:ext uri="{BB962C8B-B14F-4D97-AF65-F5344CB8AC3E}">
        <p14:creationId xmlns:p14="http://schemas.microsoft.com/office/powerpoint/2010/main" val="207331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lstStyle/>
          <a:p>
            <a:r>
              <a:rPr lang="en-US" dirty="0" smtClean="0"/>
              <a:t>Agenda</a:t>
            </a:r>
            <a:endParaRPr lang="en-US" dirty="0"/>
          </a:p>
        </p:txBody>
      </p:sp>
      <p:sp>
        <p:nvSpPr>
          <p:cNvPr id="3" name="Content Placeholder 2"/>
          <p:cNvSpPr>
            <a:spLocks noGrp="1"/>
          </p:cNvSpPr>
          <p:nvPr>
            <p:ph idx="1"/>
          </p:nvPr>
        </p:nvSpPr>
        <p:spPr>
          <a:xfrm>
            <a:off x="1981200" y="1447800"/>
            <a:ext cx="8229600" cy="5126736"/>
          </a:xfrm>
        </p:spPr>
        <p:txBody>
          <a:bodyPr/>
          <a:lstStyle/>
          <a:p>
            <a:pPr marL="624078" indent="-514350">
              <a:buFont typeface="+mj-lt"/>
              <a:buAutoNum type="arabicPeriod"/>
            </a:pPr>
            <a:r>
              <a:rPr lang="en-US" dirty="0" smtClean="0"/>
              <a:t>Questions about the Renaissance test?</a:t>
            </a:r>
          </a:p>
          <a:p>
            <a:pPr marL="624078" indent="-514350">
              <a:buFont typeface="+mj-lt"/>
              <a:buAutoNum type="arabicPeriod"/>
            </a:pPr>
            <a:r>
              <a:rPr lang="en-US" dirty="0" smtClean="0"/>
              <a:t>Opening Question/Roll</a:t>
            </a:r>
          </a:p>
          <a:p>
            <a:pPr marL="624078" indent="-514350">
              <a:buFont typeface="+mj-lt"/>
              <a:buAutoNum type="arabicPeriod"/>
            </a:pPr>
            <a:r>
              <a:rPr lang="en-US" dirty="0" smtClean="0"/>
              <a:t>Discussion: The Reformations-Their Nature and Martin Luther</a:t>
            </a:r>
          </a:p>
          <a:p>
            <a:pPr marL="624078" indent="-514350">
              <a:buFont typeface="+mj-lt"/>
              <a:buAutoNum type="arabicPeriod"/>
            </a:pPr>
            <a:r>
              <a:rPr lang="en-US" dirty="0" smtClean="0"/>
              <a:t>Closing Question</a:t>
            </a:r>
          </a:p>
          <a:p>
            <a:pPr marL="624078" indent="-514350">
              <a:buFont typeface="+mj-lt"/>
              <a:buAutoNum type="arabicPeriod"/>
            </a:pPr>
            <a:r>
              <a:rPr lang="en-US" dirty="0" smtClean="0"/>
              <a:t>HW Reminder: </a:t>
            </a:r>
            <a:r>
              <a:rPr lang="en-US" dirty="0" smtClean="0"/>
              <a:t>as per the agenda on khanlearning.weebly.com</a:t>
            </a:r>
            <a:endParaRPr lang="en-US" dirty="0"/>
          </a:p>
        </p:txBody>
      </p:sp>
    </p:spTree>
    <p:extLst>
      <p:ext uri="{BB962C8B-B14F-4D97-AF65-F5344CB8AC3E}">
        <p14:creationId xmlns:p14="http://schemas.microsoft.com/office/powerpoint/2010/main" val="370390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question	</a:t>
            </a:r>
            <a:endParaRPr lang="en-US" dirty="0"/>
          </a:p>
        </p:txBody>
      </p:sp>
      <p:sp>
        <p:nvSpPr>
          <p:cNvPr id="3" name="Content Placeholder 2"/>
          <p:cNvSpPr>
            <a:spLocks noGrp="1"/>
          </p:cNvSpPr>
          <p:nvPr>
            <p:ph idx="1"/>
          </p:nvPr>
        </p:nvSpPr>
        <p:spPr/>
        <p:txBody>
          <a:bodyPr/>
          <a:lstStyle/>
          <a:p>
            <a:r>
              <a:rPr lang="en-US" dirty="0" smtClean="0"/>
              <a:t>What were the factors that led to the beginning of the Protestant Reformation</a:t>
            </a:r>
            <a:r>
              <a:rPr lang="en-US" dirty="0" smtClean="0"/>
              <a:t>?</a:t>
            </a:r>
          </a:p>
          <a:p>
            <a:endParaRPr lang="en-US" dirty="0"/>
          </a:p>
          <a:p>
            <a:r>
              <a:rPr lang="en-US" dirty="0">
                <a:hlinkClick r:id="rId2"/>
              </a:rPr>
              <a:t>https://</a:t>
            </a:r>
            <a:r>
              <a:rPr lang="en-US" dirty="0" smtClean="0">
                <a:hlinkClick r:id="rId2"/>
              </a:rPr>
              <a:t>www.youtube.com/watch?v=Z4RNYQscm0w</a:t>
            </a:r>
            <a:endParaRPr lang="en-US" dirty="0" smtClean="0"/>
          </a:p>
          <a:p>
            <a:endParaRPr lang="en-US" dirty="0"/>
          </a:p>
        </p:txBody>
      </p:sp>
    </p:spTree>
    <p:extLst>
      <p:ext uri="{BB962C8B-B14F-4D97-AF65-F5344CB8AC3E}">
        <p14:creationId xmlns:p14="http://schemas.microsoft.com/office/powerpoint/2010/main" val="3222926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ch11_01"/>
          <p:cNvPicPr>
            <a:picLocks noChangeAspect="1" noChangeArrowheads="1"/>
          </p:cNvPicPr>
          <p:nvPr/>
        </p:nvPicPr>
        <p:blipFill>
          <a:blip r:embed="rId3" cstate="print"/>
          <a:srcRect/>
          <a:stretch>
            <a:fillRect/>
          </a:stretch>
        </p:blipFill>
        <p:spPr bwMode="auto">
          <a:xfrm>
            <a:off x="1524000" y="334846"/>
            <a:ext cx="9144000" cy="6523155"/>
          </a:xfrm>
          <a:prstGeom prst="rect">
            <a:avLst/>
          </a:prstGeom>
          <a:noFill/>
          <a:ln w="9525">
            <a:noFill/>
            <a:miter lim="800000"/>
            <a:headEnd/>
            <a:tailEnd/>
          </a:ln>
        </p:spPr>
      </p:pic>
    </p:spTree>
    <p:extLst>
      <p:ext uri="{BB962C8B-B14F-4D97-AF65-F5344CB8AC3E}">
        <p14:creationId xmlns:p14="http://schemas.microsoft.com/office/powerpoint/2010/main" val="2217242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066800"/>
          </a:xfrm>
        </p:spPr>
        <p:txBody>
          <a:bodyPr/>
          <a:lstStyle/>
          <a:p>
            <a:r>
              <a:rPr lang="en-US" dirty="0" smtClean="0"/>
              <a:t>Reformation?  Reformations?</a:t>
            </a:r>
            <a:endParaRPr lang="en-US" dirty="0"/>
          </a:p>
        </p:txBody>
      </p:sp>
      <p:sp>
        <p:nvSpPr>
          <p:cNvPr id="3" name="Content Placeholder 2"/>
          <p:cNvSpPr>
            <a:spLocks noGrp="1"/>
          </p:cNvSpPr>
          <p:nvPr>
            <p:ph idx="1"/>
          </p:nvPr>
        </p:nvSpPr>
        <p:spPr>
          <a:xfrm>
            <a:off x="1981200" y="1752600"/>
            <a:ext cx="8229600" cy="4800600"/>
          </a:xfrm>
        </p:spPr>
        <p:txBody>
          <a:bodyPr/>
          <a:lstStyle/>
          <a:p>
            <a:r>
              <a:rPr lang="en-US" dirty="0" smtClean="0"/>
              <a:t>Protestant reformation a watershed in Western civilization</a:t>
            </a:r>
          </a:p>
          <a:p>
            <a:r>
              <a:rPr lang="en-US" dirty="0" smtClean="0"/>
              <a:t>Many religious movements in 16</a:t>
            </a:r>
            <a:r>
              <a:rPr lang="en-US" baseline="30000" dirty="0" smtClean="0"/>
              <a:t>th</a:t>
            </a:r>
            <a:r>
              <a:rPr lang="en-US" dirty="0" smtClean="0"/>
              <a:t> century = reformation (Re-formation (make over), or Reformation (make better)?)</a:t>
            </a:r>
          </a:p>
          <a:p>
            <a:pPr lvl="1"/>
            <a:r>
              <a:rPr lang="en-US" dirty="0" smtClean="0"/>
              <a:t>Protestants </a:t>
            </a:r>
            <a:r>
              <a:rPr lang="en-US" dirty="0" smtClean="0"/>
              <a:t>differ as sharply among selves as with Rome</a:t>
            </a:r>
          </a:p>
          <a:p>
            <a:pPr lvl="1"/>
            <a:r>
              <a:rPr lang="en-US" dirty="0" smtClean="0"/>
              <a:t>Reformers initially do not see selves as anti-Catholic</a:t>
            </a:r>
            <a:endParaRPr lang="en-US" dirty="0"/>
          </a:p>
        </p:txBody>
      </p:sp>
    </p:spTree>
    <p:extLst>
      <p:ext uri="{BB962C8B-B14F-4D97-AF65-F5344CB8AC3E}">
        <p14:creationId xmlns:p14="http://schemas.microsoft.com/office/powerpoint/2010/main" val="3798302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normAutofit/>
          </a:bodyPr>
          <a:lstStyle/>
          <a:p>
            <a:pPr eaLnBrk="1" hangingPunct="1"/>
            <a:r>
              <a:rPr lang="en-US" smtClean="0">
                <a:ea typeface="ＭＳ Ｐゴシック" pitchFamily="1" charset="-128"/>
              </a:rPr>
              <a:t>Popular Religious Movements and Criticism of the Church</a:t>
            </a:r>
          </a:p>
        </p:txBody>
      </p:sp>
      <p:sp>
        <p:nvSpPr>
          <p:cNvPr id="6147" name="Rectangle 5"/>
          <p:cNvSpPr>
            <a:spLocks noGrp="1" noChangeArrowheads="1"/>
          </p:cNvSpPr>
          <p:nvPr>
            <p:ph type="body" idx="1"/>
          </p:nvPr>
        </p:nvSpPr>
        <p:spPr/>
        <p:txBody>
          <a:bodyPr/>
          <a:lstStyle/>
          <a:p>
            <a:pPr eaLnBrk="1" hangingPunct="1"/>
            <a:r>
              <a:rPr lang="en-US" dirty="0">
                <a:ea typeface="ＭＳ Ｐゴシック" pitchFamily="1" charset="-128"/>
              </a:rPr>
              <a:t>Reformation could not have happened without the earlier challenges to the Church’s authority:</a:t>
            </a:r>
          </a:p>
          <a:p>
            <a:pPr lvl="1" eaLnBrk="1" hangingPunct="1"/>
            <a:r>
              <a:rPr lang="en-US" dirty="0">
                <a:ea typeface="ＭＳ Ｐゴシック" pitchFamily="1" charset="-128"/>
              </a:rPr>
              <a:t>Avignon papacy</a:t>
            </a:r>
          </a:p>
          <a:p>
            <a:pPr lvl="1" eaLnBrk="1" hangingPunct="1"/>
            <a:r>
              <a:rPr lang="en-US" dirty="0">
                <a:ea typeface="ＭＳ Ｐゴシック" pitchFamily="1" charset="-128"/>
              </a:rPr>
              <a:t>The Great Schism</a:t>
            </a:r>
          </a:p>
          <a:p>
            <a:pPr lvl="1" eaLnBrk="1" hangingPunct="1"/>
            <a:r>
              <a:rPr lang="en-US" dirty="0">
                <a:ea typeface="ＭＳ Ｐゴシック" pitchFamily="1" charset="-128"/>
              </a:rPr>
              <a:t>The </a:t>
            </a:r>
            <a:r>
              <a:rPr lang="en-US" dirty="0" err="1">
                <a:ea typeface="ＭＳ Ｐゴシック" pitchFamily="1" charset="-128"/>
              </a:rPr>
              <a:t>Conciliar</a:t>
            </a:r>
            <a:r>
              <a:rPr lang="en-US" dirty="0">
                <a:ea typeface="ＭＳ Ｐゴシック" pitchFamily="1" charset="-128"/>
              </a:rPr>
              <a:t> Period</a:t>
            </a:r>
          </a:p>
          <a:p>
            <a:pPr lvl="1" eaLnBrk="1" hangingPunct="1"/>
            <a:r>
              <a:rPr lang="en-US" dirty="0">
                <a:ea typeface="ＭＳ Ｐゴシック" pitchFamily="1" charset="-128"/>
              </a:rPr>
              <a:t>The Renaissance papacy</a:t>
            </a:r>
          </a:p>
          <a:p>
            <a:pPr eaLnBrk="1" hangingPunct="1"/>
            <a:r>
              <a:rPr lang="en-US" dirty="0">
                <a:ea typeface="ＭＳ Ｐゴシック" pitchFamily="1" charset="-128"/>
              </a:rPr>
              <a:t>Lay criticism of the church was growing</a:t>
            </a:r>
          </a:p>
          <a:p>
            <a:pPr lvl="1" eaLnBrk="1" hangingPunct="1"/>
            <a:r>
              <a:rPr lang="en-US" dirty="0">
                <a:ea typeface="ＭＳ Ｐゴシック" pitchFamily="1" charset="-128"/>
              </a:rPr>
              <a:t>Many sought a more egalitarian church</a:t>
            </a:r>
          </a:p>
        </p:txBody>
      </p:sp>
      <p:sp>
        <p:nvSpPr>
          <p:cNvPr id="6148" name="Footer Placeholder 8"/>
          <p:cNvSpPr>
            <a:spLocks noGrp="1"/>
          </p:cNvSpPr>
          <p:nvPr>
            <p:ph type="ftr" sz="quarter" idx="12"/>
          </p:nvPr>
        </p:nvSpPr>
        <p:spPr>
          <a:noFill/>
        </p:spPr>
        <p:txBody>
          <a:bodyPr/>
          <a:lstStyle/>
          <a:p>
            <a:r>
              <a:rPr lang="en-US"/>
              <a:t>Copyright © 2010 Pearson Education, Inc., Upper Saddle River, NJ 07458. All rights reserved.</a:t>
            </a:r>
          </a:p>
        </p:txBody>
      </p:sp>
    </p:spTree>
    <p:extLst>
      <p:ext uri="{BB962C8B-B14F-4D97-AF65-F5344CB8AC3E}">
        <p14:creationId xmlns:p14="http://schemas.microsoft.com/office/powerpoint/2010/main" val="10094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wipe(down)">
                                      <p:cBhvr>
                                        <p:cTn id="10" dur="500"/>
                                        <p:tgtEl>
                                          <p:spTgt spid="614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wipe(down)">
                                      <p:cBhvr>
                                        <p:cTn id="13" dur="500"/>
                                        <p:tgtEl>
                                          <p:spTgt spid="614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147">
                                            <p:txEl>
                                              <p:pRg st="3" end="3"/>
                                            </p:txEl>
                                          </p:spTgt>
                                        </p:tgtEl>
                                        <p:attrNameLst>
                                          <p:attrName>style.visibility</p:attrName>
                                        </p:attrNameLst>
                                      </p:cBhvr>
                                      <p:to>
                                        <p:strVal val="visible"/>
                                      </p:to>
                                    </p:set>
                                    <p:animEffect transition="in" filter="wipe(down)">
                                      <p:cBhvr>
                                        <p:cTn id="16" dur="500"/>
                                        <p:tgtEl>
                                          <p:spTgt spid="614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Effect transition="in" filter="wipe(down)">
                                      <p:cBhvr>
                                        <p:cTn id="19" dur="500"/>
                                        <p:tgtEl>
                                          <p:spTgt spid="614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Effect transition="in" filter="wipe(down)">
                                      <p:cBhvr>
                                        <p:cTn id="24" dur="500"/>
                                        <p:tgtEl>
                                          <p:spTgt spid="6147">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wipe(down)">
                                      <p:cBhvr>
                                        <p:cTn id="2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smtClean="0">
                <a:ea typeface="ＭＳ Ｐゴシック" pitchFamily="1" charset="-128"/>
              </a:rPr>
              <a:t>Lay Control Over Religious Life</a:t>
            </a:r>
          </a:p>
        </p:txBody>
      </p:sp>
      <p:sp>
        <p:nvSpPr>
          <p:cNvPr id="8195" name="Rectangle 5"/>
          <p:cNvSpPr>
            <a:spLocks noGrp="1" noChangeArrowheads="1"/>
          </p:cNvSpPr>
          <p:nvPr>
            <p:ph type="body" idx="1"/>
          </p:nvPr>
        </p:nvSpPr>
        <p:spPr/>
        <p:txBody>
          <a:bodyPr/>
          <a:lstStyle/>
          <a:p>
            <a:pPr eaLnBrk="1" hangingPunct="1"/>
            <a:r>
              <a:rPr lang="en-US" dirty="0">
                <a:ea typeface="ＭＳ Ｐゴシック" pitchFamily="1" charset="-128"/>
              </a:rPr>
              <a:t>The </a:t>
            </a:r>
            <a:r>
              <a:rPr lang="en-US" i="1" dirty="0">
                <a:ea typeface="ＭＳ Ｐゴシック" pitchFamily="1" charset="-128"/>
              </a:rPr>
              <a:t>benefice</a:t>
            </a:r>
            <a:r>
              <a:rPr lang="en-US" dirty="0">
                <a:ea typeface="ＭＳ Ｐゴシック" pitchFamily="1" charset="-128"/>
              </a:rPr>
              <a:t> system, the sale of religious office to the highest bidder, was collapsing.</a:t>
            </a:r>
          </a:p>
          <a:p>
            <a:pPr eaLnBrk="1" hangingPunct="1"/>
            <a:r>
              <a:rPr lang="en-US" dirty="0">
                <a:ea typeface="ＭＳ Ｐゴシック" pitchFamily="1" charset="-128"/>
              </a:rPr>
              <a:t>Communities were loudly protesting financial and spiritual abuses, such as the sale of indulgences.</a:t>
            </a:r>
          </a:p>
          <a:p>
            <a:pPr eaLnBrk="1" hangingPunct="1"/>
            <a:r>
              <a:rPr lang="en-US" dirty="0">
                <a:ea typeface="ＭＳ Ｐゴシック" pitchFamily="1" charset="-128"/>
              </a:rPr>
              <a:t>City governments were endowing </a:t>
            </a:r>
            <a:r>
              <a:rPr lang="en-US" dirty="0" err="1">
                <a:ea typeface="ＭＳ Ｐゴシック" pitchFamily="1" charset="-128"/>
              </a:rPr>
              <a:t>preacherships</a:t>
            </a:r>
            <a:r>
              <a:rPr lang="en-US" dirty="0">
                <a:ea typeface="ＭＳ Ｐゴシック" pitchFamily="1" charset="-128"/>
              </a:rPr>
              <a:t>.</a:t>
            </a:r>
          </a:p>
          <a:p>
            <a:pPr eaLnBrk="1" hangingPunct="1"/>
            <a:r>
              <a:rPr lang="en-US" dirty="0">
                <a:ea typeface="ＭＳ Ｐゴシック" pitchFamily="1" charset="-128"/>
              </a:rPr>
              <a:t>Magistrates were restricting the growth of ecclesiastical properties and clerical privileges.</a:t>
            </a:r>
          </a:p>
        </p:txBody>
      </p:sp>
      <p:sp>
        <p:nvSpPr>
          <p:cNvPr id="8196" name="Footer Placeholder 8"/>
          <p:cNvSpPr>
            <a:spLocks noGrp="1"/>
          </p:cNvSpPr>
          <p:nvPr>
            <p:ph type="ftr" sz="quarter" idx="12"/>
          </p:nvPr>
        </p:nvSpPr>
        <p:spPr>
          <a:noFill/>
        </p:spPr>
        <p:txBody>
          <a:bodyPr/>
          <a:lstStyle/>
          <a:p>
            <a:r>
              <a:rPr lang="en-US"/>
              <a:t>Copyright © 2010 Pearson Education, Inc., Upper Saddle River, NJ 07458. All rights reserved.</a:t>
            </a:r>
          </a:p>
        </p:txBody>
      </p:sp>
    </p:spTree>
    <p:extLst>
      <p:ext uri="{BB962C8B-B14F-4D97-AF65-F5344CB8AC3E}">
        <p14:creationId xmlns:p14="http://schemas.microsoft.com/office/powerpoint/2010/main" val="6873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066800"/>
          </a:xfrm>
        </p:spPr>
        <p:txBody>
          <a:bodyPr>
            <a:normAutofit fontScale="90000"/>
          </a:bodyPr>
          <a:lstStyle/>
          <a:p>
            <a:r>
              <a:rPr lang="en-US" dirty="0" smtClean="0"/>
              <a:t>“Magisterial Reformers”: </a:t>
            </a:r>
            <a:br>
              <a:rPr lang="en-US" dirty="0" smtClean="0"/>
            </a:br>
            <a:r>
              <a:rPr lang="en-US" dirty="0" smtClean="0"/>
              <a:t>Luther and Calvin</a:t>
            </a:r>
            <a:endParaRPr lang="en-US" dirty="0"/>
          </a:p>
        </p:txBody>
      </p:sp>
      <p:sp>
        <p:nvSpPr>
          <p:cNvPr id="3" name="Content Placeholder 2"/>
          <p:cNvSpPr>
            <a:spLocks noGrp="1"/>
          </p:cNvSpPr>
          <p:nvPr>
            <p:ph idx="1"/>
          </p:nvPr>
        </p:nvSpPr>
        <p:spPr/>
        <p:txBody>
          <a:bodyPr/>
          <a:lstStyle/>
          <a:p>
            <a:r>
              <a:rPr lang="en-US" dirty="0" smtClean="0"/>
              <a:t>Magisterial = “Master”, “Teacher”</a:t>
            </a:r>
          </a:p>
          <a:p>
            <a:r>
              <a:rPr lang="en-US" dirty="0" smtClean="0"/>
              <a:t>Martin Luther (1483-1546) </a:t>
            </a:r>
          </a:p>
          <a:p>
            <a:r>
              <a:rPr lang="en-US" dirty="0" smtClean="0"/>
              <a:t>John Calvin (1509-1564)</a:t>
            </a:r>
            <a:endParaRPr lang="en-US" dirty="0"/>
          </a:p>
        </p:txBody>
      </p:sp>
      <p:pic>
        <p:nvPicPr>
          <p:cNvPr id="4" name="Picture 5" descr="MartinLutherCranach2"/>
          <p:cNvPicPr>
            <a:picLocks noChangeAspect="1" noChangeArrowheads="1"/>
          </p:cNvPicPr>
          <p:nvPr/>
        </p:nvPicPr>
        <p:blipFill>
          <a:blip r:embed="rId2" cstate="print"/>
          <a:srcRect/>
          <a:stretch>
            <a:fillRect/>
          </a:stretch>
        </p:blipFill>
        <p:spPr>
          <a:xfrm>
            <a:off x="3276600" y="3886201"/>
            <a:ext cx="1828800" cy="2672533"/>
          </a:xfrm>
          <a:prstGeom prst="rect">
            <a:avLst/>
          </a:prstGeom>
          <a:noFill/>
          <a:ln/>
        </p:spPr>
      </p:pic>
      <p:pic>
        <p:nvPicPr>
          <p:cNvPr id="6148" name="Picture 4" descr="http://www.churchtimes.co.uk/uploads/images/Com%20Calvin_P11%231%23.jpg"/>
          <p:cNvPicPr>
            <a:picLocks noChangeAspect="1" noChangeArrowheads="1"/>
          </p:cNvPicPr>
          <p:nvPr/>
        </p:nvPicPr>
        <p:blipFill>
          <a:blip r:embed="rId3" cstate="print"/>
          <a:srcRect/>
          <a:stretch>
            <a:fillRect/>
          </a:stretch>
        </p:blipFill>
        <p:spPr bwMode="auto">
          <a:xfrm>
            <a:off x="6477001" y="3810001"/>
            <a:ext cx="2105025" cy="2772721"/>
          </a:xfrm>
          <a:prstGeom prst="rect">
            <a:avLst/>
          </a:prstGeom>
          <a:noFill/>
        </p:spPr>
      </p:pic>
    </p:spTree>
    <p:extLst>
      <p:ext uri="{BB962C8B-B14F-4D97-AF65-F5344CB8AC3E}">
        <p14:creationId xmlns:p14="http://schemas.microsoft.com/office/powerpoint/2010/main" val="3833281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tin_Luther__14831546_.wmv">
            <a:hlinkClick r:id="" action="ppaction://media"/>
          </p:cNvPr>
          <p:cNvPicPr>
            <a:picLocks noRot="1" noChangeAspect="1"/>
          </p:cNvPicPr>
          <p:nvPr>
            <a:videoFile r:link="rId1"/>
          </p:nvPr>
        </p:nvPicPr>
        <p:blipFill>
          <a:blip r:embed="rId4" cstate="print"/>
          <a:stretch>
            <a:fillRect/>
          </a:stretch>
        </p:blipFill>
        <p:spPr>
          <a:xfrm>
            <a:off x="1371600" y="0"/>
            <a:ext cx="9144000" cy="6858000"/>
          </a:xfrm>
          <a:prstGeom prst="rect">
            <a:avLst/>
          </a:prstGeom>
        </p:spPr>
      </p:pic>
    </p:spTree>
    <p:extLst>
      <p:ext uri="{BB962C8B-B14F-4D97-AF65-F5344CB8AC3E}">
        <p14:creationId xmlns:p14="http://schemas.microsoft.com/office/powerpoint/2010/main" val="29131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Widescreen</PresentationFormat>
  <Paragraphs>74</Paragraphs>
  <Slides>16</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Calibri Light</vt:lpstr>
      <vt:lpstr>Office Theme</vt:lpstr>
      <vt:lpstr>The Reformations</vt:lpstr>
      <vt:lpstr>Agenda</vt:lpstr>
      <vt:lpstr>Opening question </vt:lpstr>
      <vt:lpstr>PowerPoint Presentation</vt:lpstr>
      <vt:lpstr>Reformation?  Reformations?</vt:lpstr>
      <vt:lpstr>Popular Religious Movements and Criticism of the Church</vt:lpstr>
      <vt:lpstr>Lay Control Over Religious Life</vt:lpstr>
      <vt:lpstr>“Magisterial Reformers”:  Luther and Calvin</vt:lpstr>
      <vt:lpstr>PowerPoint Presentation</vt:lpstr>
      <vt:lpstr>Martin Luther (1483-1546)</vt:lpstr>
      <vt:lpstr>PowerPoint Presentation</vt:lpstr>
      <vt:lpstr>Luther’s Path to Reform</vt:lpstr>
      <vt:lpstr>PowerPoint Presentation</vt:lpstr>
      <vt:lpstr>PowerPoint Presentation</vt:lpstr>
      <vt:lpstr>Indulgences</vt:lpstr>
      <vt:lpstr>Reformation: Day 2</vt:lpstr>
    </vt:vector>
  </TitlesOfParts>
  <Company>Fontana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Reformations</dc:title>
  <dc:creator>Noor M. Khan</dc:creator>
  <cp:lastModifiedBy>Noor M. Khan</cp:lastModifiedBy>
  <cp:revision>1</cp:revision>
  <dcterms:created xsi:type="dcterms:W3CDTF">2016-09-07T14:16:23Z</dcterms:created>
  <dcterms:modified xsi:type="dcterms:W3CDTF">2016-09-07T14:16:38Z</dcterms:modified>
</cp:coreProperties>
</file>