
<file path=[Content_Types].xml><?xml version="1.0" encoding="utf-8"?>
<Types xmlns="http://schemas.openxmlformats.org/package/2006/content-types">
  <Default Extension="rels" ContentType="application/vnd.openxmlformats-package.relationships+xml"/>
  <Default Extension="png" ContentType="image/png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strictFirstAndLastChars="0" showSpecialPlsOnTitleSld="0" firstSlideNum="0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68580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presProps.xml" Type="http://schemas.openxmlformats.org/officeDocument/2006/relationships/presProps" Id="rId2"/><Relationship Target="theme/theme3.xml" Type="http://schemas.openxmlformats.org/officeDocument/2006/relationships/theme" Id="rId1"/><Relationship Target="slideMasters/slideMaster1.xml" Type="http://schemas.openxmlformats.org/officeDocument/2006/relationships/slideMaster" Id="rId4"/><Relationship Target="tableStyles.xml" Type="http://schemas.openxmlformats.org/officeDocument/2006/relationships/tableStyles" Id="rId3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1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5" name="Shape 2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6" name="Shape 26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27" name="Shape 2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2" name="Shape 3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3" name="Shape 33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4" name="Shape 3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8" name="Shape 3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9" name="Shape 39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40" name="Shape 4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4" name="Shape 4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5" name="Shape 45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7" name="Shape 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" name="Shape 8"/>
          <p:cNvSpPr txBox="1"/>
          <p:nvPr>
            <p:ph type="ctrTitle"/>
          </p:nvPr>
        </p:nvSpPr>
        <p:spPr>
          <a:xfrm>
            <a:off y="2111123" x="685800"/>
            <a:ext cy="1546474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Shape 9"/>
          <p:cNvSpPr txBox="1"/>
          <p:nvPr>
            <p:ph idx="1" type="subTitle"/>
          </p:nvPr>
        </p:nvSpPr>
        <p:spPr>
          <a:xfrm>
            <a:off y="3786737" x="685800"/>
            <a:ext cy="1046317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0" name="Shape 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" name="Shape 11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Shape 12"/>
          <p:cNvSpPr txBox="1"/>
          <p:nvPr>
            <p:ph idx="1" type="body"/>
          </p:nvPr>
        </p:nvSpPr>
        <p:spPr>
          <a:xfrm>
            <a:off y="1600200" x="457200"/>
            <a:ext cy="4967574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800"/>
            </a:lvl6pPr>
            <a:lvl7pPr rtl="0">
              <a:spcBef>
                <a:spcPts val="0"/>
              </a:spcBef>
              <a:defRPr sz="1800"/>
            </a:lvl7pPr>
            <a:lvl8pPr rtl="0">
              <a:spcBef>
                <a:spcPts val="0"/>
              </a:spcBef>
              <a:defRPr sz="1800"/>
            </a:lvl8pPr>
            <a:lvl9pPr rtl="0">
              <a:spcBef>
                <a:spcPts val="0"/>
              </a:spcBef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3" name="Shape 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" type="body"/>
          </p:nvPr>
        </p:nvSpPr>
        <p:spPr>
          <a:xfrm>
            <a:off y="1600200" x="457200"/>
            <a:ext cy="4967574" cx="3994525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800"/>
            </a:lvl6pPr>
            <a:lvl7pPr rtl="0">
              <a:spcBef>
                <a:spcPts val="0"/>
              </a:spcBef>
              <a:defRPr sz="1800"/>
            </a:lvl7pPr>
            <a:lvl8pPr rtl="0">
              <a:spcBef>
                <a:spcPts val="0"/>
              </a:spcBef>
              <a:defRPr sz="1800"/>
            </a:lvl8pPr>
            <a:lvl9pPr rtl="0">
              <a:spcBef>
                <a:spcPts val="0"/>
              </a:spcBef>
              <a:defRPr sz="1800"/>
            </a:lvl9pPr>
          </a:lstStyle>
          <a:p/>
        </p:txBody>
      </p:sp>
      <p:sp>
        <p:nvSpPr>
          <p:cNvPr id="16" name="Shape 16"/>
          <p:cNvSpPr txBox="1"/>
          <p:nvPr>
            <p:ph idx="2" type="body"/>
          </p:nvPr>
        </p:nvSpPr>
        <p:spPr>
          <a:xfrm>
            <a:off y="1600200" x="4692273"/>
            <a:ext cy="4967574" cx="3994525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800"/>
            </a:lvl6pPr>
            <a:lvl7pPr rtl="0">
              <a:spcBef>
                <a:spcPts val="0"/>
              </a:spcBef>
              <a:defRPr sz="1800"/>
            </a:lvl7pPr>
            <a:lvl8pPr rtl="0">
              <a:spcBef>
                <a:spcPts val="0"/>
              </a:spcBef>
              <a:defRPr sz="1800"/>
            </a:lvl8pPr>
            <a:lvl9pPr rtl="0">
              <a:spcBef>
                <a:spcPts val="0"/>
              </a:spcBef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17" name="Shape 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19" name="Shape 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" name="Shape 20"/>
          <p:cNvSpPr txBox="1"/>
          <p:nvPr>
            <p:ph idx="1" type="body"/>
          </p:nvPr>
        </p:nvSpPr>
        <p:spPr>
          <a:xfrm>
            <a:off y="5875078" x="457200"/>
            <a:ext cy="692693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  <a:defRPr sz="1800">
                <a:solidFill>
                  <a:schemeClr val="dk1"/>
                </a:solidFill>
              </a:defRPr>
            </a:lvl1pPr>
            <a:lvl2pPr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2pPr>
            <a:lvl3pPr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3pPr>
            <a:lvl4pPr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  <a:defRPr sz="1800">
                <a:solidFill>
                  <a:schemeClr val="dk1"/>
                </a:solidFill>
              </a:defRPr>
            </a:lvl4pPr>
            <a:lvl5pPr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5pPr>
            <a:lvl6pPr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6pPr>
            <a:lvl7pPr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  <a:defRPr sz="1800">
                <a:solidFill>
                  <a:schemeClr val="dk1"/>
                </a:solidFill>
              </a:defRPr>
            </a:lvl7pPr>
            <a:lvl8pPr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8pPr>
            <a:lvl9pPr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1" name="Shape 21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2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600200" x="457200"/>
            <a:ext cy="4967574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●"/>
              <a:defRPr strike="noStrike" u="none" b="0" cap="none" baseline="0" sz="30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480"/>
              </a:spcBef>
              <a:buClr>
                <a:schemeClr val="dk1"/>
              </a:buClr>
              <a:buSzPct val="100000"/>
              <a:buFont typeface="Courier New"/>
              <a:buChar char="o"/>
              <a:defRPr strike="noStrike" u="none" b="0" cap="none" baseline="0" sz="24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480"/>
              </a:spcBef>
              <a:buClr>
                <a:schemeClr val="dk1"/>
              </a:buClr>
              <a:buSzPct val="100000"/>
              <a:buFont typeface="Wingdings"/>
              <a:buChar char="§"/>
              <a:defRPr strike="noStrike" u="none" b="0" cap="none" baseline="0" sz="24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●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●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0.png" Type="http://schemas.openxmlformats.org/officeDocument/2006/relationships/image" Id="rId3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" name="Shape 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" name="Shape 23"/>
          <p:cNvSpPr txBox="1"/>
          <p:nvPr>
            <p:ph type="title"/>
          </p:nvPr>
        </p:nvSpPr>
        <p:spPr>
          <a:xfrm>
            <a:off y="-12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Journal #5</a:t>
            </a:r>
          </a:p>
        </p:txBody>
      </p:sp>
      <p:sp>
        <p:nvSpPr>
          <p:cNvPr id="24" name="Shape 24"/>
          <p:cNvSpPr txBox="1"/>
          <p:nvPr>
            <p:ph idx="1" type="body"/>
          </p:nvPr>
        </p:nvSpPr>
        <p:spPr>
          <a:xfrm>
            <a:off y="1143000" x="398325"/>
            <a:ext cy="4967700" cx="8229600"/>
          </a:xfrm>
          <a:prstGeom prst="rect">
            <a:avLst/>
          </a:pr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1800" lang="en"/>
              <a:t>For each of the following scenarios decide whether the action is done because the individual is more important or the group is more important.  Give a reason for each.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600"/>
          </a:p>
          <a:p>
            <a:pPr rtl="0" lvl="0" indent="-3429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sz="1800" lang="en"/>
              <a:t>An air traveler going through security is required to take off her shoes, put toiletries in plastic bags, and submit to a random full-body scan by a female security officer.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600"/>
          </a:p>
          <a:p>
            <a:pPr rtl="0" lvl="0" indent="-3429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sz="1800" lang="en"/>
              <a:t>A high school wrestler is required to take a urine test before his state tournament match to see whether he has been taking drugs.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600"/>
          </a:p>
          <a:p>
            <a:pPr rtl="0" lvl="0" indent="-3429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sz="1800" lang="en"/>
              <a:t>A war protester is arrested and taken to jail for refusing to leave a public park after curfew.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600"/>
          </a:p>
          <a:p>
            <a:pPr rtl="0" lvl="0" indent="-3429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sz="1800" lang="en"/>
              <a:t>The government deports a law-abiding high school student who has lived illegally in the U.S. since the age of two.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600"/>
          </a:p>
          <a:p>
            <a:pPr rtl="0" lvl="0" indent="-3429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sz="1800" lang="en"/>
              <a:t>A principal refuses to allow publication of a student’s controversial article in the school newspaper.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8" name="Shape 2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Journal #6</a:t>
            </a:r>
          </a:p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y="1600200" x="0"/>
            <a:ext cy="4967700" cx="86868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Using the chart</a:t>
            </a:r>
          </a:p>
          <a:p>
            <a:pPr rtl="0" lvl="0">
              <a:spcBef>
                <a:spcPts val="0"/>
              </a:spcBef>
              <a:buNone/>
            </a:pPr>
            <a:r>
              <a:rPr lang="en"/>
              <a:t>on the right,</a:t>
            </a:r>
          </a:p>
          <a:p>
            <a:pPr rtl="0" lvl="0">
              <a:spcBef>
                <a:spcPts val="0"/>
              </a:spcBef>
              <a:buNone/>
            </a:pPr>
            <a:r>
              <a:rPr lang="en"/>
              <a:t>identify how </a:t>
            </a:r>
          </a:p>
          <a:p>
            <a:pPr rtl="0" lvl="0">
              <a:spcBef>
                <a:spcPts val="0"/>
              </a:spcBef>
              <a:buNone/>
            </a:pPr>
            <a:r>
              <a:rPr lang="en"/>
              <a:t>the United States</a:t>
            </a:r>
          </a:p>
          <a:p>
            <a:pPr rtl="0" lvl="0">
              <a:spcBef>
                <a:spcPts val="0"/>
              </a:spcBef>
              <a:buNone/>
            </a:pPr>
            <a:r>
              <a:rPr lang="en"/>
              <a:t>has “Nationalism”</a:t>
            </a:r>
          </a:p>
          <a:p>
            <a:pPr rtl="0" lvl="0">
              <a:spcBef>
                <a:spcPts val="0"/>
              </a:spcBef>
              <a:buNone/>
            </a:pPr>
            <a:r>
              <a:rPr lang="en"/>
              <a:t>That is, give </a:t>
            </a:r>
          </a:p>
          <a:p>
            <a:pPr rtl="0" lvl="0">
              <a:spcBef>
                <a:spcPts val="0"/>
              </a:spcBef>
              <a:buNone/>
            </a:pPr>
            <a:r>
              <a:rPr lang="en"/>
              <a:t>examples of what</a:t>
            </a:r>
          </a:p>
          <a:p>
            <a:pPr rtl="0" lvl="0">
              <a:spcBef>
                <a:spcPts val="0"/>
              </a:spcBef>
              <a:buNone/>
            </a:pPr>
            <a:r>
              <a:rPr lang="en"/>
              <a:t>binds our people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together</a:t>
            </a:r>
          </a:p>
        </p:txBody>
      </p:sp>
      <p:pic>
        <p:nvPicPr>
          <p:cNvPr id="31" name="Shape 31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76200" x="2985350"/>
            <a:ext cy="6705600" cx="60993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5" name="Shape 3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6" name="Shape 36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Journal #7</a:t>
            </a:r>
          </a:p>
        </p:txBody>
      </p:sp>
      <p:sp>
        <p:nvSpPr>
          <p:cNvPr id="37" name="Shape 37"/>
          <p:cNvSpPr txBox="1"/>
          <p:nvPr>
            <p:ph idx="1" type="body"/>
          </p:nvPr>
        </p:nvSpPr>
        <p:spPr>
          <a:xfrm>
            <a:off y="1600200" x="214375"/>
            <a:ext cy="4967700" cx="88550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sz="3600" lang="en"/>
              <a:t>Declaration of the Rights of Man and Citizen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Choose odd or even and rewrite/summarize/explain at least 5 of the “rights”.  Then find a partner who chose the opposite set and explain them to each other in order.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1" name="Shape 4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2" name="Shape 42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Journal #8</a:t>
            </a:r>
          </a:p>
        </p:txBody>
      </p:sp>
      <p:sp>
        <p:nvSpPr>
          <p:cNvPr id="43" name="Shape 43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Clr>
                <a:srgbClr val="000000"/>
              </a:buClr>
              <a:buSzPct val="34375"/>
              <a:buFont typeface="Arial"/>
              <a:buNone/>
            </a:pPr>
            <a:r>
              <a:rPr sz="3200" lang="en"/>
              <a:t>From the Unit 2 Study Guide, identify 1 or 2 topics you believe you know nothing or very little about and write it out as a question.  </a:t>
            </a:r>
          </a:p>
          <a:p>
            <a:pPr rtl="0" lv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r>
              <a:t/>
            </a:r>
            <a:endParaRPr sz="3200"/>
          </a:p>
          <a:p>
            <a:pPr>
              <a:spcBef>
                <a:spcPts val="0"/>
              </a:spcBef>
              <a:buNone/>
            </a:pPr>
            <a:r>
              <a:rPr sz="3200" lang="en"/>
              <a:t>Then find someone in class who can answer your question and write that answer in.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B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B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B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