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1"/>
  </p:notesMasterIdLst>
  <p:sldIdLst>
    <p:sldId id="257" r:id="rId2"/>
    <p:sldId id="259"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8" r:id="rId20"/>
    <p:sldId id="275" r:id="rId21"/>
    <p:sldId id="276" r:id="rId22"/>
    <p:sldId id="277"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5" d="100"/>
          <a:sy n="85" d="100"/>
        </p:scale>
        <p:origin x="-71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9F1C18-85FA-D546-8A4B-BE89DBE9CEFA}" type="datetimeFigureOut">
              <a:rPr lang="en-US" smtClean="0"/>
              <a:t>2/20/2013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A106B5-93BE-F64D-9884-03E7D73D5565}" type="slidenum">
              <a:rPr lang="en-US" smtClean="0"/>
              <a:t>‹#›</a:t>
            </a:fld>
            <a:endParaRPr lang="en-US"/>
          </a:p>
        </p:txBody>
      </p:sp>
    </p:spTree>
    <p:extLst>
      <p:ext uri="{BB962C8B-B14F-4D97-AF65-F5344CB8AC3E}">
        <p14:creationId xmlns:p14="http://schemas.microsoft.com/office/powerpoint/2010/main" val="11240301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E9626F-A355-874E-9769-EA0F4D8BD3A8}" type="slidenum">
              <a:rPr lang="en-US"/>
              <a:pPr/>
              <a:t>4</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944B7-8DB6-3B42-8E92-82359B403082}" type="slidenum">
              <a:rPr lang="en-US"/>
              <a:pPr/>
              <a:t>14</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5C3101-A4E8-9F40-BF82-C4660E9FCBC6}" type="slidenum">
              <a:rPr lang="en-US"/>
              <a:pPr/>
              <a:t>15</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9FBA30-9A30-1940-8972-C6C70D95B1F9}" type="slidenum">
              <a:rPr lang="en-US"/>
              <a:pPr/>
              <a:t>16</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D701F5-4AF9-2445-86BB-9872D1D9075C}" type="slidenum">
              <a:rPr lang="en-US"/>
              <a:pPr/>
              <a:t>17</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a:t>Dec 8/7 1941 (simultaneous, but Int’l date line skews date)</a:t>
            </a:r>
          </a:p>
          <a:p>
            <a:r>
              <a:rPr lang="en-US"/>
              <a:t>Attacks on British Territory (Hong Kong)  and American Territory (Pearl Harbour)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E65098-A59B-C340-92CD-608D4CAA2C5D}" type="slidenum">
              <a:rPr lang="en-US"/>
              <a:pPr/>
              <a:t>18</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22FB61-5B1D-8745-9851-B0CEF504A95B}" type="slidenum">
              <a:rPr lang="en-US"/>
              <a:pPr/>
              <a:t>19</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E39A23-C74A-494A-B3A9-13FA47B12107}" type="slidenum">
              <a:rPr lang="en-US"/>
              <a:pPr/>
              <a:t>23</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a:t>American Offensives captured Guadalcanal, the Solomon Islands, And then Rabaul, the main base in Papua New Guinea</a:t>
            </a:r>
          </a:p>
          <a:p>
            <a:r>
              <a:rPr lang="en-US"/>
              <a:t>The push began to capture the Marianas cluster of islands, which would provide airbases to strike the main Japanese islands.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0E991C-29D0-DE45-983C-9F72FE3BA2D1}" type="slidenum">
              <a:rPr lang="en-US"/>
              <a:pPr/>
              <a:t>24</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a:t>High-altitude B-29 bombers could fly above fighter and artillery defenses and drop bombs with impunity.  Explosives and incendiaries were used in rolling raids, day and night.  Wooden Japanese buildings burned easily.  The bombing eventually crippled Japan’s industrial abilities and killed hundreds of thousands of civilians.  By 1944, Japanese troops were critically short of food, clean water, fuel, ammunition, and aircraft.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7790D7-7468-7049-8227-6C7CB9578F94}" type="slidenum">
              <a:rPr lang="en-US"/>
              <a:pPr/>
              <a:t>25</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E2495C-1C7B-3C4A-BCEA-28D1B3EEECE1}" type="slidenum">
              <a:rPr lang="en-US"/>
              <a:pPr/>
              <a:t>56</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5816F0-84E9-D641-90D7-70CD8DDE3931}" type="slidenum">
              <a:rPr lang="en-US"/>
              <a:pPr/>
              <a:t>5</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60F2D2-4282-C64C-80B8-46269E44B9E0}" type="slidenum">
              <a:rPr lang="en-US"/>
              <a:pPr/>
              <a:t>6</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FAF906-81FA-B84C-A937-F1B9D26ACEC1}" type="slidenum">
              <a:rPr lang="en-US"/>
              <a:pPr/>
              <a:t>7</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B37172-D298-2742-B739-50EAAFB34ACA}" type="slidenum">
              <a:rPr lang="en-US"/>
              <a:pPr/>
              <a:t>8</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a:t>Dec 8/7 1941 (simultaneous, but Int’l date line skews date)</a:t>
            </a:r>
          </a:p>
          <a:p>
            <a:r>
              <a:rPr lang="en-US"/>
              <a:t>Attacks on British Territory (Hong Kong)  and American Territory (Pearl Harbour)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63DF98-BCB7-A744-969A-645C019B2D90}" type="slidenum">
              <a:rPr lang="en-US"/>
              <a:pPr/>
              <a:t>10</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7A1C1D-1D08-E645-B01C-1BCB55F8343B}" type="slidenum">
              <a:rPr lang="en-US"/>
              <a:pPr/>
              <a:t>11</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82737B-0793-F14E-B792-FD35B9CB63F1}" type="slidenum">
              <a:rPr lang="en-US"/>
              <a:pPr/>
              <a:t>12</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2FA7D4-65E3-074E-90BC-0222A708AA7D}" type="slidenum">
              <a:rPr lang="en-US"/>
              <a:pPr/>
              <a:t>13</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D3FDE9-A2A2-1745-8DB8-074489FBBAC8}" type="datetimeFigureOut">
              <a:rPr lang="en-US" smtClean="0"/>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87C49-8F88-AF41-A0D8-6E97BCFE617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D3FDE9-A2A2-1745-8DB8-074489FBBAC8}" type="datetimeFigureOut">
              <a:rPr lang="en-US" smtClean="0"/>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87C49-8F88-AF41-A0D8-6E97BCFE617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D3FDE9-A2A2-1745-8DB8-074489FBBAC8}" type="datetimeFigureOut">
              <a:rPr lang="en-US" smtClean="0"/>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87C49-8F88-AF41-A0D8-6E97BCFE617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2103B84F-5DB4-5A46-9B3E-732B31BC91A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smtClean="0"/>
            </a:lvl1pPr>
          </a:lstStyle>
          <a:p>
            <a:fld id="{40BB6D53-1BC4-B245-8132-216C4E499086}"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smtClean="0"/>
            </a:lvl1pPr>
          </a:lstStyle>
          <a:p>
            <a:fld id="{B0CCE6B3-322F-4C4C-A853-56BCF824174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D3FDE9-A2A2-1745-8DB8-074489FBBAC8}" type="datetimeFigureOut">
              <a:rPr lang="en-US" smtClean="0"/>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87C49-8F88-AF41-A0D8-6E97BCFE617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D3FDE9-A2A2-1745-8DB8-074489FBBAC8}" type="datetimeFigureOut">
              <a:rPr lang="en-US" smtClean="0"/>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87C49-8F88-AF41-A0D8-6E97BCFE617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D3FDE9-A2A2-1745-8DB8-074489FBBAC8}" type="datetimeFigureOut">
              <a:rPr lang="en-US" smtClean="0"/>
              <a:t>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887C49-8F88-AF41-A0D8-6E97BCFE617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D3FDE9-A2A2-1745-8DB8-074489FBBAC8}" type="datetimeFigureOut">
              <a:rPr lang="en-US" smtClean="0"/>
              <a:t>2/20/2013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887C49-8F88-AF41-A0D8-6E97BCFE617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D3FDE9-A2A2-1745-8DB8-074489FBBAC8}" type="datetimeFigureOut">
              <a:rPr lang="en-US" smtClean="0"/>
              <a:t>2/20/2013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887C49-8F88-AF41-A0D8-6E97BCFE617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D3FDE9-A2A2-1745-8DB8-074489FBBAC8}" type="datetimeFigureOut">
              <a:rPr lang="en-US" smtClean="0"/>
              <a:t>2/20/2013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887C49-8F88-AF41-A0D8-6E97BCFE617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D3FDE9-A2A2-1745-8DB8-074489FBBAC8}" type="datetimeFigureOut">
              <a:rPr lang="en-US" smtClean="0"/>
              <a:t>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887C49-8F88-AF41-A0D8-6E97BCFE617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D3FDE9-A2A2-1745-8DB8-074489FBBAC8}" type="datetimeFigureOut">
              <a:rPr lang="en-US" smtClean="0"/>
              <a:t>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887C49-8F88-AF41-A0D8-6E97BCFE617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3FDE9-A2A2-1745-8DB8-074489FBBAC8}" type="datetimeFigureOut">
              <a:rPr lang="en-US" smtClean="0"/>
              <a:t>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887C49-8F88-AF41-A0D8-6E97BCFE617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youtube.com/watch?v=dARSvPDoJa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youtube.com/watch?v=_uVOoqTAbNc"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youtube.com/watch?v=UXvtDi9a1Oc"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worldwar2database.com/cgi-bin/slideviewer.cgi?list=okinawa.slides&amp;dir=&amp;config=&amp;refresh=&amp;direction=forward&amp;scale=0&amp;cycle=off&amp;slide=32&amp;design=default&amp;total=36"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worldwar2database.com/cgi-bin/slideviewer.cgi?list=okinawa.slides&amp;dir=&amp;config=&amp;refresh=&amp;direction=forward&amp;scale=0&amp;cycle=off&amp;slide=5&amp;design=default&amp;total=36"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worldwar2database.com/cgi-bin/slideviewer.cgi?list=okinawa.slides&amp;dir=&amp;config=&amp;refresh=&amp;direction=forward&amp;scale=0&amp;cycle=off&amp;slide=2&amp;design=default&amp;total=36"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worldwar2database.com/cgi-bin/slideviewer.cgi?list=okinawa.slides&amp;dir=&amp;config=&amp;refresh=&amp;direction=forward&amp;scale=0&amp;cycle=off&amp;slide=11&amp;design=default&amp;total=36"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worldwar2database.com/cgi-bin/slideviewer.cgi?list=okinawa.slides&amp;dir=&amp;config=&amp;refresh=&amp;direction=forward&amp;scale=0&amp;cycle=off&amp;slide=17&amp;design=default&amp;total=36" TargetMode="External"/><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hyperlink" Target="http://www.worldwar2database.com/cgi-bin/slideviewer.cgi?list=okinawa.slides&amp;dir=&amp;config=&amp;refresh=&amp;direction=forward&amp;scale=0&amp;cycle=off&amp;slide=16&amp;design=default&amp;total=36"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worldwar2database.com/cgi-bin/slideviewer.cgi?list=okinawa.slides&amp;dir=&amp;config=&amp;refresh=&amp;direction=forward&amp;scale=0&amp;cycle=off&amp;slide=34&amp;design=default&amp;total=36" TargetMode="Externa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youtube.com/watch?v=NF4LQaWJRDg" TargetMode="External"/><Relationship Id="rId2" Type="http://schemas.openxmlformats.org/officeDocument/2006/relationships/hyperlink" Target="http://www.youtube.com/watch?v=d3oSS_FP-cA"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en.wikipedia.org/wiki/Image:Little_boy.jpg"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5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3.xml"/><Relationship Id="rId5" Type="http://schemas.openxmlformats.org/officeDocument/2006/relationships/image" Target="../media/image69.jpeg"/><Relationship Id="rId4" Type="http://schemas.openxmlformats.org/officeDocument/2006/relationships/image" Target="../media/image68.jpeg"/></Relationships>
</file>

<file path=ppt/slides/_rels/slide6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DNA- World War II Timeline</a:t>
            </a:r>
          </a:p>
          <a:p>
            <a:pPr marL="514350" indent="-514350">
              <a:buAutoNum type="arabicPeriod"/>
            </a:pPr>
            <a:r>
              <a:rPr lang="en-US" dirty="0" smtClean="0"/>
              <a:t>Notes: WWII in the Pacific</a:t>
            </a:r>
          </a:p>
          <a:p>
            <a:pPr marL="514350" indent="-514350">
              <a:buAutoNum type="arabicPeriod"/>
            </a:pPr>
            <a:r>
              <a:rPr lang="en-US" dirty="0" smtClean="0"/>
              <a:t>Paragraph Writing: Dropping the Atomic Bombs</a:t>
            </a:r>
          </a:p>
          <a:p>
            <a:pPr marL="514350" indent="-514350">
              <a:buAutoNum type="arabicPeriod"/>
            </a:pPr>
            <a:r>
              <a:rPr lang="en-US" dirty="0" smtClean="0"/>
              <a:t>World War II Graphs</a:t>
            </a:r>
          </a:p>
          <a:p>
            <a:pPr marL="514350" indent="-514350">
              <a:buAutoNum type="arabicPeriod"/>
            </a:pPr>
            <a:r>
              <a:rPr lang="en-US" dirty="0" smtClean="0"/>
              <a:t>Interactive Notebook Time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Fleet Admiral Yamamoto</a:t>
            </a:r>
          </a:p>
        </p:txBody>
      </p:sp>
      <p:pic>
        <p:nvPicPr>
          <p:cNvPr id="44036" name="Picture 4" descr="Admiral_Isoroku_Yamamoto"/>
          <p:cNvPicPr>
            <a:picLocks noChangeAspect="1" noChangeArrowheads="1"/>
          </p:cNvPicPr>
          <p:nvPr/>
        </p:nvPicPr>
        <p:blipFill>
          <a:blip r:embed="rId3"/>
          <a:srcRect/>
          <a:stretch>
            <a:fillRect/>
          </a:stretch>
        </p:blipFill>
        <p:spPr bwMode="auto">
          <a:xfrm>
            <a:off x="152400" y="1112837"/>
            <a:ext cx="3476625" cy="5211763"/>
          </a:xfrm>
          <a:prstGeom prst="rect">
            <a:avLst/>
          </a:prstGeom>
          <a:noFill/>
        </p:spPr>
      </p:pic>
      <p:sp>
        <p:nvSpPr>
          <p:cNvPr id="44037" name="Text Box 5"/>
          <p:cNvSpPr txBox="1">
            <a:spLocks noChangeArrowheads="1"/>
          </p:cNvSpPr>
          <p:nvPr/>
        </p:nvSpPr>
        <p:spPr bwMode="auto">
          <a:xfrm>
            <a:off x="152400" y="6324600"/>
            <a:ext cx="39624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a:t>Fleet Admiral Isoroku Yamamoto</a:t>
            </a:r>
            <a:endParaRPr lang="en-US"/>
          </a:p>
        </p:txBody>
      </p:sp>
      <p:sp>
        <p:nvSpPr>
          <p:cNvPr id="44038" name="Text Box 6"/>
          <p:cNvSpPr txBox="1">
            <a:spLocks noChangeArrowheads="1"/>
          </p:cNvSpPr>
          <p:nvPr/>
        </p:nvSpPr>
        <p:spPr bwMode="auto">
          <a:xfrm>
            <a:off x="4038600" y="1828800"/>
            <a:ext cx="5105400" cy="4108450"/>
          </a:xfrm>
          <a:prstGeom prst="rect">
            <a:avLst/>
          </a:prstGeom>
          <a:noFill/>
          <a:ln w="9525">
            <a:noFill/>
            <a:miter lim="800000"/>
            <a:headEnd/>
            <a:tailEnd/>
          </a:ln>
        </p:spPr>
        <p:txBody>
          <a:bodyPr>
            <a:prstTxWarp prst="textNoShape">
              <a:avLst/>
            </a:prstTxWarp>
            <a:spAutoFit/>
          </a:bodyPr>
          <a:lstStyle/>
          <a:p>
            <a:pPr>
              <a:spcBef>
                <a:spcPct val="50000"/>
              </a:spcBef>
            </a:pPr>
            <a:r>
              <a:rPr lang="en-US" b="1">
                <a:latin typeface="Bitstream Vera Sans Mono" pitchFamily="49" charset="0"/>
              </a:rPr>
              <a:t>“The US fleet is a dagger pointed at our throat and must be destroyed.”</a:t>
            </a:r>
          </a:p>
          <a:p>
            <a:pPr>
              <a:spcBef>
                <a:spcPct val="50000"/>
              </a:spcBef>
            </a:pPr>
            <a:r>
              <a:rPr lang="en-US" b="1">
                <a:latin typeface="Bitstream Vera Sans Mono" pitchFamily="49" charset="0"/>
              </a:rPr>
              <a:t>“I can run wild for six months,after that, I have no expectation of success.”</a:t>
            </a:r>
          </a:p>
          <a:p>
            <a:pPr>
              <a:spcBef>
                <a:spcPct val="50000"/>
              </a:spcBef>
            </a:pPr>
            <a:r>
              <a:rPr lang="en-US" b="1">
                <a:latin typeface="Bitstream Vera Sans Mono" pitchFamily="49" charset="0"/>
              </a:rPr>
              <a:t>	- Yamamoto, during discussions on the planned Pearl Harbour Attack</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a:t>Attack on Pearl </a:t>
            </a:r>
            <a:r>
              <a:rPr lang="en-US" dirty="0" smtClean="0"/>
              <a:t>Harbor</a:t>
            </a:r>
            <a:endParaRPr lang="en-US" dirty="0"/>
          </a:p>
        </p:txBody>
      </p:sp>
      <p:sp>
        <p:nvSpPr>
          <p:cNvPr id="32773" name="Text Box 5"/>
          <p:cNvSpPr txBox="1">
            <a:spLocks noChangeArrowheads="1"/>
          </p:cNvSpPr>
          <p:nvPr/>
        </p:nvSpPr>
        <p:spPr bwMode="auto">
          <a:xfrm>
            <a:off x="1371600" y="1219200"/>
            <a:ext cx="64770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Britannic Bold" charset="0"/>
              </a:rPr>
              <a:t>Dec 7, 1941.  “A day that will live in infamy”</a:t>
            </a:r>
          </a:p>
        </p:txBody>
      </p:sp>
      <p:pic>
        <p:nvPicPr>
          <p:cNvPr id="32774" name="Picture 6" descr="USS_California_sinking-Pearl_Harbor"/>
          <p:cNvPicPr>
            <a:picLocks noChangeAspect="1" noChangeArrowheads="1"/>
          </p:cNvPicPr>
          <p:nvPr/>
        </p:nvPicPr>
        <p:blipFill>
          <a:blip r:embed="rId3"/>
          <a:srcRect/>
          <a:stretch>
            <a:fillRect/>
          </a:stretch>
        </p:blipFill>
        <p:spPr bwMode="auto">
          <a:xfrm>
            <a:off x="1600200" y="1739900"/>
            <a:ext cx="5791200" cy="48133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Battleship_row"/>
          <p:cNvPicPr>
            <a:picLocks noChangeAspect="1" noChangeArrowheads="1"/>
          </p:cNvPicPr>
          <p:nvPr/>
        </p:nvPicPr>
        <p:blipFill>
          <a:blip r:embed="rId3"/>
          <a:srcRect/>
          <a:stretch>
            <a:fillRect/>
          </a:stretch>
        </p:blipFill>
        <p:spPr bwMode="auto">
          <a:xfrm>
            <a:off x="1752600" y="1219200"/>
            <a:ext cx="5943600" cy="5235575"/>
          </a:xfrm>
          <a:prstGeom prst="rect">
            <a:avLst/>
          </a:prstGeom>
          <a:noFill/>
        </p:spPr>
      </p:pic>
      <p:sp>
        <p:nvSpPr>
          <p:cNvPr id="33800" name="Rectangle 8"/>
          <p:cNvSpPr>
            <a:spLocks noGrp="1" noChangeArrowheads="1"/>
          </p:cNvSpPr>
          <p:nvPr>
            <p:ph type="title"/>
          </p:nvPr>
        </p:nvSpPr>
        <p:spPr/>
        <p:txBody>
          <a:bodyPr/>
          <a:lstStyle/>
          <a:p>
            <a:r>
              <a:rPr lang="en-US" dirty="0"/>
              <a:t>Pearl </a:t>
            </a:r>
            <a:r>
              <a:rPr lang="en-US" dirty="0" smtClean="0"/>
              <a:t>Harbor</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Kate-Dive-Bomber"/>
          <p:cNvPicPr>
            <a:picLocks noChangeAspect="1" noChangeArrowheads="1"/>
          </p:cNvPicPr>
          <p:nvPr/>
        </p:nvPicPr>
        <p:blipFill>
          <a:blip r:embed="rId3"/>
          <a:srcRect/>
          <a:stretch>
            <a:fillRect/>
          </a:stretch>
        </p:blipFill>
        <p:spPr bwMode="auto">
          <a:xfrm>
            <a:off x="4724400" y="914400"/>
            <a:ext cx="4038600" cy="2233613"/>
          </a:xfrm>
          <a:prstGeom prst="rect">
            <a:avLst/>
          </a:prstGeom>
          <a:noFill/>
        </p:spPr>
      </p:pic>
      <p:pic>
        <p:nvPicPr>
          <p:cNvPr id="34821" name="Picture 5" descr="D3A1_Akagi"/>
          <p:cNvPicPr>
            <a:picLocks noChangeAspect="1" noChangeArrowheads="1"/>
          </p:cNvPicPr>
          <p:nvPr/>
        </p:nvPicPr>
        <p:blipFill>
          <a:blip r:embed="rId4"/>
          <a:srcRect/>
          <a:stretch>
            <a:fillRect/>
          </a:stretch>
        </p:blipFill>
        <p:spPr bwMode="auto">
          <a:xfrm>
            <a:off x="533400" y="4038600"/>
            <a:ext cx="5956300" cy="2419350"/>
          </a:xfrm>
          <a:prstGeom prst="rect">
            <a:avLst/>
          </a:prstGeom>
          <a:noFill/>
        </p:spPr>
      </p:pic>
      <p:pic>
        <p:nvPicPr>
          <p:cNvPr id="34822" name="Picture 6" descr="ZeroBankingAtRiverside"/>
          <p:cNvPicPr>
            <a:picLocks noChangeAspect="1" noChangeArrowheads="1"/>
          </p:cNvPicPr>
          <p:nvPr/>
        </p:nvPicPr>
        <p:blipFill>
          <a:blip r:embed="rId5"/>
          <a:srcRect/>
          <a:stretch>
            <a:fillRect/>
          </a:stretch>
        </p:blipFill>
        <p:spPr bwMode="auto">
          <a:xfrm>
            <a:off x="228600" y="304800"/>
            <a:ext cx="4191000" cy="3181350"/>
          </a:xfrm>
          <a:prstGeom prst="rect">
            <a:avLst/>
          </a:prstGeom>
          <a:noFill/>
        </p:spPr>
      </p:pic>
      <p:sp>
        <p:nvSpPr>
          <p:cNvPr id="34823" name="Text Box 7"/>
          <p:cNvSpPr txBox="1">
            <a:spLocks noChangeArrowheads="1"/>
          </p:cNvSpPr>
          <p:nvPr/>
        </p:nvSpPr>
        <p:spPr bwMode="auto">
          <a:xfrm>
            <a:off x="228600" y="2971800"/>
            <a:ext cx="43434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t>Mitsubishi A6M “Zero” Fighter</a:t>
            </a:r>
          </a:p>
        </p:txBody>
      </p:sp>
      <p:sp>
        <p:nvSpPr>
          <p:cNvPr id="34824" name="Text Box 8"/>
          <p:cNvSpPr txBox="1">
            <a:spLocks noChangeArrowheads="1"/>
          </p:cNvSpPr>
          <p:nvPr/>
        </p:nvSpPr>
        <p:spPr bwMode="auto">
          <a:xfrm>
            <a:off x="4572000" y="3276600"/>
            <a:ext cx="45720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t>Nakajima B5N torpedo bomber</a:t>
            </a:r>
          </a:p>
        </p:txBody>
      </p:sp>
      <p:sp>
        <p:nvSpPr>
          <p:cNvPr id="34825" name="Text Box 9"/>
          <p:cNvSpPr txBox="1">
            <a:spLocks noChangeArrowheads="1"/>
          </p:cNvSpPr>
          <p:nvPr/>
        </p:nvSpPr>
        <p:spPr bwMode="auto">
          <a:xfrm>
            <a:off x="762000" y="6096000"/>
            <a:ext cx="43434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t>Aichi D3A dive bomber</a:t>
            </a:r>
          </a:p>
        </p:txBody>
      </p:sp>
      <p:sp>
        <p:nvSpPr>
          <p:cNvPr id="34826" name="Rectangle 10"/>
          <p:cNvSpPr>
            <a:spLocks noGrp="1" noChangeArrowheads="1"/>
          </p:cNvSpPr>
          <p:nvPr>
            <p:ph type="title"/>
          </p:nvPr>
        </p:nvSpPr>
        <p:spPr>
          <a:xfrm>
            <a:off x="685800" y="76200"/>
            <a:ext cx="7772400" cy="762000"/>
          </a:xfrm>
        </p:spPr>
        <p:txBody>
          <a:bodyPr/>
          <a:lstStyle/>
          <a:p>
            <a:r>
              <a:rPr lang="en-US"/>
              <a:t>Japanese Aircraft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The Attack</a:t>
            </a:r>
          </a:p>
        </p:txBody>
      </p:sp>
      <p:pic>
        <p:nvPicPr>
          <p:cNvPr id="35844" name="Picture 4" descr="NARA_28-1277a"/>
          <p:cNvPicPr>
            <a:picLocks noChangeAspect="1" noChangeArrowheads="1"/>
          </p:cNvPicPr>
          <p:nvPr/>
        </p:nvPicPr>
        <p:blipFill>
          <a:blip r:embed="rId3"/>
          <a:srcRect/>
          <a:stretch>
            <a:fillRect/>
          </a:stretch>
        </p:blipFill>
        <p:spPr bwMode="auto">
          <a:xfrm>
            <a:off x="381000" y="1143000"/>
            <a:ext cx="4191000" cy="3394075"/>
          </a:xfrm>
          <a:prstGeom prst="rect">
            <a:avLst/>
          </a:prstGeom>
          <a:noFill/>
        </p:spPr>
      </p:pic>
      <p:pic>
        <p:nvPicPr>
          <p:cNvPr id="35845" name="Picture 5" descr="USSArizona_PearlHarbor"/>
          <p:cNvPicPr>
            <a:picLocks noChangeAspect="1" noChangeArrowheads="1"/>
          </p:cNvPicPr>
          <p:nvPr/>
        </p:nvPicPr>
        <p:blipFill>
          <a:blip r:embed="rId4"/>
          <a:srcRect/>
          <a:stretch>
            <a:fillRect/>
          </a:stretch>
        </p:blipFill>
        <p:spPr bwMode="auto">
          <a:xfrm>
            <a:off x="4267200" y="2971800"/>
            <a:ext cx="4572000" cy="362743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9" name="Picture 5" descr="80G30554"/>
          <p:cNvPicPr>
            <a:picLocks noChangeAspect="1" noChangeArrowheads="1"/>
          </p:cNvPicPr>
          <p:nvPr/>
        </p:nvPicPr>
        <p:blipFill>
          <a:blip r:embed="rId3"/>
          <a:srcRect/>
          <a:stretch>
            <a:fillRect/>
          </a:stretch>
        </p:blipFill>
        <p:spPr bwMode="auto">
          <a:xfrm>
            <a:off x="-152400" y="0"/>
            <a:ext cx="9448800" cy="6826250"/>
          </a:xfrm>
          <a:prstGeom prst="rect">
            <a:avLst/>
          </a:prstGeom>
          <a:noFill/>
        </p:spPr>
      </p:pic>
      <p:sp>
        <p:nvSpPr>
          <p:cNvPr id="36866" name="Rectangle 2"/>
          <p:cNvSpPr>
            <a:spLocks noGrp="1" noChangeArrowheads="1"/>
          </p:cNvSpPr>
          <p:nvPr>
            <p:ph type="title"/>
          </p:nvPr>
        </p:nvSpPr>
        <p:spPr/>
        <p:txBody>
          <a:bodyPr/>
          <a:lstStyle/>
          <a:p>
            <a:r>
              <a:rPr lang="en-US"/>
              <a:t>The Attack</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solidFill>
                  <a:srgbClr val="FF0000"/>
                </a:solidFill>
              </a:rPr>
              <a:t>Aftermath</a:t>
            </a:r>
          </a:p>
        </p:txBody>
      </p:sp>
      <p:pic>
        <p:nvPicPr>
          <p:cNvPr id="43012" name="Picture 4" descr="Attack_on_Pearl_Harbor_US_Propaganda"/>
          <p:cNvPicPr>
            <a:picLocks noChangeAspect="1" noChangeArrowheads="1"/>
          </p:cNvPicPr>
          <p:nvPr/>
        </p:nvPicPr>
        <p:blipFill>
          <a:blip r:embed="rId3"/>
          <a:srcRect/>
          <a:stretch>
            <a:fillRect/>
          </a:stretch>
        </p:blipFill>
        <p:spPr bwMode="auto">
          <a:xfrm>
            <a:off x="381000" y="1219200"/>
            <a:ext cx="2909888" cy="4343400"/>
          </a:xfrm>
          <a:prstGeom prst="rect">
            <a:avLst/>
          </a:prstGeom>
          <a:noFill/>
        </p:spPr>
      </p:pic>
      <p:pic>
        <p:nvPicPr>
          <p:cNvPr id="43013" name="Picture 5" descr="476px-Franklin_Roosevelt_signing_declaration_of_war_against_Japan_December_1941"/>
          <p:cNvPicPr>
            <a:picLocks noChangeAspect="1" noChangeArrowheads="1"/>
          </p:cNvPicPr>
          <p:nvPr/>
        </p:nvPicPr>
        <p:blipFill>
          <a:blip r:embed="rId4"/>
          <a:srcRect/>
          <a:stretch>
            <a:fillRect/>
          </a:stretch>
        </p:blipFill>
        <p:spPr bwMode="auto">
          <a:xfrm>
            <a:off x="4953000" y="1143000"/>
            <a:ext cx="2543175" cy="3200400"/>
          </a:xfrm>
          <a:prstGeom prst="rect">
            <a:avLst/>
          </a:prstGeom>
          <a:noFill/>
        </p:spPr>
      </p:pic>
      <p:sp>
        <p:nvSpPr>
          <p:cNvPr id="43014" name="Text Box 6"/>
          <p:cNvSpPr txBox="1">
            <a:spLocks noChangeArrowheads="1"/>
          </p:cNvSpPr>
          <p:nvPr/>
        </p:nvSpPr>
        <p:spPr bwMode="auto">
          <a:xfrm>
            <a:off x="3505200" y="4495800"/>
            <a:ext cx="5334000" cy="2100263"/>
          </a:xfrm>
          <a:prstGeom prst="rect">
            <a:avLst/>
          </a:prstGeom>
          <a:noFill/>
          <a:ln w="9525">
            <a:noFill/>
            <a:miter lim="800000"/>
            <a:headEnd/>
            <a:tailEnd/>
          </a:ln>
        </p:spPr>
        <p:txBody>
          <a:bodyPr>
            <a:prstTxWarp prst="textNoShape">
              <a:avLst/>
            </a:prstTxWarp>
            <a:spAutoFit/>
          </a:bodyPr>
          <a:lstStyle/>
          <a:p>
            <a:pPr>
              <a:spcBef>
                <a:spcPct val="50000"/>
              </a:spcBef>
            </a:pPr>
            <a:r>
              <a:rPr lang="en-US" b="1">
                <a:solidFill>
                  <a:srgbClr val="FF0000"/>
                </a:solidFill>
                <a:latin typeface="Helvetica" charset="0"/>
              </a:rPr>
              <a:t>"Being saturated and satiated with emotion and sensation, I went to bed and slept the sleep of the saved and thankful.” </a:t>
            </a:r>
          </a:p>
          <a:p>
            <a:pPr>
              <a:spcBef>
                <a:spcPct val="50000"/>
              </a:spcBef>
            </a:pPr>
            <a:r>
              <a:rPr lang="en-US" b="1">
                <a:solidFill>
                  <a:srgbClr val="FF0000"/>
                </a:solidFill>
                <a:latin typeface="Helvetica" charset="0"/>
              </a:rPr>
              <a:t>                            - Winston Churchill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acific_Theater_Map_1940"/>
          <p:cNvPicPr>
            <a:picLocks noChangeAspect="1" noChangeArrowheads="1"/>
          </p:cNvPicPr>
          <p:nvPr/>
        </p:nvPicPr>
        <p:blipFill>
          <a:blip r:embed="rId3"/>
          <a:srcRect/>
          <a:stretch>
            <a:fillRect/>
          </a:stretch>
        </p:blipFill>
        <p:spPr bwMode="auto">
          <a:xfrm>
            <a:off x="0" y="0"/>
            <a:ext cx="9144000" cy="6657975"/>
          </a:xfrm>
          <a:prstGeom prst="rect">
            <a:avLst/>
          </a:prstGeom>
          <a:noFill/>
        </p:spPr>
      </p:pic>
      <p:sp>
        <p:nvSpPr>
          <p:cNvPr id="30723" name="Rectangle 3"/>
          <p:cNvSpPr>
            <a:spLocks noGrp="1" noChangeArrowheads="1"/>
          </p:cNvSpPr>
          <p:nvPr>
            <p:ph type="title"/>
          </p:nvPr>
        </p:nvSpPr>
        <p:spPr>
          <a:xfrm>
            <a:off x="0" y="0"/>
            <a:ext cx="2362200" cy="762000"/>
          </a:xfrm>
        </p:spPr>
        <p:txBody>
          <a:bodyPr/>
          <a:lstStyle/>
          <a:p>
            <a:r>
              <a:rPr lang="en-US"/>
              <a:t>1941</a:t>
            </a:r>
          </a:p>
        </p:txBody>
      </p:sp>
      <p:pic>
        <p:nvPicPr>
          <p:cNvPr id="30734" name="Picture 14" descr="800px-Flag_of_the_Netherlands"/>
          <p:cNvPicPr>
            <a:picLocks noChangeAspect="1" noChangeArrowheads="1"/>
          </p:cNvPicPr>
          <p:nvPr/>
        </p:nvPicPr>
        <p:blipFill>
          <a:blip r:embed="rId4"/>
          <a:srcRect/>
          <a:stretch>
            <a:fillRect/>
          </a:stretch>
        </p:blipFill>
        <p:spPr bwMode="auto">
          <a:xfrm>
            <a:off x="2819400" y="5257800"/>
            <a:ext cx="457200" cy="304800"/>
          </a:xfrm>
          <a:prstGeom prst="rect">
            <a:avLst/>
          </a:prstGeom>
          <a:noFill/>
        </p:spPr>
      </p:pic>
      <p:pic>
        <p:nvPicPr>
          <p:cNvPr id="30735" name="Picture 15" descr="800px-Flag_of_the_United_Kingdom"/>
          <p:cNvPicPr>
            <a:picLocks noChangeAspect="1" noChangeArrowheads="1"/>
          </p:cNvPicPr>
          <p:nvPr/>
        </p:nvPicPr>
        <p:blipFill>
          <a:blip r:embed="rId5"/>
          <a:srcRect/>
          <a:stretch>
            <a:fillRect/>
          </a:stretch>
        </p:blipFill>
        <p:spPr bwMode="auto">
          <a:xfrm>
            <a:off x="2286000" y="3048000"/>
            <a:ext cx="539750" cy="336550"/>
          </a:xfrm>
          <a:prstGeom prst="rect">
            <a:avLst/>
          </a:prstGeom>
          <a:noFill/>
        </p:spPr>
      </p:pic>
      <p:pic>
        <p:nvPicPr>
          <p:cNvPr id="30736" name="Picture 16" descr="800px-Flag_of_the_United_States"/>
          <p:cNvPicPr>
            <a:picLocks noChangeAspect="1" noChangeArrowheads="1"/>
          </p:cNvPicPr>
          <p:nvPr/>
        </p:nvPicPr>
        <p:blipFill>
          <a:blip r:embed="rId6"/>
          <a:srcRect/>
          <a:stretch>
            <a:fillRect/>
          </a:stretch>
        </p:blipFill>
        <p:spPr bwMode="auto">
          <a:xfrm>
            <a:off x="3733800" y="3733800"/>
            <a:ext cx="539750" cy="35401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Pacific_Theater_Map_1942"/>
          <p:cNvPicPr>
            <a:picLocks noChangeAspect="1" noChangeArrowheads="1"/>
          </p:cNvPicPr>
          <p:nvPr/>
        </p:nvPicPr>
        <p:blipFill>
          <a:blip r:embed="rId3"/>
          <a:srcRect/>
          <a:stretch>
            <a:fillRect/>
          </a:stretch>
        </p:blipFill>
        <p:spPr bwMode="auto">
          <a:xfrm>
            <a:off x="0" y="0"/>
            <a:ext cx="9144000" cy="6657975"/>
          </a:xfrm>
          <a:prstGeom prst="rect">
            <a:avLst/>
          </a:prstGeom>
          <a:noFill/>
        </p:spPr>
      </p:pic>
      <p:sp>
        <p:nvSpPr>
          <p:cNvPr id="23555" name="Rectangle 3"/>
          <p:cNvSpPr>
            <a:spLocks noGrp="1" noChangeArrowheads="1"/>
          </p:cNvSpPr>
          <p:nvPr>
            <p:ph type="title"/>
          </p:nvPr>
        </p:nvSpPr>
        <p:spPr>
          <a:xfrm>
            <a:off x="0" y="0"/>
            <a:ext cx="2362200" cy="762000"/>
          </a:xfrm>
        </p:spPr>
        <p:txBody>
          <a:bodyPr/>
          <a:lstStyle/>
          <a:p>
            <a:r>
              <a:rPr lang="en-US"/>
              <a:t>1942</a:t>
            </a:r>
          </a:p>
        </p:txBody>
      </p:sp>
      <p:grpSp>
        <p:nvGrpSpPr>
          <p:cNvPr id="2" name="Group 10"/>
          <p:cNvGrpSpPr>
            <a:grpSpLocks/>
          </p:cNvGrpSpPr>
          <p:nvPr/>
        </p:nvGrpSpPr>
        <p:grpSpPr bwMode="auto">
          <a:xfrm>
            <a:off x="4724400" y="5181600"/>
            <a:ext cx="914400" cy="914400"/>
            <a:chOff x="1392" y="1824"/>
            <a:chExt cx="576" cy="576"/>
          </a:xfrm>
        </p:grpSpPr>
        <p:sp>
          <p:nvSpPr>
            <p:cNvPr id="23563" name="AutoShape 11"/>
            <p:cNvSpPr>
              <a:spLocks noChangeArrowheads="1"/>
            </p:cNvSpPr>
            <p:nvPr/>
          </p:nvSpPr>
          <p:spPr bwMode="auto">
            <a:xfrm>
              <a:off x="1488" y="1920"/>
              <a:ext cx="384" cy="38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38100">
              <a:solidFill>
                <a:srgbClr val="FF0000"/>
              </a:solidFill>
              <a:round/>
              <a:headEnd/>
              <a:tailEnd/>
            </a:ln>
          </p:spPr>
          <p:txBody>
            <a:bodyPr wrap="none" anchor="ctr">
              <a:prstTxWarp prst="textNoShape">
                <a:avLst/>
              </a:prstTxWarp>
            </a:bodyPr>
            <a:lstStyle/>
            <a:p>
              <a:endParaRPr lang="en-US"/>
            </a:p>
          </p:txBody>
        </p:sp>
        <p:sp>
          <p:nvSpPr>
            <p:cNvPr id="23564" name="Line 12"/>
            <p:cNvSpPr>
              <a:spLocks noChangeShapeType="1"/>
            </p:cNvSpPr>
            <p:nvPr/>
          </p:nvSpPr>
          <p:spPr bwMode="auto">
            <a:xfrm>
              <a:off x="1392" y="2112"/>
              <a:ext cx="576" cy="0"/>
            </a:xfrm>
            <a:prstGeom prst="line">
              <a:avLst/>
            </a:prstGeom>
            <a:noFill/>
            <a:ln w="38100">
              <a:solidFill>
                <a:srgbClr val="FF0000"/>
              </a:solidFill>
              <a:round/>
              <a:headEnd/>
              <a:tailEnd/>
            </a:ln>
          </p:spPr>
          <p:txBody>
            <a:bodyPr wrap="none" anchor="ctr">
              <a:prstTxWarp prst="textNoShape">
                <a:avLst/>
              </a:prstTxWarp>
            </a:bodyPr>
            <a:lstStyle/>
            <a:p>
              <a:endParaRPr lang="en-US"/>
            </a:p>
          </p:txBody>
        </p:sp>
        <p:sp>
          <p:nvSpPr>
            <p:cNvPr id="23565" name="Line 13"/>
            <p:cNvSpPr>
              <a:spLocks noChangeShapeType="1"/>
            </p:cNvSpPr>
            <p:nvPr/>
          </p:nvSpPr>
          <p:spPr bwMode="auto">
            <a:xfrm>
              <a:off x="1680" y="1824"/>
              <a:ext cx="0" cy="576"/>
            </a:xfrm>
            <a:prstGeom prst="line">
              <a:avLst/>
            </a:prstGeom>
            <a:noFill/>
            <a:ln w="38100">
              <a:solidFill>
                <a:srgbClr val="FF0000"/>
              </a:solidFill>
              <a:round/>
              <a:headEnd/>
              <a:tailEnd/>
            </a:ln>
          </p:spPr>
          <p:txBody>
            <a:bodyPr wrap="none" anchor="ctr">
              <a:prstTxWarp prst="textNoShape">
                <a:avLst/>
              </a:prstTxWarp>
            </a:bodyPr>
            <a:lstStyle/>
            <a:p>
              <a:endParaRPr lang="en-US"/>
            </a:p>
          </p:txBody>
        </p:sp>
      </p:grpSp>
      <p:grpSp>
        <p:nvGrpSpPr>
          <p:cNvPr id="3" name="Group 15"/>
          <p:cNvGrpSpPr>
            <a:grpSpLocks/>
          </p:cNvGrpSpPr>
          <p:nvPr/>
        </p:nvGrpSpPr>
        <p:grpSpPr bwMode="auto">
          <a:xfrm>
            <a:off x="6781800" y="2362200"/>
            <a:ext cx="914400" cy="914400"/>
            <a:chOff x="1392" y="1824"/>
            <a:chExt cx="576" cy="576"/>
          </a:xfrm>
        </p:grpSpPr>
        <p:sp>
          <p:nvSpPr>
            <p:cNvPr id="23568" name="AutoShape 16"/>
            <p:cNvSpPr>
              <a:spLocks noChangeArrowheads="1"/>
            </p:cNvSpPr>
            <p:nvPr/>
          </p:nvSpPr>
          <p:spPr bwMode="auto">
            <a:xfrm>
              <a:off x="1488" y="1920"/>
              <a:ext cx="384" cy="38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38100">
              <a:solidFill>
                <a:srgbClr val="FF0000"/>
              </a:solidFill>
              <a:round/>
              <a:headEnd/>
              <a:tailEnd/>
            </a:ln>
          </p:spPr>
          <p:txBody>
            <a:bodyPr wrap="none" anchor="ctr">
              <a:prstTxWarp prst="textNoShape">
                <a:avLst/>
              </a:prstTxWarp>
            </a:bodyPr>
            <a:lstStyle/>
            <a:p>
              <a:endParaRPr lang="en-US"/>
            </a:p>
          </p:txBody>
        </p:sp>
        <p:sp>
          <p:nvSpPr>
            <p:cNvPr id="23569" name="Line 17"/>
            <p:cNvSpPr>
              <a:spLocks noChangeShapeType="1"/>
            </p:cNvSpPr>
            <p:nvPr/>
          </p:nvSpPr>
          <p:spPr bwMode="auto">
            <a:xfrm>
              <a:off x="1392" y="2112"/>
              <a:ext cx="576" cy="0"/>
            </a:xfrm>
            <a:prstGeom prst="line">
              <a:avLst/>
            </a:prstGeom>
            <a:noFill/>
            <a:ln w="38100">
              <a:solidFill>
                <a:srgbClr val="FF0000"/>
              </a:solidFill>
              <a:round/>
              <a:headEnd/>
              <a:tailEnd/>
            </a:ln>
          </p:spPr>
          <p:txBody>
            <a:bodyPr wrap="none" anchor="ctr">
              <a:prstTxWarp prst="textNoShape">
                <a:avLst/>
              </a:prstTxWarp>
            </a:bodyPr>
            <a:lstStyle/>
            <a:p>
              <a:endParaRPr lang="en-US"/>
            </a:p>
          </p:txBody>
        </p:sp>
        <p:sp>
          <p:nvSpPr>
            <p:cNvPr id="23570" name="Line 18"/>
            <p:cNvSpPr>
              <a:spLocks noChangeShapeType="1"/>
            </p:cNvSpPr>
            <p:nvPr/>
          </p:nvSpPr>
          <p:spPr bwMode="auto">
            <a:xfrm>
              <a:off x="1680" y="1824"/>
              <a:ext cx="0" cy="576"/>
            </a:xfrm>
            <a:prstGeom prst="line">
              <a:avLst/>
            </a:prstGeom>
            <a:noFill/>
            <a:ln w="38100">
              <a:solidFill>
                <a:srgbClr val="FF0000"/>
              </a:solidFill>
              <a:round/>
              <a:headEnd/>
              <a:tailEnd/>
            </a:ln>
          </p:spPr>
          <p:txBody>
            <a:bodyPr wrap="none" anchor="ct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MidwayMap2"/>
          <p:cNvPicPr>
            <a:picLocks noChangeAspect="1" noChangeArrowheads="1"/>
          </p:cNvPicPr>
          <p:nvPr/>
        </p:nvPicPr>
        <p:blipFill>
          <a:blip r:embed="rId3"/>
          <a:srcRect/>
          <a:stretch>
            <a:fillRect/>
          </a:stretch>
        </p:blipFill>
        <p:spPr bwMode="auto">
          <a:xfrm>
            <a:off x="914400" y="60325"/>
            <a:ext cx="7162800" cy="6797675"/>
          </a:xfrm>
          <a:prstGeom prst="rect">
            <a:avLst/>
          </a:prstGeom>
          <a:noFill/>
        </p:spPr>
      </p:pic>
      <p:sp>
        <p:nvSpPr>
          <p:cNvPr id="50178" name="Rectangle 2"/>
          <p:cNvSpPr>
            <a:spLocks noGrp="1" noChangeArrowheads="1"/>
          </p:cNvSpPr>
          <p:nvPr>
            <p:ph type="title"/>
          </p:nvPr>
        </p:nvSpPr>
        <p:spPr>
          <a:xfrm>
            <a:off x="1524000" y="762000"/>
            <a:ext cx="7772400" cy="762000"/>
          </a:xfrm>
        </p:spPr>
        <p:txBody>
          <a:bodyPr/>
          <a:lstStyle/>
          <a:p>
            <a:r>
              <a:rPr lang="en-US"/>
              <a:t>Plan of Attack</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128"/>
            <a:ext cx="8229600" cy="420446"/>
          </a:xfrm>
        </p:spPr>
        <p:txBody>
          <a:bodyPr>
            <a:normAutofit fontScale="90000"/>
          </a:bodyPr>
          <a:lstStyle/>
          <a:p>
            <a:r>
              <a:rPr lang="en-US" dirty="0" smtClean="0"/>
              <a:t>DNA World War II Timeline</a:t>
            </a:r>
            <a:endParaRPr lang="en-US" dirty="0"/>
          </a:p>
        </p:txBody>
      </p:sp>
      <p:sp>
        <p:nvSpPr>
          <p:cNvPr id="3" name="Content Placeholder 2"/>
          <p:cNvSpPr>
            <a:spLocks noGrp="1"/>
          </p:cNvSpPr>
          <p:nvPr>
            <p:ph idx="1"/>
          </p:nvPr>
        </p:nvSpPr>
        <p:spPr>
          <a:xfrm>
            <a:off x="128713" y="703544"/>
            <a:ext cx="8864049" cy="6154456"/>
          </a:xfrm>
        </p:spPr>
        <p:txBody>
          <a:bodyPr>
            <a:normAutofit fontScale="92500" lnSpcReduction="10000"/>
          </a:bodyPr>
          <a:lstStyle/>
          <a:p>
            <a:pPr>
              <a:buNone/>
            </a:pPr>
            <a:r>
              <a:rPr lang="en-US" b="1" dirty="0" smtClean="0"/>
              <a:t>Directions:</a:t>
            </a:r>
            <a:r>
              <a:rPr lang="en-US" dirty="0" smtClean="0"/>
              <a:t>  Add the following events to your World War II Timeline in your interactive notebook.</a:t>
            </a:r>
          </a:p>
          <a:p>
            <a:pPr marL="514350" indent="-514350">
              <a:buAutoNum type="arabicPeriod" startAt="23"/>
            </a:pPr>
            <a:r>
              <a:rPr lang="en-US" dirty="0" smtClean="0"/>
              <a:t>July 10, 1943- U.S. and British troops land on Sicily.</a:t>
            </a:r>
          </a:p>
          <a:p>
            <a:pPr marL="514350" indent="-514350">
              <a:buAutoNum type="arabicPeriod" startAt="23"/>
            </a:pPr>
            <a:r>
              <a:rPr lang="en-US" dirty="0" smtClean="0"/>
              <a:t> June 4, 1944- Allied troops liberate Rome</a:t>
            </a:r>
          </a:p>
          <a:p>
            <a:pPr marL="514350" indent="-514350">
              <a:buAutoNum type="arabicPeriod" startAt="23"/>
            </a:pPr>
            <a:r>
              <a:rPr lang="en-US" dirty="0" smtClean="0"/>
              <a:t> June 6, 1944- D-Day</a:t>
            </a:r>
          </a:p>
          <a:p>
            <a:pPr marL="514350" indent="-514350">
              <a:buAutoNum type="arabicPeriod" startAt="23"/>
            </a:pPr>
            <a:r>
              <a:rPr lang="en-US" dirty="0" smtClean="0"/>
              <a:t> October 20, 1944- U.S. troops land on the Philippines. MacArthur returns.</a:t>
            </a:r>
          </a:p>
          <a:p>
            <a:pPr marL="514350" indent="-514350">
              <a:buAutoNum type="arabicPeriod" startAt="23"/>
            </a:pPr>
            <a:r>
              <a:rPr lang="en-US" dirty="0" smtClean="0"/>
              <a:t> May 1945- Allied Troops conquer Okinawa</a:t>
            </a:r>
          </a:p>
          <a:p>
            <a:pPr marL="514350" indent="-514350">
              <a:buAutoNum type="arabicPeriod" startAt="23"/>
            </a:pPr>
            <a:r>
              <a:rPr lang="en-US" dirty="0" smtClean="0"/>
              <a:t> August 6, 1945- U.S drops Atomic Bomb on Hiroshima</a:t>
            </a:r>
          </a:p>
          <a:p>
            <a:pPr marL="514350" indent="-514350">
              <a:buAutoNum type="arabicPeriod" startAt="23"/>
            </a:pPr>
            <a:r>
              <a:rPr lang="en-US" dirty="0" smtClean="0"/>
              <a:t>August 9, 1945- U.S. drops Atomic Bomb on Nagasaki.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Fighting in the Pacific Video Clip</a:t>
            </a:r>
            <a:endParaRPr lang="en-US" dirty="0"/>
          </a:p>
        </p:txBody>
      </p:sp>
      <p:sp>
        <p:nvSpPr>
          <p:cNvPr id="3" name="Content Placeholder 2"/>
          <p:cNvSpPr>
            <a:spLocks noGrp="1"/>
          </p:cNvSpPr>
          <p:nvPr>
            <p:ph idx="1"/>
          </p:nvPr>
        </p:nvSpPr>
        <p:spPr/>
        <p:txBody>
          <a:bodyPr/>
          <a:lstStyle/>
          <a:p>
            <a:r>
              <a:rPr lang="en-US" dirty="0" smtClean="0">
                <a:hlinkClick r:id="rId2"/>
              </a:rPr>
              <a:t>http://www.youtube.com/watch?v=dARSvPDoJag</a:t>
            </a:r>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457" y="0"/>
            <a:ext cx="8786820" cy="797930"/>
          </a:xfrm>
        </p:spPr>
        <p:txBody>
          <a:bodyPr>
            <a:normAutofit/>
          </a:bodyPr>
          <a:lstStyle/>
          <a:p>
            <a:r>
              <a:rPr lang="en-US" dirty="0" smtClean="0"/>
              <a:t>World War II Reaction and Meetings</a:t>
            </a:r>
            <a:endParaRPr lang="en-US" dirty="0"/>
          </a:p>
        </p:txBody>
      </p:sp>
      <p:sp>
        <p:nvSpPr>
          <p:cNvPr id="3" name="Content Placeholder 2"/>
          <p:cNvSpPr>
            <a:spLocks noGrp="1"/>
          </p:cNvSpPr>
          <p:nvPr>
            <p:ph idx="1"/>
          </p:nvPr>
        </p:nvSpPr>
        <p:spPr>
          <a:xfrm>
            <a:off x="154457" y="797931"/>
            <a:ext cx="8786820" cy="5843410"/>
          </a:xfrm>
        </p:spPr>
        <p:txBody>
          <a:bodyPr>
            <a:normAutofit fontScale="92500" lnSpcReduction="10000"/>
          </a:bodyPr>
          <a:lstStyle/>
          <a:p>
            <a:r>
              <a:rPr lang="en-US" dirty="0" smtClean="0"/>
              <a:t>1942- The United States moves Japanese Americans into internment camps.</a:t>
            </a:r>
          </a:p>
          <a:p>
            <a:r>
              <a:rPr lang="en-US" dirty="0" smtClean="0"/>
              <a:t>Tehran Conference November 1943- Churchill, Roosevelt, and Stalin agreed in opening a 2</a:t>
            </a:r>
            <a:r>
              <a:rPr lang="en-US" baseline="30000" dirty="0" smtClean="0"/>
              <a:t>nd</a:t>
            </a:r>
            <a:r>
              <a:rPr lang="en-US" dirty="0" smtClean="0"/>
              <a:t> front in the war and decided future course of WWII for the Allies.</a:t>
            </a:r>
          </a:p>
          <a:p>
            <a:r>
              <a:rPr lang="en-US" dirty="0" smtClean="0"/>
              <a:t>Yalta Conference February 1945- Churchill, Roosevelt, and Stalin agree the Germany would be demilitarized and </a:t>
            </a:r>
            <a:r>
              <a:rPr lang="en-US" dirty="0" err="1" smtClean="0"/>
              <a:t>denazified</a:t>
            </a:r>
            <a:r>
              <a:rPr lang="en-US" dirty="0" smtClean="0"/>
              <a:t> after the war, and that Nazi war criminals would be hunted down and put on trial</a:t>
            </a:r>
          </a:p>
          <a:p>
            <a:r>
              <a:rPr lang="en-US" dirty="0" smtClean="0"/>
              <a:t>Potsdam Conference July 1945- Churchill, Stalin, and Truman couldn’t agree on how to rule Eastern Europe and issued ultimatum for Japanese surrender.</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fighting the The Pacific may have looked like.</a:t>
            </a:r>
            <a:endParaRPr lang="en-US" dirty="0"/>
          </a:p>
        </p:txBody>
      </p:sp>
      <p:sp>
        <p:nvSpPr>
          <p:cNvPr id="3" name="Content Placeholder 2"/>
          <p:cNvSpPr>
            <a:spLocks noGrp="1"/>
          </p:cNvSpPr>
          <p:nvPr>
            <p:ph idx="1"/>
          </p:nvPr>
        </p:nvSpPr>
        <p:spPr/>
        <p:txBody>
          <a:bodyPr/>
          <a:lstStyle/>
          <a:p>
            <a:r>
              <a:rPr lang="en-US" dirty="0" smtClean="0">
                <a:hlinkClick r:id="rId2"/>
              </a:rPr>
              <a:t>http://www.youtube.com/watch?v=_uVOoqTAbNc</a:t>
            </a:r>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7" name="Picture 5" descr="Pacific_Theater_Map_1943Offensive"/>
          <p:cNvPicPr>
            <a:picLocks noChangeAspect="1" noChangeArrowheads="1"/>
          </p:cNvPicPr>
          <p:nvPr/>
        </p:nvPicPr>
        <p:blipFill>
          <a:blip r:embed="rId3"/>
          <a:srcRect/>
          <a:stretch>
            <a:fillRect/>
          </a:stretch>
        </p:blipFill>
        <p:spPr bwMode="auto">
          <a:xfrm>
            <a:off x="0" y="0"/>
            <a:ext cx="9144000" cy="6657975"/>
          </a:xfrm>
          <a:prstGeom prst="rect">
            <a:avLst/>
          </a:prstGeom>
          <a:noFill/>
        </p:spPr>
      </p:pic>
      <p:sp>
        <p:nvSpPr>
          <p:cNvPr id="59394" name="Rectangle 2"/>
          <p:cNvSpPr>
            <a:spLocks noGrp="1" noChangeArrowheads="1"/>
          </p:cNvSpPr>
          <p:nvPr>
            <p:ph type="title"/>
          </p:nvPr>
        </p:nvSpPr>
        <p:spPr>
          <a:xfrm>
            <a:off x="0" y="0"/>
            <a:ext cx="2286000" cy="762000"/>
          </a:xfrm>
        </p:spPr>
        <p:txBody>
          <a:bodyPr>
            <a:normAutofit fontScale="90000"/>
          </a:bodyPr>
          <a:lstStyle/>
          <a:p>
            <a:r>
              <a:rPr lang="en-US"/>
              <a:t>1943-1944</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t>Strategic Bombing</a:t>
            </a:r>
          </a:p>
        </p:txBody>
      </p:sp>
      <p:pic>
        <p:nvPicPr>
          <p:cNvPr id="61445" name="Picture 5" descr="B-29_carpetbombing"/>
          <p:cNvPicPr>
            <a:picLocks noChangeAspect="1" noChangeArrowheads="1"/>
          </p:cNvPicPr>
          <p:nvPr/>
        </p:nvPicPr>
        <p:blipFill>
          <a:blip r:embed="rId3"/>
          <a:srcRect/>
          <a:stretch>
            <a:fillRect/>
          </a:stretch>
        </p:blipFill>
        <p:spPr bwMode="auto">
          <a:xfrm>
            <a:off x="152400" y="990600"/>
            <a:ext cx="5181600" cy="3797300"/>
          </a:xfrm>
          <a:prstGeom prst="rect">
            <a:avLst/>
          </a:prstGeom>
          <a:noFill/>
        </p:spPr>
      </p:pic>
      <p:pic>
        <p:nvPicPr>
          <p:cNvPr id="61444" name="Picture 4" descr="B-29_in_flight"/>
          <p:cNvPicPr>
            <a:picLocks noChangeAspect="1" noChangeArrowheads="1"/>
          </p:cNvPicPr>
          <p:nvPr/>
        </p:nvPicPr>
        <p:blipFill>
          <a:blip r:embed="rId4"/>
          <a:srcRect/>
          <a:stretch>
            <a:fillRect/>
          </a:stretch>
        </p:blipFill>
        <p:spPr bwMode="auto">
          <a:xfrm>
            <a:off x="3886200" y="3429000"/>
            <a:ext cx="4953000" cy="3171825"/>
          </a:xfrm>
          <a:prstGeom prst="rect">
            <a:avLst/>
          </a:prstGeom>
          <a:noFill/>
        </p:spPr>
      </p:pic>
      <p:sp>
        <p:nvSpPr>
          <p:cNvPr id="61446" name="Text Box 6"/>
          <p:cNvSpPr txBox="1">
            <a:spLocks noChangeArrowheads="1"/>
          </p:cNvSpPr>
          <p:nvPr/>
        </p:nvSpPr>
        <p:spPr bwMode="auto">
          <a:xfrm>
            <a:off x="5638800" y="1524000"/>
            <a:ext cx="3048000" cy="822325"/>
          </a:xfrm>
          <a:prstGeom prst="rect">
            <a:avLst/>
          </a:prstGeom>
          <a:noFill/>
          <a:ln w="9525">
            <a:noFill/>
            <a:miter lim="800000"/>
            <a:headEnd/>
            <a:tailEnd/>
          </a:ln>
        </p:spPr>
        <p:txBody>
          <a:bodyPr>
            <a:prstTxWarp prst="textNoShape">
              <a:avLst/>
            </a:prstTxWarp>
            <a:spAutoFit/>
          </a:bodyPr>
          <a:lstStyle/>
          <a:p>
            <a:pPr>
              <a:spcBef>
                <a:spcPct val="50000"/>
              </a:spcBef>
            </a:pPr>
            <a:r>
              <a:rPr lang="en-US"/>
              <a:t>B-29 Superfortress bombers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Island-Hopping Warfare</a:t>
            </a:r>
          </a:p>
        </p:txBody>
      </p:sp>
      <p:pic>
        <p:nvPicPr>
          <p:cNvPr id="62469" name="Picture 5" descr="Balikpapan_landing_(AWM_018812)"/>
          <p:cNvPicPr>
            <a:picLocks noChangeAspect="1" noChangeArrowheads="1"/>
          </p:cNvPicPr>
          <p:nvPr/>
        </p:nvPicPr>
        <p:blipFill>
          <a:blip r:embed="rId3"/>
          <a:srcRect/>
          <a:stretch>
            <a:fillRect/>
          </a:stretch>
        </p:blipFill>
        <p:spPr bwMode="auto">
          <a:xfrm>
            <a:off x="1752600" y="1066800"/>
            <a:ext cx="5943600" cy="4567238"/>
          </a:xfrm>
          <a:prstGeom prst="rect">
            <a:avLst/>
          </a:prstGeom>
          <a:noFill/>
        </p:spPr>
      </p:pic>
      <p:sp>
        <p:nvSpPr>
          <p:cNvPr id="62471" name="Text Box 7"/>
          <p:cNvSpPr txBox="1">
            <a:spLocks noChangeArrowheads="1"/>
          </p:cNvSpPr>
          <p:nvPr/>
        </p:nvSpPr>
        <p:spPr bwMode="auto">
          <a:xfrm>
            <a:off x="2743200" y="5791200"/>
            <a:ext cx="3505200" cy="1187450"/>
          </a:xfrm>
          <a:prstGeom prst="rect">
            <a:avLst/>
          </a:prstGeom>
          <a:noFill/>
          <a:ln w="9525">
            <a:noFill/>
            <a:miter lim="800000"/>
            <a:headEnd/>
            <a:tailEnd/>
          </a:ln>
        </p:spPr>
        <p:txBody>
          <a:bodyPr>
            <a:prstTxWarp prst="textNoShape">
              <a:avLst/>
            </a:prstTxWarp>
            <a:spAutoFit/>
          </a:bodyPr>
          <a:lstStyle/>
          <a:p>
            <a:pPr>
              <a:spcBef>
                <a:spcPct val="50000"/>
              </a:spcBef>
            </a:pPr>
            <a:r>
              <a:rPr lang="en-US"/>
              <a:t>American and Australian troops land in Borneo</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USMC-I-11"/>
          <p:cNvPicPr>
            <a:picLocks noChangeAspect="1" noChangeArrowheads="1"/>
          </p:cNvPicPr>
          <p:nvPr/>
        </p:nvPicPr>
        <p:blipFill>
          <a:blip r:embed="rId2"/>
          <a:srcRect/>
          <a:stretch>
            <a:fillRect/>
          </a:stretch>
        </p:blipFill>
        <p:spPr bwMode="auto">
          <a:xfrm>
            <a:off x="0" y="1219200"/>
            <a:ext cx="9144000" cy="5638800"/>
          </a:xfrm>
          <a:prstGeom prst="rect">
            <a:avLst/>
          </a:prstGeom>
          <a:noFill/>
        </p:spPr>
      </p:pic>
      <p:sp>
        <p:nvSpPr>
          <p:cNvPr id="79875" name="WordArt 3"/>
          <p:cNvSpPr>
            <a:spLocks noChangeArrowheads="1" noChangeShapeType="1" noTextEdit="1"/>
          </p:cNvSpPr>
          <p:nvPr/>
        </p:nvSpPr>
        <p:spPr bwMode="auto">
          <a:xfrm>
            <a:off x="76200" y="76200"/>
            <a:ext cx="4953000" cy="914400"/>
          </a:xfrm>
          <a:prstGeom prst="rect">
            <a:avLst/>
          </a:prstGeom>
        </p:spPr>
        <p:txBody>
          <a:bodyPr wrap="none" fromWordArt="1">
            <a:prstTxWarp prst="textPlain">
              <a:avLst>
                <a:gd name="adj" fmla="val 50000"/>
              </a:avLst>
            </a:prstTxWarp>
          </a:bodyPr>
          <a:lstStyle/>
          <a:p>
            <a:pPr algn="ctr"/>
            <a:r>
              <a:rPr lang="en-US" sz="3600" kern="10">
                <a:ln w="9525">
                  <a:solidFill>
                    <a:srgbClr val="FF0000"/>
                  </a:solidFill>
                  <a:round/>
                  <a:headEnd/>
                  <a:tailEnd/>
                </a:ln>
                <a:gradFill rotWithShape="0">
                  <a:gsLst>
                    <a:gs pos="0">
                      <a:srgbClr val="FFFF00"/>
                    </a:gs>
                    <a:gs pos="100000">
                      <a:srgbClr val="FF9933"/>
                    </a:gs>
                  </a:gsLst>
                  <a:path path="rect">
                    <a:fillToRect l="50000" t="50000" r="50000" b="50000"/>
                  </a:path>
                </a:gradFill>
                <a:effectLst>
                  <a:outerShdw blurRad="63500" dist="38099" dir="2700000" algn="ctr" rotWithShape="0">
                    <a:srgbClr val="C0C0C0">
                      <a:alpha val="74998"/>
                    </a:srgbClr>
                  </a:outerShdw>
                </a:effectLst>
                <a:latin typeface="Impact"/>
                <a:ea typeface="Impact"/>
                <a:cs typeface="Impact"/>
              </a:rPr>
              <a:t>"Island Hopping"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2422"/>
          </a:xfrm>
        </p:spPr>
        <p:txBody>
          <a:bodyPr/>
          <a:lstStyle/>
          <a:p>
            <a:r>
              <a:rPr lang="en-US" dirty="0" smtClean="0"/>
              <a:t>Iwo Jima and Okinawa</a:t>
            </a:r>
            <a:endParaRPr lang="en-US" dirty="0"/>
          </a:p>
        </p:txBody>
      </p:sp>
      <p:sp>
        <p:nvSpPr>
          <p:cNvPr id="3" name="Content Placeholder 2"/>
          <p:cNvSpPr>
            <a:spLocks noGrp="1"/>
          </p:cNvSpPr>
          <p:nvPr>
            <p:ph idx="1"/>
          </p:nvPr>
        </p:nvSpPr>
        <p:spPr>
          <a:xfrm>
            <a:off x="155106" y="1231266"/>
            <a:ext cx="4876154" cy="5341944"/>
          </a:xfrm>
        </p:spPr>
        <p:txBody>
          <a:bodyPr/>
          <a:lstStyle/>
          <a:p>
            <a:r>
              <a:rPr lang="en-US" dirty="0" smtClean="0"/>
              <a:t>Iwo Jima February- March 1945- Significant because allows bombing missions on main land Japan</a:t>
            </a:r>
          </a:p>
          <a:p>
            <a:r>
              <a:rPr lang="en-US" dirty="0" smtClean="0"/>
              <a:t>Okinawa April-June 1945-The island where an invasion of Japan could start from.  Heavy causalities.</a:t>
            </a:r>
            <a:endParaRPr lang="en-US" dirty="0"/>
          </a:p>
        </p:txBody>
      </p:sp>
      <p:pic>
        <p:nvPicPr>
          <p:cNvPr id="5" name="Picture 4"/>
          <p:cNvPicPr>
            <a:picLocks noChangeAspect="1"/>
          </p:cNvPicPr>
          <p:nvPr/>
        </p:nvPicPr>
        <p:blipFill>
          <a:blip r:embed="rId2"/>
          <a:stretch>
            <a:fillRect/>
          </a:stretch>
        </p:blipFill>
        <p:spPr>
          <a:xfrm>
            <a:off x="5031259" y="1546309"/>
            <a:ext cx="4032291" cy="443550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Battle of Okinawa</a:t>
            </a:r>
            <a:endParaRPr lang="en-US" dirty="0"/>
          </a:p>
        </p:txBody>
      </p:sp>
      <p:sp>
        <p:nvSpPr>
          <p:cNvPr id="3" name="Content Placeholder 2"/>
          <p:cNvSpPr>
            <a:spLocks noGrp="1"/>
          </p:cNvSpPr>
          <p:nvPr>
            <p:ph idx="1"/>
          </p:nvPr>
        </p:nvSpPr>
        <p:spPr/>
        <p:txBody>
          <a:bodyPr/>
          <a:lstStyle/>
          <a:p>
            <a:r>
              <a:rPr lang="en-US" dirty="0" smtClean="0">
                <a:hlinkClick r:id="rId2"/>
              </a:rPr>
              <a:t>http://www.youtube.com/watch?v=UXvtDi9a1Oc</a:t>
            </a:r>
            <a:endParaRPr lang="en-US"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Kamikaze.</a:t>
            </a:r>
          </a:p>
        </p:txBody>
      </p:sp>
      <p:sp>
        <p:nvSpPr>
          <p:cNvPr id="49155" name="Rectangle 3"/>
          <p:cNvSpPr>
            <a:spLocks noGrp="1" noChangeArrowheads="1"/>
          </p:cNvSpPr>
          <p:nvPr>
            <p:ph type="body" idx="1"/>
          </p:nvPr>
        </p:nvSpPr>
        <p:spPr/>
        <p:txBody>
          <a:bodyPr/>
          <a:lstStyle/>
          <a:p>
            <a:r>
              <a:rPr lang="en-US"/>
              <a:t>Kamikaze- ‘Divine Wind’.</a:t>
            </a:r>
          </a:p>
          <a:p>
            <a:r>
              <a:rPr lang="en-US"/>
              <a:t>It became obvious that the US possessed more and better war technology</a:t>
            </a:r>
          </a:p>
          <a:p>
            <a:r>
              <a:rPr lang="en-US"/>
              <a:t>In desperation Japan ordered her young men to beat the enemy  by flying bombs into the enemy (and dying in the process)</a:t>
            </a:r>
          </a:p>
          <a:p>
            <a:r>
              <a:rPr lang="en-US"/>
              <a:t>These suicide bombers flew planes, or manned suicide torpedoes.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World War II in the Pacific</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Kamikaze"/>
          <p:cNvPicPr>
            <a:picLocks noChangeAspect="1" noChangeArrowheads="1"/>
          </p:cNvPicPr>
          <p:nvPr/>
        </p:nvPicPr>
        <p:blipFill>
          <a:blip r:embed="rId2"/>
          <a:srcRect/>
          <a:stretch>
            <a:fillRect/>
          </a:stretch>
        </p:blipFill>
        <p:spPr bwMode="auto">
          <a:xfrm>
            <a:off x="468313" y="333375"/>
            <a:ext cx="3514725" cy="5419725"/>
          </a:xfrm>
          <a:prstGeom prst="rect">
            <a:avLst/>
          </a:prstGeom>
          <a:noFill/>
        </p:spPr>
      </p:pic>
      <p:pic>
        <p:nvPicPr>
          <p:cNvPr id="10249" name="Picture 9" descr="kamikaze"/>
          <p:cNvPicPr>
            <a:picLocks noChangeAspect="1" noChangeArrowheads="1"/>
          </p:cNvPicPr>
          <p:nvPr/>
        </p:nvPicPr>
        <p:blipFill>
          <a:blip r:embed="rId3"/>
          <a:srcRect/>
          <a:stretch>
            <a:fillRect/>
          </a:stretch>
        </p:blipFill>
        <p:spPr bwMode="auto">
          <a:xfrm>
            <a:off x="3995738" y="2781300"/>
            <a:ext cx="4876800" cy="38862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descr="Kamikaze pilots"/>
          <p:cNvPicPr>
            <a:picLocks noChangeAspect="1" noChangeArrowheads="1"/>
          </p:cNvPicPr>
          <p:nvPr/>
        </p:nvPicPr>
        <p:blipFill>
          <a:blip r:embed="rId2"/>
          <a:srcRect/>
          <a:stretch>
            <a:fillRect/>
          </a:stretch>
        </p:blipFill>
        <p:spPr bwMode="auto">
          <a:xfrm>
            <a:off x="2674938" y="1268413"/>
            <a:ext cx="3733800" cy="4392612"/>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yoshinori-yamaguchi-hit-essex"/>
          <p:cNvPicPr>
            <a:picLocks noChangeAspect="1" noChangeArrowheads="1"/>
          </p:cNvPicPr>
          <p:nvPr/>
        </p:nvPicPr>
        <p:blipFill>
          <a:blip r:embed="rId2"/>
          <a:srcRect/>
          <a:stretch>
            <a:fillRect/>
          </a:stretch>
        </p:blipFill>
        <p:spPr bwMode="auto">
          <a:xfrm>
            <a:off x="2571750" y="1295400"/>
            <a:ext cx="4000500" cy="42672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essex-kamikaze"/>
          <p:cNvPicPr>
            <a:picLocks noChangeAspect="1" noChangeArrowheads="1"/>
          </p:cNvPicPr>
          <p:nvPr/>
        </p:nvPicPr>
        <p:blipFill>
          <a:blip r:embed="rId2"/>
          <a:srcRect/>
          <a:stretch>
            <a:fillRect/>
          </a:stretch>
        </p:blipFill>
        <p:spPr bwMode="auto">
          <a:xfrm>
            <a:off x="2143125" y="1524000"/>
            <a:ext cx="4857750" cy="3810000"/>
          </a:xfrm>
          <a:prstGeom prst="rect">
            <a:avLst/>
          </a:prstGeom>
          <a:noFill/>
        </p:spPr>
      </p:pic>
      <p:sp>
        <p:nvSpPr>
          <p:cNvPr id="12294" name="Text Box 6"/>
          <p:cNvSpPr txBox="1">
            <a:spLocks noChangeArrowheads="1"/>
          </p:cNvSpPr>
          <p:nvPr/>
        </p:nvSpPr>
        <p:spPr bwMode="auto">
          <a:xfrm>
            <a:off x="1331913" y="5516563"/>
            <a:ext cx="7272337" cy="366712"/>
          </a:xfrm>
          <a:prstGeom prst="rect">
            <a:avLst/>
          </a:prstGeom>
          <a:noFill/>
          <a:ln w="9525">
            <a:noFill/>
            <a:miter lim="800000"/>
            <a:headEnd/>
            <a:tailEnd/>
          </a:ln>
          <a:effectLst/>
        </p:spPr>
        <p:txBody>
          <a:bodyPr>
            <a:prstTxWarp prst="textNoShape">
              <a:avLst/>
            </a:prstTxWarp>
            <a:spAutoFit/>
          </a:bodyPr>
          <a:lstStyle/>
          <a:p>
            <a:endParaRPr lang="en-US"/>
          </a:p>
        </p:txBody>
      </p:sp>
      <p:sp>
        <p:nvSpPr>
          <p:cNvPr id="12295" name="Text Box 7"/>
          <p:cNvSpPr txBox="1">
            <a:spLocks noChangeArrowheads="1"/>
          </p:cNvSpPr>
          <p:nvPr/>
        </p:nvSpPr>
        <p:spPr bwMode="auto">
          <a:xfrm>
            <a:off x="1239838" y="5392738"/>
            <a:ext cx="7519987" cy="457200"/>
          </a:xfrm>
          <a:prstGeom prst="rect">
            <a:avLst/>
          </a:prstGeom>
          <a:noFill/>
          <a:ln w="9525">
            <a:noFill/>
            <a:miter lim="800000"/>
            <a:headEnd/>
            <a:tailEnd/>
          </a:ln>
          <a:effectLst/>
        </p:spPr>
        <p:txBody>
          <a:bodyPr wrap="none">
            <a:prstTxWarp prst="textNoShape">
              <a:avLst/>
            </a:prstTxWarp>
            <a:spAutoFit/>
          </a:bodyPr>
          <a:lstStyle/>
          <a:p>
            <a:r>
              <a:rPr lang="en-US" sz="2400"/>
              <a:t>The US carrier St.Lo, attacked and sunk by Kamikaze.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kaiten-kamikaze"/>
          <p:cNvPicPr>
            <a:picLocks noChangeAspect="1" noChangeArrowheads="1"/>
          </p:cNvPicPr>
          <p:nvPr/>
        </p:nvPicPr>
        <p:blipFill>
          <a:blip r:embed="rId2"/>
          <a:srcRect/>
          <a:stretch>
            <a:fillRect/>
          </a:stretch>
        </p:blipFill>
        <p:spPr bwMode="auto">
          <a:xfrm>
            <a:off x="2428875" y="1604963"/>
            <a:ext cx="4286250" cy="3648075"/>
          </a:xfrm>
          <a:prstGeom prst="rect">
            <a:avLst/>
          </a:prstGeom>
          <a:noFill/>
        </p:spPr>
      </p:pic>
      <p:sp>
        <p:nvSpPr>
          <p:cNvPr id="13318" name="Rectangle 6"/>
          <p:cNvSpPr>
            <a:spLocks noGrp="1" noChangeArrowheads="1"/>
          </p:cNvSpPr>
          <p:nvPr>
            <p:ph type="title"/>
          </p:nvPr>
        </p:nvSpPr>
        <p:spPr/>
        <p:txBody>
          <a:bodyPr/>
          <a:lstStyle/>
          <a:p>
            <a:r>
              <a:rPr lang="en-US"/>
              <a:t>A ‘Kaiten’-or suicide torpedo.</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descr="USS Mississinewa Explodes, 1944"/>
          <p:cNvPicPr>
            <a:picLocks noChangeAspect="1" noChangeArrowheads="1"/>
          </p:cNvPicPr>
          <p:nvPr/>
        </p:nvPicPr>
        <p:blipFill>
          <a:blip r:embed="rId2"/>
          <a:srcRect/>
          <a:stretch>
            <a:fillRect/>
          </a:stretch>
        </p:blipFill>
        <p:spPr bwMode="auto">
          <a:xfrm>
            <a:off x="1116013" y="765175"/>
            <a:ext cx="4286250" cy="5295900"/>
          </a:xfrm>
          <a:prstGeom prst="rect">
            <a:avLst/>
          </a:prstGeom>
          <a:noFill/>
        </p:spPr>
      </p:pic>
      <p:sp>
        <p:nvSpPr>
          <p:cNvPr id="14342" name="Text Box 6"/>
          <p:cNvSpPr txBox="1">
            <a:spLocks noChangeArrowheads="1"/>
          </p:cNvSpPr>
          <p:nvPr/>
        </p:nvSpPr>
        <p:spPr bwMode="auto">
          <a:xfrm>
            <a:off x="5992813" y="1936750"/>
            <a:ext cx="2466975" cy="1187450"/>
          </a:xfrm>
          <a:prstGeom prst="rect">
            <a:avLst/>
          </a:prstGeom>
          <a:noFill/>
          <a:ln w="9525">
            <a:noFill/>
            <a:miter lim="800000"/>
            <a:headEnd/>
            <a:tailEnd/>
          </a:ln>
          <a:effectLst/>
        </p:spPr>
        <p:txBody>
          <a:bodyPr>
            <a:prstTxWarp prst="textNoShape">
              <a:avLst/>
            </a:prstTxWarp>
            <a:spAutoFit/>
          </a:bodyPr>
          <a:lstStyle/>
          <a:p>
            <a:r>
              <a:rPr lang="en-US" sz="2400"/>
              <a:t>US ships ablaze after kamikaze attacks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descr="Kamikaze Explodes on Essex"/>
          <p:cNvPicPr>
            <a:picLocks noChangeAspect="1" noChangeArrowheads="1"/>
          </p:cNvPicPr>
          <p:nvPr/>
        </p:nvPicPr>
        <p:blipFill>
          <a:blip r:embed="rId2"/>
          <a:srcRect/>
          <a:stretch>
            <a:fillRect/>
          </a:stretch>
        </p:blipFill>
        <p:spPr bwMode="auto">
          <a:xfrm>
            <a:off x="539750" y="692150"/>
            <a:ext cx="7272338" cy="3600450"/>
          </a:xfrm>
          <a:prstGeom prst="rect">
            <a:avLst/>
          </a:prstGeom>
          <a:noFill/>
        </p:spPr>
      </p:pic>
      <p:sp>
        <p:nvSpPr>
          <p:cNvPr id="15369" name="Rectangle 9"/>
          <p:cNvSpPr>
            <a:spLocks noGrp="1" noChangeArrowheads="1"/>
          </p:cNvSpPr>
          <p:nvPr>
            <p:ph type="body" sz="half" idx="4294967295"/>
          </p:nvPr>
        </p:nvSpPr>
        <p:spPr>
          <a:xfrm>
            <a:off x="539750" y="4581525"/>
            <a:ext cx="8353425" cy="1544638"/>
          </a:xfrm>
        </p:spPr>
        <p:txBody>
          <a:bodyPr/>
          <a:lstStyle/>
          <a:p>
            <a:pPr>
              <a:lnSpc>
                <a:spcPct val="80000"/>
              </a:lnSpc>
            </a:pPr>
            <a:r>
              <a:rPr lang="en-US" sz="1600"/>
              <a:t>Another Kamikase hit on a US carrier.</a:t>
            </a:r>
          </a:p>
          <a:p>
            <a:pPr>
              <a:lnSpc>
                <a:spcPct val="80000"/>
              </a:lnSpc>
            </a:pPr>
            <a:endParaRPr lang="en-US" sz="1600"/>
          </a:p>
          <a:p>
            <a:pPr>
              <a:lnSpc>
                <a:spcPct val="80000"/>
              </a:lnSpc>
            </a:pPr>
            <a:r>
              <a:rPr lang="en-US" sz="1600"/>
              <a:t> A US sailor commented ‘the fight might be tough on land, but you can’t dig foxholes in the sea’!</a:t>
            </a:r>
          </a:p>
          <a:p>
            <a:pPr>
              <a:lnSpc>
                <a:spcPct val="80000"/>
              </a:lnSpc>
            </a:pPr>
            <a:endParaRPr lang="en-US" sz="1600"/>
          </a:p>
          <a:p>
            <a:pPr>
              <a:lnSpc>
                <a:spcPct val="80000"/>
              </a:lnSpc>
            </a:pPr>
            <a:r>
              <a:rPr lang="en-US" sz="1600"/>
              <a:t>What do you think he meant?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5" name="Picture 5" descr="ww2-66"/>
          <p:cNvPicPr>
            <a:picLocks noChangeAspect="1" noChangeArrowheads="1"/>
          </p:cNvPicPr>
          <p:nvPr/>
        </p:nvPicPr>
        <p:blipFill>
          <a:blip r:embed="rId2"/>
          <a:srcRect/>
          <a:stretch>
            <a:fillRect/>
          </a:stretch>
        </p:blipFill>
        <p:spPr bwMode="auto">
          <a:xfrm>
            <a:off x="468313" y="765175"/>
            <a:ext cx="4324350" cy="5419725"/>
          </a:xfrm>
          <a:prstGeom prst="rect">
            <a:avLst/>
          </a:prstGeom>
          <a:noFill/>
        </p:spPr>
      </p:pic>
      <p:sp>
        <p:nvSpPr>
          <p:cNvPr id="122888" name="Rectangle 8"/>
          <p:cNvSpPr>
            <a:spLocks noGrp="1" noChangeArrowheads="1"/>
          </p:cNvSpPr>
          <p:nvPr>
            <p:ph type="body" sz="half" idx="4294967295"/>
          </p:nvPr>
        </p:nvSpPr>
        <p:spPr>
          <a:xfrm>
            <a:off x="5105400" y="1600200"/>
            <a:ext cx="3787775" cy="4525963"/>
          </a:xfrm>
        </p:spPr>
        <p:txBody>
          <a:bodyPr/>
          <a:lstStyle/>
          <a:p>
            <a:r>
              <a:rPr lang="en-US" sz="2800"/>
              <a:t>Another US ship in flames.</a:t>
            </a:r>
          </a:p>
          <a:p>
            <a:r>
              <a:rPr lang="en-US" sz="2800"/>
              <a:t>But replacements were already on there way.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8" name="Rectangle 8"/>
          <p:cNvSpPr>
            <a:spLocks noGrp="1" noChangeArrowheads="1"/>
          </p:cNvSpPr>
          <p:nvPr>
            <p:ph type="body" sz="half" idx="4294967295"/>
          </p:nvPr>
        </p:nvSpPr>
        <p:spPr>
          <a:xfrm>
            <a:off x="1068388" y="4365625"/>
            <a:ext cx="8075612" cy="2016125"/>
          </a:xfrm>
        </p:spPr>
        <p:txBody>
          <a:bodyPr/>
          <a:lstStyle/>
          <a:p>
            <a:r>
              <a:rPr lang="en-US" sz="2800"/>
              <a:t>US anti-aircraft fire became monstrous.</a:t>
            </a:r>
          </a:p>
          <a:p>
            <a:r>
              <a:rPr lang="en-US" sz="2800"/>
              <a:t>Kamikase attacks occurred all day and all night.</a:t>
            </a:r>
          </a:p>
          <a:p>
            <a:r>
              <a:rPr lang="en-US" sz="2800"/>
              <a:t>Nerves were worn to shreds as combatants were unable to rest.</a:t>
            </a:r>
          </a:p>
        </p:txBody>
      </p:sp>
      <p:pic>
        <p:nvPicPr>
          <p:cNvPr id="133125" name="Picture 5" descr="The Battle of Okinawa">
            <a:hlinkClick r:id="rId2"/>
          </p:cNvPr>
          <p:cNvPicPr>
            <a:picLocks noChangeAspect="1" noChangeArrowheads="1"/>
          </p:cNvPicPr>
          <p:nvPr/>
        </p:nvPicPr>
        <p:blipFill>
          <a:blip r:embed="rId3"/>
          <a:srcRect/>
          <a:stretch>
            <a:fillRect/>
          </a:stretch>
        </p:blipFill>
        <p:spPr bwMode="auto">
          <a:xfrm>
            <a:off x="900113" y="260350"/>
            <a:ext cx="7416800" cy="38100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0" y="274638"/>
            <a:ext cx="8229600" cy="1143000"/>
          </a:xfrm>
        </p:spPr>
        <p:txBody>
          <a:bodyPr/>
          <a:lstStyle/>
          <a:p>
            <a:r>
              <a:rPr lang="en-US"/>
              <a:t>Attacking Okinawa island.</a:t>
            </a:r>
          </a:p>
        </p:txBody>
      </p:sp>
      <p:pic>
        <p:nvPicPr>
          <p:cNvPr id="128005" name="Picture 5" descr="The Battle of Okinawa">
            <a:hlinkClick r:id="rId2"/>
          </p:cNvPr>
          <p:cNvPicPr>
            <a:picLocks noChangeAspect="1" noChangeArrowheads="1"/>
          </p:cNvPicPr>
          <p:nvPr/>
        </p:nvPicPr>
        <p:blipFill>
          <a:blip r:embed="rId3"/>
          <a:srcRect/>
          <a:stretch>
            <a:fillRect/>
          </a:stretch>
        </p:blipFill>
        <p:spPr bwMode="auto">
          <a:xfrm>
            <a:off x="1476375" y="1773238"/>
            <a:ext cx="5715000" cy="3810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descr="Pacific_Theater_Map_Prewar"/>
          <p:cNvPicPr>
            <a:picLocks noChangeAspect="1" noChangeArrowheads="1"/>
          </p:cNvPicPr>
          <p:nvPr/>
        </p:nvPicPr>
        <p:blipFill>
          <a:blip r:embed="rId3"/>
          <a:srcRect/>
          <a:stretch>
            <a:fillRect/>
          </a:stretch>
        </p:blipFill>
        <p:spPr bwMode="auto">
          <a:xfrm>
            <a:off x="0" y="0"/>
            <a:ext cx="9144000" cy="6657975"/>
          </a:xfrm>
          <a:prstGeom prst="rect">
            <a:avLst/>
          </a:prstGeom>
          <a:noFill/>
        </p:spPr>
      </p:pic>
      <p:sp>
        <p:nvSpPr>
          <p:cNvPr id="14342" name="Rectangle 6"/>
          <p:cNvSpPr>
            <a:spLocks noGrp="1" noChangeArrowheads="1"/>
          </p:cNvSpPr>
          <p:nvPr>
            <p:ph type="title"/>
          </p:nvPr>
        </p:nvSpPr>
        <p:spPr>
          <a:xfrm>
            <a:off x="0" y="0"/>
            <a:ext cx="2362200" cy="762000"/>
          </a:xfrm>
        </p:spPr>
        <p:txBody>
          <a:bodyPr/>
          <a:lstStyle/>
          <a:p>
            <a:r>
              <a:rPr lang="en-US"/>
              <a:t>Prewar</a:t>
            </a:r>
          </a:p>
        </p:txBody>
      </p:sp>
      <p:grpSp>
        <p:nvGrpSpPr>
          <p:cNvPr id="2" name="Group 15"/>
          <p:cNvGrpSpPr>
            <a:grpSpLocks/>
          </p:cNvGrpSpPr>
          <p:nvPr/>
        </p:nvGrpSpPr>
        <p:grpSpPr bwMode="auto">
          <a:xfrm>
            <a:off x="1752600" y="457200"/>
            <a:ext cx="5830888" cy="5319713"/>
            <a:chOff x="1104" y="288"/>
            <a:chExt cx="3673" cy="3351"/>
          </a:xfrm>
        </p:grpSpPr>
        <p:pic>
          <p:nvPicPr>
            <p:cNvPr id="14343" name="Picture 7" descr="tire_icon"/>
            <p:cNvPicPr>
              <a:picLocks noChangeAspect="1" noChangeArrowheads="1"/>
            </p:cNvPicPr>
            <p:nvPr/>
          </p:nvPicPr>
          <p:blipFill>
            <a:blip r:embed="rId4"/>
            <a:srcRect/>
            <a:stretch>
              <a:fillRect/>
            </a:stretch>
          </p:blipFill>
          <p:spPr bwMode="auto">
            <a:xfrm>
              <a:off x="2688" y="3168"/>
              <a:ext cx="282" cy="276"/>
            </a:xfrm>
            <a:prstGeom prst="rect">
              <a:avLst/>
            </a:prstGeom>
            <a:noFill/>
          </p:spPr>
        </p:pic>
        <p:pic>
          <p:nvPicPr>
            <p:cNvPr id="14344" name="Picture 8" descr="coalICON2"/>
            <p:cNvPicPr>
              <a:picLocks noChangeAspect="1" noChangeArrowheads="1"/>
            </p:cNvPicPr>
            <p:nvPr/>
          </p:nvPicPr>
          <p:blipFill>
            <a:blip r:embed="rId5"/>
            <a:srcRect/>
            <a:stretch>
              <a:fillRect/>
            </a:stretch>
          </p:blipFill>
          <p:spPr bwMode="auto">
            <a:xfrm>
              <a:off x="1920" y="576"/>
              <a:ext cx="310" cy="248"/>
            </a:xfrm>
            <a:prstGeom prst="rect">
              <a:avLst/>
            </a:prstGeom>
            <a:noFill/>
          </p:spPr>
        </p:pic>
        <p:pic>
          <p:nvPicPr>
            <p:cNvPr id="14345" name="Picture 9" descr="oil_icon"/>
            <p:cNvPicPr>
              <a:picLocks noChangeAspect="1" noChangeArrowheads="1"/>
            </p:cNvPicPr>
            <p:nvPr/>
          </p:nvPicPr>
          <p:blipFill>
            <a:blip r:embed="rId6"/>
            <a:srcRect/>
            <a:stretch>
              <a:fillRect/>
            </a:stretch>
          </p:blipFill>
          <p:spPr bwMode="auto">
            <a:xfrm>
              <a:off x="1392" y="2736"/>
              <a:ext cx="469" cy="624"/>
            </a:xfrm>
            <a:prstGeom prst="rect">
              <a:avLst/>
            </a:prstGeom>
            <a:noFill/>
          </p:spPr>
        </p:pic>
        <p:pic>
          <p:nvPicPr>
            <p:cNvPr id="14346" name="Picture 10" descr="coalICON2"/>
            <p:cNvPicPr>
              <a:picLocks noChangeAspect="1" noChangeArrowheads="1"/>
            </p:cNvPicPr>
            <p:nvPr/>
          </p:nvPicPr>
          <p:blipFill>
            <a:blip r:embed="rId5"/>
            <a:srcRect/>
            <a:stretch>
              <a:fillRect/>
            </a:stretch>
          </p:blipFill>
          <p:spPr bwMode="auto">
            <a:xfrm>
              <a:off x="1584" y="1104"/>
              <a:ext cx="310" cy="248"/>
            </a:xfrm>
            <a:prstGeom prst="rect">
              <a:avLst/>
            </a:prstGeom>
            <a:noFill/>
          </p:spPr>
        </p:pic>
        <p:pic>
          <p:nvPicPr>
            <p:cNvPr id="14347" name="Picture 11" descr="coalICON2"/>
            <p:cNvPicPr>
              <a:picLocks noChangeAspect="1" noChangeArrowheads="1"/>
            </p:cNvPicPr>
            <p:nvPr/>
          </p:nvPicPr>
          <p:blipFill>
            <a:blip r:embed="rId5"/>
            <a:srcRect/>
            <a:stretch>
              <a:fillRect/>
            </a:stretch>
          </p:blipFill>
          <p:spPr bwMode="auto">
            <a:xfrm>
              <a:off x="1104" y="2064"/>
              <a:ext cx="310" cy="248"/>
            </a:xfrm>
            <a:prstGeom prst="rect">
              <a:avLst/>
            </a:prstGeom>
            <a:noFill/>
          </p:spPr>
        </p:pic>
        <p:pic>
          <p:nvPicPr>
            <p:cNvPr id="14348" name="Picture 12" descr="sword_icon"/>
            <p:cNvPicPr>
              <a:picLocks noChangeAspect="1" noChangeArrowheads="1"/>
            </p:cNvPicPr>
            <p:nvPr/>
          </p:nvPicPr>
          <p:blipFill>
            <a:blip r:embed="rId7"/>
            <a:srcRect/>
            <a:stretch>
              <a:fillRect/>
            </a:stretch>
          </p:blipFill>
          <p:spPr bwMode="auto">
            <a:xfrm>
              <a:off x="4416" y="1488"/>
              <a:ext cx="361" cy="327"/>
            </a:xfrm>
            <a:prstGeom prst="rect">
              <a:avLst/>
            </a:prstGeom>
            <a:noFill/>
          </p:spPr>
        </p:pic>
        <p:pic>
          <p:nvPicPr>
            <p:cNvPr id="14349" name="Picture 13" descr="sword_icon"/>
            <p:cNvPicPr>
              <a:picLocks noChangeAspect="1" noChangeArrowheads="1"/>
            </p:cNvPicPr>
            <p:nvPr/>
          </p:nvPicPr>
          <p:blipFill>
            <a:blip r:embed="rId7"/>
            <a:srcRect/>
            <a:stretch>
              <a:fillRect/>
            </a:stretch>
          </p:blipFill>
          <p:spPr bwMode="auto">
            <a:xfrm>
              <a:off x="4416" y="288"/>
              <a:ext cx="361" cy="327"/>
            </a:xfrm>
            <a:prstGeom prst="rect">
              <a:avLst/>
            </a:prstGeom>
            <a:noFill/>
          </p:spPr>
        </p:pic>
        <p:pic>
          <p:nvPicPr>
            <p:cNvPr id="14350" name="Picture 14" descr="sword_icon"/>
            <p:cNvPicPr>
              <a:picLocks noChangeAspect="1" noChangeArrowheads="1"/>
            </p:cNvPicPr>
            <p:nvPr/>
          </p:nvPicPr>
          <p:blipFill>
            <a:blip r:embed="rId7"/>
            <a:srcRect/>
            <a:stretch>
              <a:fillRect/>
            </a:stretch>
          </p:blipFill>
          <p:spPr bwMode="auto">
            <a:xfrm>
              <a:off x="1872" y="3312"/>
              <a:ext cx="361" cy="327"/>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4"/>
          <p:cNvSpPr>
            <a:spLocks noGrp="1" noChangeArrowheads="1"/>
          </p:cNvSpPr>
          <p:nvPr>
            <p:ph type="title" idx="4294967295"/>
          </p:nvPr>
        </p:nvSpPr>
        <p:spPr>
          <a:xfrm>
            <a:off x="0" y="274638"/>
            <a:ext cx="8229600" cy="1143000"/>
          </a:xfrm>
        </p:spPr>
        <p:txBody>
          <a:bodyPr/>
          <a:lstStyle/>
          <a:p>
            <a:r>
              <a:rPr lang="en-US"/>
              <a:t>Okinawa Island - May 1945</a:t>
            </a:r>
          </a:p>
        </p:txBody>
      </p:sp>
      <p:sp>
        <p:nvSpPr>
          <p:cNvPr id="125960" name="Rectangle 8"/>
          <p:cNvSpPr>
            <a:spLocks noGrp="1" noChangeArrowheads="1"/>
          </p:cNvSpPr>
          <p:nvPr>
            <p:ph type="body" sz="half" idx="4294967295"/>
          </p:nvPr>
        </p:nvSpPr>
        <p:spPr>
          <a:xfrm>
            <a:off x="6542088" y="1700213"/>
            <a:ext cx="2601912" cy="3744912"/>
          </a:xfrm>
        </p:spPr>
        <p:txBody>
          <a:bodyPr/>
          <a:lstStyle/>
          <a:p>
            <a:pPr>
              <a:lnSpc>
                <a:spcPct val="90000"/>
              </a:lnSpc>
            </a:pPr>
            <a:r>
              <a:rPr lang="en-US" sz="2800"/>
              <a:t>This island is within bomber range of Japan. If it falls Japan will, at last, be vulnerable.</a:t>
            </a:r>
          </a:p>
        </p:txBody>
      </p:sp>
      <p:pic>
        <p:nvPicPr>
          <p:cNvPr id="125958" name="Picture 6" descr="The Battle of Okinawa">
            <a:hlinkClick r:id="rId2"/>
          </p:cNvPr>
          <p:cNvPicPr>
            <a:picLocks noChangeAspect="1" noChangeArrowheads="1"/>
          </p:cNvPicPr>
          <p:nvPr/>
        </p:nvPicPr>
        <p:blipFill>
          <a:blip r:embed="rId3"/>
          <a:srcRect/>
          <a:stretch>
            <a:fillRect/>
          </a:stretch>
        </p:blipFill>
        <p:spPr bwMode="auto">
          <a:xfrm>
            <a:off x="250825" y="1628775"/>
            <a:ext cx="5715000" cy="38100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a:xfrm>
            <a:off x="0" y="274638"/>
            <a:ext cx="8229600" cy="1143000"/>
          </a:xfrm>
        </p:spPr>
        <p:txBody>
          <a:bodyPr/>
          <a:lstStyle/>
          <a:p>
            <a:r>
              <a:rPr lang="en-US" sz="4000"/>
              <a:t>Kamikase attacks reach their peak.</a:t>
            </a:r>
          </a:p>
        </p:txBody>
      </p:sp>
      <p:sp>
        <p:nvSpPr>
          <p:cNvPr id="124935" name="Rectangle 7"/>
          <p:cNvSpPr>
            <a:spLocks noGrp="1" noChangeArrowheads="1"/>
          </p:cNvSpPr>
          <p:nvPr>
            <p:ph type="body" sz="half" idx="4294967295"/>
          </p:nvPr>
        </p:nvSpPr>
        <p:spPr>
          <a:xfrm>
            <a:off x="6829425" y="2997200"/>
            <a:ext cx="2314575" cy="3128963"/>
          </a:xfrm>
        </p:spPr>
        <p:txBody>
          <a:bodyPr/>
          <a:lstStyle/>
          <a:p>
            <a:r>
              <a:rPr lang="en-US" sz="2400"/>
              <a:t>Even the Yamato battleship is sent on a suicide mission (and is sunk)</a:t>
            </a:r>
          </a:p>
        </p:txBody>
      </p:sp>
      <p:pic>
        <p:nvPicPr>
          <p:cNvPr id="124933" name="Picture 5" descr="The Battle of Okinawa">
            <a:hlinkClick r:id="rId2"/>
          </p:cNvPr>
          <p:cNvPicPr>
            <a:picLocks noChangeAspect="1" noChangeArrowheads="1"/>
          </p:cNvPicPr>
          <p:nvPr/>
        </p:nvPicPr>
        <p:blipFill>
          <a:blip r:embed="rId3"/>
          <a:srcRect/>
          <a:stretch>
            <a:fillRect/>
          </a:stretch>
        </p:blipFill>
        <p:spPr bwMode="auto">
          <a:xfrm>
            <a:off x="323850" y="2276475"/>
            <a:ext cx="5715000" cy="38100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idx="4294967295"/>
          </p:nvPr>
        </p:nvSpPr>
        <p:spPr>
          <a:xfrm>
            <a:off x="0" y="274638"/>
            <a:ext cx="8229600" cy="1143000"/>
          </a:xfrm>
        </p:spPr>
        <p:txBody>
          <a:bodyPr/>
          <a:lstStyle/>
          <a:p>
            <a:r>
              <a:rPr lang="en-US" sz="4000"/>
              <a:t>Civilians caught up in the fighting</a:t>
            </a:r>
          </a:p>
        </p:txBody>
      </p:sp>
      <p:pic>
        <p:nvPicPr>
          <p:cNvPr id="131077" name="Picture 5" descr="The Battle of Okinawa">
            <a:hlinkClick r:id="rId2"/>
          </p:cNvPr>
          <p:cNvPicPr>
            <a:picLocks noChangeAspect="1" noChangeArrowheads="1"/>
          </p:cNvPicPr>
          <p:nvPr/>
        </p:nvPicPr>
        <p:blipFill>
          <a:blip r:embed="rId3"/>
          <a:srcRect/>
          <a:stretch>
            <a:fillRect/>
          </a:stretch>
        </p:blipFill>
        <p:spPr bwMode="auto">
          <a:xfrm>
            <a:off x="611188" y="1268413"/>
            <a:ext cx="3743325" cy="2592387"/>
          </a:xfrm>
          <a:prstGeom prst="rect">
            <a:avLst/>
          </a:prstGeom>
          <a:noFill/>
        </p:spPr>
      </p:pic>
      <p:pic>
        <p:nvPicPr>
          <p:cNvPr id="131079" name="Picture 7" descr="The Battle of Okinawa">
            <a:hlinkClick r:id="rId4"/>
          </p:cNvPr>
          <p:cNvPicPr>
            <a:picLocks noChangeAspect="1" noChangeArrowheads="1"/>
          </p:cNvPicPr>
          <p:nvPr/>
        </p:nvPicPr>
        <p:blipFill>
          <a:blip r:embed="rId5"/>
          <a:srcRect/>
          <a:stretch>
            <a:fillRect/>
          </a:stretch>
        </p:blipFill>
        <p:spPr bwMode="auto">
          <a:xfrm>
            <a:off x="3635375" y="3116263"/>
            <a:ext cx="4995863" cy="3330575"/>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1" name="Picture 5" descr="The Battle of Okinawa">
            <a:hlinkClick r:id="rId2"/>
          </p:cNvPr>
          <p:cNvPicPr>
            <a:picLocks noChangeAspect="1" noChangeArrowheads="1"/>
          </p:cNvPicPr>
          <p:nvPr/>
        </p:nvPicPr>
        <p:blipFill>
          <a:blip r:embed="rId3"/>
          <a:srcRect/>
          <a:stretch>
            <a:fillRect/>
          </a:stretch>
        </p:blipFill>
        <p:spPr bwMode="auto">
          <a:xfrm>
            <a:off x="1258888" y="404813"/>
            <a:ext cx="6554787" cy="4370387"/>
          </a:xfrm>
          <a:prstGeom prst="rect">
            <a:avLst/>
          </a:prstGeom>
          <a:noFill/>
        </p:spPr>
      </p:pic>
      <p:pic>
        <p:nvPicPr>
          <p:cNvPr id="132103" name="Picture 7" descr="USA-P-Okinawa-p201a"/>
          <p:cNvPicPr>
            <a:picLocks noChangeAspect="1" noChangeArrowheads="1"/>
          </p:cNvPicPr>
          <p:nvPr/>
        </p:nvPicPr>
        <p:blipFill>
          <a:blip r:embed="rId4"/>
          <a:srcRect/>
          <a:stretch>
            <a:fillRect/>
          </a:stretch>
        </p:blipFill>
        <p:spPr bwMode="auto">
          <a:xfrm>
            <a:off x="4572000" y="404813"/>
            <a:ext cx="4044950" cy="4406900"/>
          </a:xfrm>
          <a:prstGeom prst="rect">
            <a:avLst/>
          </a:prstGeom>
          <a:noFill/>
        </p:spPr>
      </p:pic>
      <p:sp>
        <p:nvSpPr>
          <p:cNvPr id="132107" name="Text Box 11"/>
          <p:cNvSpPr txBox="1">
            <a:spLocks noChangeArrowheads="1"/>
          </p:cNvSpPr>
          <p:nvPr/>
        </p:nvSpPr>
        <p:spPr bwMode="auto">
          <a:xfrm>
            <a:off x="1023938" y="5248275"/>
            <a:ext cx="3575050" cy="366713"/>
          </a:xfrm>
          <a:prstGeom prst="rect">
            <a:avLst/>
          </a:prstGeom>
          <a:noFill/>
          <a:ln w="9525">
            <a:noFill/>
            <a:miter lim="800000"/>
            <a:headEnd/>
            <a:tailEnd/>
          </a:ln>
          <a:effectLst/>
        </p:spPr>
        <p:txBody>
          <a:bodyPr wrap="none">
            <a:prstTxWarp prst="textNoShape">
              <a:avLst/>
            </a:prstTxWarp>
            <a:spAutoFit/>
          </a:bodyPr>
          <a:lstStyle/>
          <a:p>
            <a:r>
              <a:rPr lang="en-US"/>
              <a:t>A US soldier uses a flamethrower</a:t>
            </a:r>
          </a:p>
        </p:txBody>
      </p:sp>
      <p:sp>
        <p:nvSpPr>
          <p:cNvPr id="132108" name="Text Box 12"/>
          <p:cNvSpPr txBox="1">
            <a:spLocks noChangeArrowheads="1"/>
          </p:cNvSpPr>
          <p:nvPr/>
        </p:nvSpPr>
        <p:spPr bwMode="auto">
          <a:xfrm>
            <a:off x="4911725" y="5321300"/>
            <a:ext cx="3836988" cy="641350"/>
          </a:xfrm>
          <a:prstGeom prst="rect">
            <a:avLst/>
          </a:prstGeom>
          <a:noFill/>
          <a:ln w="9525">
            <a:noFill/>
            <a:miter lim="800000"/>
            <a:headEnd/>
            <a:tailEnd/>
          </a:ln>
          <a:effectLst/>
        </p:spPr>
        <p:txBody>
          <a:bodyPr>
            <a:prstTxWarp prst="textNoShape">
              <a:avLst/>
            </a:prstTxWarp>
            <a:spAutoFit/>
          </a:bodyPr>
          <a:lstStyle/>
          <a:p>
            <a:r>
              <a:rPr lang="en-US"/>
              <a:t>A US tank lies upsidedown after being blown up</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a:xfrm>
            <a:off x="0" y="274638"/>
            <a:ext cx="8229600" cy="1143000"/>
          </a:xfrm>
        </p:spPr>
        <p:txBody>
          <a:bodyPr/>
          <a:lstStyle/>
          <a:p>
            <a:r>
              <a:rPr lang="en-US"/>
              <a:t>The ‘Ohka’</a:t>
            </a:r>
          </a:p>
        </p:txBody>
      </p:sp>
      <p:pic>
        <p:nvPicPr>
          <p:cNvPr id="135173" name="Picture 5" descr="Yokosuka_MXY_7_ohka"/>
          <p:cNvPicPr>
            <a:picLocks noChangeAspect="1" noChangeArrowheads="1"/>
          </p:cNvPicPr>
          <p:nvPr/>
        </p:nvPicPr>
        <p:blipFill>
          <a:blip r:embed="rId2"/>
          <a:srcRect/>
          <a:stretch>
            <a:fillRect/>
          </a:stretch>
        </p:blipFill>
        <p:spPr bwMode="auto">
          <a:xfrm>
            <a:off x="1692275" y="1341438"/>
            <a:ext cx="5486400" cy="4391025"/>
          </a:xfrm>
          <a:prstGeom prst="rect">
            <a:avLst/>
          </a:prstGeom>
          <a:noFill/>
        </p:spPr>
      </p:pic>
      <p:sp>
        <p:nvSpPr>
          <p:cNvPr id="135174" name="Text Box 6"/>
          <p:cNvSpPr txBox="1">
            <a:spLocks noChangeArrowheads="1"/>
          </p:cNvSpPr>
          <p:nvPr/>
        </p:nvSpPr>
        <p:spPr bwMode="auto">
          <a:xfrm>
            <a:off x="1331913" y="5949950"/>
            <a:ext cx="5976937" cy="915988"/>
          </a:xfrm>
          <a:prstGeom prst="rect">
            <a:avLst/>
          </a:prstGeom>
          <a:noFill/>
          <a:ln w="9525">
            <a:noFill/>
            <a:miter lim="800000"/>
            <a:headEnd/>
            <a:tailEnd/>
          </a:ln>
          <a:effectLst/>
        </p:spPr>
        <p:txBody>
          <a:bodyPr>
            <a:prstTxWarp prst="textNoShape">
              <a:avLst/>
            </a:prstTxWarp>
            <a:spAutoFit/>
          </a:bodyPr>
          <a:lstStyle/>
          <a:p>
            <a:r>
              <a:rPr lang="en-US"/>
              <a:t>This is an unused Japanese suicide rocket bomb found on Okinawa. There were no more Japanese planes to launch it.</a:t>
            </a:r>
          </a:p>
        </p:txBody>
      </p:sp>
      <p:sp>
        <p:nvSpPr>
          <p:cNvPr id="135181" name="Text Box 13"/>
          <p:cNvSpPr txBox="1">
            <a:spLocks noChangeArrowheads="1"/>
          </p:cNvSpPr>
          <p:nvPr/>
        </p:nvSpPr>
        <p:spPr bwMode="auto">
          <a:xfrm>
            <a:off x="7935913" y="4097338"/>
            <a:ext cx="184150" cy="366712"/>
          </a:xfrm>
          <a:prstGeom prst="rect">
            <a:avLst/>
          </a:prstGeom>
          <a:noFill/>
          <a:ln w="9525">
            <a:noFill/>
            <a:miter lim="800000"/>
            <a:headEnd/>
            <a:tailEnd/>
          </a:ln>
          <a:effectLst/>
        </p:spPr>
        <p:txBody>
          <a:bodyPr wrap="none">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960"/>
            <a:ext cx="8229600" cy="958795"/>
          </a:xfrm>
        </p:spPr>
        <p:txBody>
          <a:bodyPr/>
          <a:lstStyle/>
          <a:p>
            <a:r>
              <a:rPr lang="en-US" dirty="0" smtClean="0"/>
              <a:t>The Manhattan Project</a:t>
            </a:r>
            <a:endParaRPr lang="en-US" dirty="0"/>
          </a:p>
        </p:txBody>
      </p:sp>
      <p:sp>
        <p:nvSpPr>
          <p:cNvPr id="3" name="Content Placeholder 2"/>
          <p:cNvSpPr>
            <a:spLocks noGrp="1"/>
          </p:cNvSpPr>
          <p:nvPr>
            <p:ph idx="1"/>
          </p:nvPr>
        </p:nvSpPr>
        <p:spPr>
          <a:xfrm>
            <a:off x="174495" y="1240960"/>
            <a:ext cx="8782893" cy="5361334"/>
          </a:xfrm>
        </p:spPr>
        <p:txBody>
          <a:bodyPr>
            <a:normAutofit fontScale="92500" lnSpcReduction="10000"/>
          </a:bodyPr>
          <a:lstStyle/>
          <a:p>
            <a:r>
              <a:rPr lang="en-US" dirty="0" smtClean="0"/>
              <a:t>Research of the bomb begins early in 1941</a:t>
            </a:r>
          </a:p>
          <a:p>
            <a:r>
              <a:rPr lang="en-US" dirty="0" smtClean="0"/>
              <a:t>Very secretive program, Vice-President Truman didn’t know about the program until he became president after Roosevelt’s death.</a:t>
            </a:r>
          </a:p>
          <a:p>
            <a:r>
              <a:rPr lang="en-US" dirty="0" smtClean="0"/>
              <a:t>At the height of construction in mid 1944, the Project employed nearly 129,000 people. No other nation in the world had the massive industrial capacity to make this possible</a:t>
            </a:r>
            <a:r>
              <a:rPr lang="en-US" b="0" i="1" dirty="0" smtClean="0"/>
              <a:t>.</a:t>
            </a:r>
            <a:r>
              <a:rPr lang="en-US" dirty="0" smtClean="0"/>
              <a:t> </a:t>
            </a:r>
          </a:p>
          <a:p>
            <a:r>
              <a:rPr lang="en-US" dirty="0" smtClean="0"/>
              <a:t>The first nuclear test was located near Alamogordo, New Mexico, under code name “Trinity” on July 16, 1945.  </a:t>
            </a:r>
          </a:p>
          <a:p>
            <a:endParaRPr lang="en-US" dirty="0" smtClean="0"/>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103815"/>
            <a:ext cx="8229600" cy="4525963"/>
          </a:xfrm>
        </p:spPr>
        <p:txBody>
          <a:bodyPr/>
          <a:lstStyle/>
          <a:p>
            <a:endParaRPr lang="en-US" dirty="0"/>
          </a:p>
        </p:txBody>
      </p:sp>
      <p:pic>
        <p:nvPicPr>
          <p:cNvPr id="4" name="Picture 3"/>
          <p:cNvPicPr>
            <a:picLocks noChangeAspect="1"/>
          </p:cNvPicPr>
          <p:nvPr/>
        </p:nvPicPr>
        <p:blipFill>
          <a:blip r:embed="rId2"/>
          <a:stretch>
            <a:fillRect/>
          </a:stretch>
        </p:blipFill>
        <p:spPr>
          <a:xfrm>
            <a:off x="4324448" y="1"/>
            <a:ext cx="4662022" cy="4585734"/>
          </a:xfrm>
          <a:prstGeom prst="rect">
            <a:avLst/>
          </a:prstGeom>
        </p:spPr>
      </p:pic>
      <p:pic>
        <p:nvPicPr>
          <p:cNvPr id="5" name="Picture 4"/>
          <p:cNvPicPr>
            <a:picLocks noChangeAspect="1"/>
          </p:cNvPicPr>
          <p:nvPr/>
        </p:nvPicPr>
        <p:blipFill>
          <a:blip r:embed="rId3"/>
          <a:stretch>
            <a:fillRect/>
          </a:stretch>
        </p:blipFill>
        <p:spPr>
          <a:xfrm>
            <a:off x="0" y="0"/>
            <a:ext cx="3858269" cy="5309544"/>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143909" y="0"/>
            <a:ext cx="7183359" cy="6912529"/>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5472"/>
          </a:xfrm>
        </p:spPr>
        <p:txBody>
          <a:bodyPr>
            <a:normAutofit fontScale="90000"/>
          </a:bodyPr>
          <a:lstStyle/>
          <a:p>
            <a:r>
              <a:rPr lang="en-US" dirty="0" smtClean="0"/>
              <a:t>Hiroshima and Nagasaki</a:t>
            </a:r>
            <a:endParaRPr lang="en-US" dirty="0"/>
          </a:p>
        </p:txBody>
      </p:sp>
      <p:sp>
        <p:nvSpPr>
          <p:cNvPr id="3" name="Content Placeholder 2"/>
          <p:cNvSpPr>
            <a:spLocks noGrp="1"/>
          </p:cNvSpPr>
          <p:nvPr>
            <p:ph idx="1"/>
          </p:nvPr>
        </p:nvSpPr>
        <p:spPr>
          <a:xfrm>
            <a:off x="329601" y="1173096"/>
            <a:ext cx="8357199" cy="4953068"/>
          </a:xfrm>
        </p:spPr>
        <p:txBody>
          <a:bodyPr/>
          <a:lstStyle/>
          <a:p>
            <a:r>
              <a:rPr lang="en-US" dirty="0" smtClean="0"/>
              <a:t>Truman had to decide whether to use the bomb or invade Japan.  Projected casualties for invasion were high.</a:t>
            </a:r>
          </a:p>
          <a:p>
            <a:r>
              <a:rPr lang="en-US" dirty="0" smtClean="0"/>
              <a:t>August 6, 1945- The United States dropped atomic bomb over Hiroshima killing over 100,000 people</a:t>
            </a:r>
          </a:p>
          <a:p>
            <a:r>
              <a:rPr lang="en-US" dirty="0" smtClean="0"/>
              <a:t>August 9, 1945-  The United States dropped another atomic bomb over Nagasaki killing over 60,000 people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Pacific_Theater_Map_1932"/>
          <p:cNvPicPr>
            <a:picLocks noChangeAspect="1" noChangeArrowheads="1"/>
          </p:cNvPicPr>
          <p:nvPr/>
        </p:nvPicPr>
        <p:blipFill>
          <a:blip r:embed="rId3"/>
          <a:srcRect/>
          <a:stretch>
            <a:fillRect/>
          </a:stretch>
        </p:blipFill>
        <p:spPr bwMode="auto">
          <a:xfrm>
            <a:off x="0" y="0"/>
            <a:ext cx="9448800" cy="6880225"/>
          </a:xfrm>
          <a:prstGeom prst="rect">
            <a:avLst/>
          </a:prstGeom>
          <a:noFill/>
        </p:spPr>
      </p:pic>
      <p:sp>
        <p:nvSpPr>
          <p:cNvPr id="17411" name="Rectangle 3"/>
          <p:cNvSpPr>
            <a:spLocks noGrp="1" noChangeArrowheads="1"/>
          </p:cNvSpPr>
          <p:nvPr>
            <p:ph type="title"/>
          </p:nvPr>
        </p:nvSpPr>
        <p:spPr>
          <a:xfrm>
            <a:off x="0" y="0"/>
            <a:ext cx="2362200" cy="762000"/>
          </a:xfrm>
        </p:spPr>
        <p:txBody>
          <a:bodyPr/>
          <a:lstStyle/>
          <a:p>
            <a:r>
              <a:rPr lang="en-US"/>
              <a:t>1932</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http://www.youtube.com/watch?v=d3oSS_FP-cA</a:t>
            </a:r>
            <a:endParaRPr lang="en-US" dirty="0" smtClean="0"/>
          </a:p>
          <a:p>
            <a:endParaRPr lang="en-US" dirty="0" smtClean="0"/>
          </a:p>
          <a:p>
            <a:endParaRPr lang="en-US" dirty="0" smtClean="0"/>
          </a:p>
          <a:p>
            <a:endParaRPr lang="en-US" dirty="0" smtClean="0"/>
          </a:p>
          <a:p>
            <a:r>
              <a:rPr lang="en-US" dirty="0" smtClean="0">
                <a:hlinkClick r:id="rId3"/>
              </a:rPr>
              <a:t>http://www.youtube.com/watch?v=NF4LQaWJRDg</a:t>
            </a:r>
            <a:endParaRPr lang="en-US" dirty="0" smtClean="0"/>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4" name="Picture 4" descr="A postwar &quot;Little Boy&quot; casing mockup.">
            <a:hlinkClick r:id="rId2" tooltip="A postwar &quot;Little Boy&quot; casing mockup."/>
          </p:cNvPr>
          <p:cNvPicPr>
            <a:picLocks noGrp="1" noChangeAspect="1" noChangeArrowheads="1"/>
          </p:cNvPicPr>
          <p:nvPr>
            <p:ph type="body" sz="half" idx="4294967295"/>
          </p:nvPr>
        </p:nvPicPr>
        <p:blipFill>
          <a:blip r:embed="rId3"/>
          <a:srcRect/>
          <a:stretch>
            <a:fillRect/>
          </a:stretch>
        </p:blipFill>
        <p:spPr>
          <a:xfrm>
            <a:off x="900113" y="2420938"/>
            <a:ext cx="3810000" cy="2501900"/>
          </a:xfrm>
          <a:noFill/>
          <a:ln/>
        </p:spPr>
      </p:pic>
      <p:sp>
        <p:nvSpPr>
          <p:cNvPr id="138246" name="Rectangle 6"/>
          <p:cNvSpPr>
            <a:spLocks noGrp="1" noChangeArrowheads="1"/>
          </p:cNvSpPr>
          <p:nvPr>
            <p:ph type="body" sz="half" idx="4294967295"/>
          </p:nvPr>
        </p:nvSpPr>
        <p:spPr>
          <a:xfrm>
            <a:off x="5105400" y="1600200"/>
            <a:ext cx="4038600" cy="4525963"/>
          </a:xfrm>
        </p:spPr>
        <p:txBody>
          <a:bodyPr/>
          <a:lstStyle/>
          <a:p>
            <a:pPr>
              <a:lnSpc>
                <a:spcPct val="90000"/>
              </a:lnSpc>
            </a:pPr>
            <a:r>
              <a:rPr lang="en-US" sz="2800"/>
              <a:t>The first Atomic bomb to be used in war… ‘little boy’.</a:t>
            </a:r>
          </a:p>
          <a:p>
            <a:pPr>
              <a:lnSpc>
                <a:spcPct val="90000"/>
              </a:lnSpc>
            </a:pPr>
            <a:r>
              <a:rPr lang="en-US" sz="2800"/>
              <a:t>This bomb was shipped from the US a mere 4 hours after the ‘Trinity’ A-bomb test in the US.</a:t>
            </a:r>
          </a:p>
          <a:p>
            <a:pPr>
              <a:lnSpc>
                <a:spcPct val="90000"/>
              </a:lnSpc>
            </a:pPr>
            <a:r>
              <a:rPr lang="en-US" sz="2800"/>
              <a:t>The actual radioactive material inside was the size of an orange.</a:t>
            </a:r>
          </a:p>
        </p:txBody>
      </p:sp>
      <p:sp>
        <p:nvSpPr>
          <p:cNvPr id="138247" name="Text Box 7"/>
          <p:cNvSpPr txBox="1">
            <a:spLocks noChangeArrowheads="1"/>
          </p:cNvSpPr>
          <p:nvPr/>
        </p:nvSpPr>
        <p:spPr bwMode="auto">
          <a:xfrm>
            <a:off x="1095375" y="635000"/>
            <a:ext cx="3816350" cy="641350"/>
          </a:xfrm>
          <a:prstGeom prst="rect">
            <a:avLst/>
          </a:prstGeom>
          <a:noFill/>
          <a:ln w="9525">
            <a:noFill/>
            <a:miter lim="800000"/>
            <a:headEnd/>
            <a:tailEnd/>
          </a:ln>
          <a:effectLst/>
        </p:spPr>
        <p:txBody>
          <a:bodyPr wrap="none">
            <a:prstTxWarp prst="textNoShape">
              <a:avLst/>
            </a:prstTxWarp>
            <a:spAutoFit/>
          </a:bodyPr>
          <a:lstStyle/>
          <a:p>
            <a:r>
              <a:rPr lang="en-US" sz="3600"/>
              <a:t>The Atomic Bomb</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41" name="Picture 5" descr="enola_gay"/>
          <p:cNvPicPr>
            <a:picLocks noChangeAspect="1" noChangeArrowheads="1"/>
          </p:cNvPicPr>
          <p:nvPr/>
        </p:nvPicPr>
        <p:blipFill>
          <a:blip r:embed="rId2"/>
          <a:srcRect/>
          <a:stretch>
            <a:fillRect/>
          </a:stretch>
        </p:blipFill>
        <p:spPr bwMode="auto">
          <a:xfrm>
            <a:off x="539750" y="692150"/>
            <a:ext cx="6419850" cy="5410200"/>
          </a:xfrm>
          <a:prstGeom prst="rect">
            <a:avLst/>
          </a:prstGeom>
          <a:noFill/>
        </p:spPr>
      </p:pic>
      <p:sp>
        <p:nvSpPr>
          <p:cNvPr id="142342" name="Text Box 6"/>
          <p:cNvSpPr txBox="1">
            <a:spLocks noChangeArrowheads="1"/>
          </p:cNvSpPr>
          <p:nvPr/>
        </p:nvSpPr>
        <p:spPr bwMode="auto">
          <a:xfrm>
            <a:off x="7164388" y="1196975"/>
            <a:ext cx="1728787" cy="1739900"/>
          </a:xfrm>
          <a:prstGeom prst="rect">
            <a:avLst/>
          </a:prstGeom>
          <a:noFill/>
          <a:ln w="9525">
            <a:noFill/>
            <a:miter lim="800000"/>
            <a:headEnd/>
            <a:tailEnd/>
          </a:ln>
          <a:effectLst/>
        </p:spPr>
        <p:txBody>
          <a:bodyPr>
            <a:prstTxWarp prst="textNoShape">
              <a:avLst/>
            </a:prstTxWarp>
            <a:spAutoFit/>
          </a:bodyPr>
          <a:lstStyle/>
          <a:p>
            <a:r>
              <a:rPr lang="en-US"/>
              <a:t>The Enola Gay. The US plane chosen to drop the Atomic bomb on Japan.</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a:xfrm>
            <a:off x="0" y="692150"/>
            <a:ext cx="9791700" cy="720725"/>
          </a:xfrm>
        </p:spPr>
        <p:txBody>
          <a:bodyPr/>
          <a:lstStyle/>
          <a:p>
            <a:r>
              <a:rPr lang="en-US" sz="4000"/>
              <a:t>Hiroshima- Aug 6 1945</a:t>
            </a:r>
          </a:p>
        </p:txBody>
      </p:sp>
      <p:sp>
        <p:nvSpPr>
          <p:cNvPr id="137225" name="Rectangle 9"/>
          <p:cNvSpPr>
            <a:spLocks noGrp="1" noChangeArrowheads="1"/>
          </p:cNvSpPr>
          <p:nvPr>
            <p:ph type="body" sz="half" idx="4294967295"/>
          </p:nvPr>
        </p:nvSpPr>
        <p:spPr>
          <a:xfrm>
            <a:off x="0" y="5805488"/>
            <a:ext cx="8362950" cy="719137"/>
          </a:xfrm>
        </p:spPr>
        <p:txBody>
          <a:bodyPr/>
          <a:lstStyle/>
          <a:p>
            <a:r>
              <a:rPr lang="en-US" sz="2800"/>
              <a:t>The effect of ‘little boy’</a:t>
            </a:r>
          </a:p>
        </p:txBody>
      </p:sp>
      <p:pic>
        <p:nvPicPr>
          <p:cNvPr id="137223" name="Picture 7" descr="Image:Hiroshima aftermath.jpg"/>
          <p:cNvPicPr>
            <a:picLocks noChangeAspect="1" noChangeArrowheads="1"/>
          </p:cNvPicPr>
          <p:nvPr/>
        </p:nvPicPr>
        <p:blipFill>
          <a:blip r:embed="rId2"/>
          <a:srcRect/>
          <a:stretch>
            <a:fillRect/>
          </a:stretch>
        </p:blipFill>
        <p:spPr bwMode="auto">
          <a:xfrm>
            <a:off x="755650" y="1557338"/>
            <a:ext cx="7439025" cy="405765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5" name="Picture 5" descr="nagasaki-2"/>
          <p:cNvPicPr>
            <a:picLocks noChangeAspect="1" noChangeArrowheads="1"/>
          </p:cNvPicPr>
          <p:nvPr/>
        </p:nvPicPr>
        <p:blipFill>
          <a:blip r:embed="rId2"/>
          <a:srcRect/>
          <a:stretch>
            <a:fillRect/>
          </a:stretch>
        </p:blipFill>
        <p:spPr bwMode="auto">
          <a:xfrm>
            <a:off x="527050" y="46038"/>
            <a:ext cx="5057775" cy="6407150"/>
          </a:xfrm>
          <a:prstGeom prst="rect">
            <a:avLst/>
          </a:prstGeom>
          <a:noFill/>
        </p:spPr>
      </p:pic>
      <p:sp>
        <p:nvSpPr>
          <p:cNvPr id="143366" name="Text Box 6"/>
          <p:cNvSpPr txBox="1">
            <a:spLocks noChangeArrowheads="1"/>
          </p:cNvSpPr>
          <p:nvPr/>
        </p:nvSpPr>
        <p:spPr bwMode="auto">
          <a:xfrm>
            <a:off x="6351588" y="2582863"/>
            <a:ext cx="2468562" cy="1917700"/>
          </a:xfrm>
          <a:prstGeom prst="rect">
            <a:avLst/>
          </a:prstGeom>
          <a:noFill/>
          <a:ln w="9525">
            <a:noFill/>
            <a:miter lim="800000"/>
            <a:headEnd/>
            <a:tailEnd/>
          </a:ln>
          <a:effectLst/>
        </p:spPr>
        <p:txBody>
          <a:bodyPr>
            <a:prstTxWarp prst="textNoShape">
              <a:avLst/>
            </a:prstTxWarp>
            <a:spAutoFit/>
          </a:bodyPr>
          <a:lstStyle/>
          <a:p>
            <a:r>
              <a:rPr lang="en-US" sz="2400" b="1"/>
              <a:t>Nagasaki </a:t>
            </a:r>
          </a:p>
          <a:p>
            <a:r>
              <a:rPr lang="en-US" sz="2400" b="1"/>
              <a:t>Aug 10 1945.</a:t>
            </a:r>
          </a:p>
          <a:p>
            <a:endParaRPr lang="en-US" sz="2400" b="1"/>
          </a:p>
          <a:p>
            <a:r>
              <a:rPr lang="en-US" sz="2400" b="1"/>
              <a:t>Atomic Bomb number 2.</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9" name="Picture 5" descr="nagasaki-002"/>
          <p:cNvPicPr>
            <a:picLocks noChangeAspect="1" noChangeArrowheads="1"/>
          </p:cNvPicPr>
          <p:nvPr/>
        </p:nvPicPr>
        <p:blipFill>
          <a:blip r:embed="rId2"/>
          <a:srcRect/>
          <a:stretch>
            <a:fillRect/>
          </a:stretch>
        </p:blipFill>
        <p:spPr bwMode="auto">
          <a:xfrm>
            <a:off x="1042988" y="981075"/>
            <a:ext cx="6791325" cy="5419725"/>
          </a:xfrm>
          <a:prstGeom prst="rect">
            <a:avLst/>
          </a:prstGeom>
          <a:noFill/>
        </p:spPr>
      </p:pic>
      <p:sp>
        <p:nvSpPr>
          <p:cNvPr id="144390" name="Text Box 6"/>
          <p:cNvSpPr txBox="1">
            <a:spLocks noChangeArrowheads="1"/>
          </p:cNvSpPr>
          <p:nvPr/>
        </p:nvSpPr>
        <p:spPr bwMode="auto">
          <a:xfrm>
            <a:off x="827088" y="333375"/>
            <a:ext cx="7921625" cy="457200"/>
          </a:xfrm>
          <a:prstGeom prst="rect">
            <a:avLst/>
          </a:prstGeom>
          <a:noFill/>
          <a:ln w="9525">
            <a:noFill/>
            <a:miter lim="800000"/>
            <a:headEnd/>
            <a:tailEnd/>
          </a:ln>
          <a:effectLst/>
        </p:spPr>
        <p:txBody>
          <a:bodyPr>
            <a:prstTxWarp prst="textNoShape">
              <a:avLst/>
            </a:prstTxWarp>
            <a:spAutoFit/>
          </a:bodyPr>
          <a:lstStyle/>
          <a:p>
            <a:r>
              <a:rPr lang="en-US" sz="2400"/>
              <a:t>This had once been Nagasaki.</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t>Nuclear Strikes</a:t>
            </a:r>
          </a:p>
        </p:txBody>
      </p:sp>
      <p:pic>
        <p:nvPicPr>
          <p:cNvPr id="68612" name="Picture 4" descr="481px-Atomic_cloud_over_Hiroshima"/>
          <p:cNvPicPr>
            <a:picLocks noChangeAspect="1" noChangeArrowheads="1"/>
          </p:cNvPicPr>
          <p:nvPr/>
        </p:nvPicPr>
        <p:blipFill>
          <a:blip r:embed="rId3"/>
          <a:srcRect/>
          <a:stretch>
            <a:fillRect/>
          </a:stretch>
        </p:blipFill>
        <p:spPr bwMode="auto">
          <a:xfrm>
            <a:off x="838200" y="1143000"/>
            <a:ext cx="2994025" cy="3733800"/>
          </a:xfrm>
          <a:prstGeom prst="rect">
            <a:avLst/>
          </a:prstGeom>
          <a:noFill/>
        </p:spPr>
      </p:pic>
      <p:pic>
        <p:nvPicPr>
          <p:cNvPr id="68613" name="Picture 5" descr="509px-Nagasakibomb"/>
          <p:cNvPicPr>
            <a:picLocks noChangeAspect="1" noChangeArrowheads="1"/>
          </p:cNvPicPr>
          <p:nvPr/>
        </p:nvPicPr>
        <p:blipFill>
          <a:blip r:embed="rId4"/>
          <a:srcRect/>
          <a:stretch>
            <a:fillRect/>
          </a:stretch>
        </p:blipFill>
        <p:spPr bwMode="auto">
          <a:xfrm>
            <a:off x="5181600" y="1143000"/>
            <a:ext cx="3098800" cy="3657600"/>
          </a:xfrm>
          <a:prstGeom prst="rect">
            <a:avLst/>
          </a:prstGeom>
          <a:noFill/>
        </p:spPr>
      </p:pic>
      <p:sp>
        <p:nvSpPr>
          <p:cNvPr id="68614" name="Text Box 6"/>
          <p:cNvSpPr txBox="1">
            <a:spLocks noChangeArrowheads="1"/>
          </p:cNvSpPr>
          <p:nvPr/>
        </p:nvSpPr>
        <p:spPr bwMode="auto">
          <a:xfrm>
            <a:off x="685800" y="4953000"/>
            <a:ext cx="3429000" cy="1552575"/>
          </a:xfrm>
          <a:prstGeom prst="rect">
            <a:avLst/>
          </a:prstGeom>
          <a:noFill/>
          <a:ln w="9525">
            <a:noFill/>
            <a:miter lim="800000"/>
            <a:headEnd/>
            <a:tailEnd/>
          </a:ln>
        </p:spPr>
        <p:txBody>
          <a:bodyPr>
            <a:prstTxWarp prst="textNoShape">
              <a:avLst/>
            </a:prstTxWarp>
            <a:spAutoFit/>
          </a:bodyPr>
          <a:lstStyle/>
          <a:p>
            <a:pPr>
              <a:spcBef>
                <a:spcPct val="50000"/>
              </a:spcBef>
            </a:pPr>
            <a:r>
              <a:rPr lang="en-US"/>
              <a:t>Aug 6, 1945.  Uranium bomb “Little Boy” dropped on Hiroshima, killing 140,000</a:t>
            </a:r>
          </a:p>
        </p:txBody>
      </p:sp>
      <p:sp>
        <p:nvSpPr>
          <p:cNvPr id="68615" name="Text Box 7"/>
          <p:cNvSpPr txBox="1">
            <a:spLocks noChangeArrowheads="1"/>
          </p:cNvSpPr>
          <p:nvPr/>
        </p:nvSpPr>
        <p:spPr bwMode="auto">
          <a:xfrm>
            <a:off x="4953000" y="4953000"/>
            <a:ext cx="3962400" cy="1187450"/>
          </a:xfrm>
          <a:prstGeom prst="rect">
            <a:avLst/>
          </a:prstGeom>
          <a:noFill/>
          <a:ln w="9525">
            <a:noFill/>
            <a:miter lim="800000"/>
            <a:headEnd/>
            <a:tailEnd/>
          </a:ln>
        </p:spPr>
        <p:txBody>
          <a:bodyPr>
            <a:prstTxWarp prst="textNoShape">
              <a:avLst/>
            </a:prstTxWarp>
            <a:spAutoFit/>
          </a:bodyPr>
          <a:lstStyle/>
          <a:p>
            <a:pPr>
              <a:spcBef>
                <a:spcPct val="50000"/>
              </a:spcBef>
            </a:pPr>
            <a:r>
              <a:rPr lang="en-US"/>
              <a:t>Aug 9, 1945.  Plutonium bomb “Fat Man” dropped on Nagasaki, killing 74,000</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Radiation</a:t>
            </a:r>
          </a:p>
        </p:txBody>
      </p:sp>
      <p:sp>
        <p:nvSpPr>
          <p:cNvPr id="15363" name="Rectangle 3"/>
          <p:cNvSpPr>
            <a:spLocks noGrp="1" noChangeArrowheads="1"/>
          </p:cNvSpPr>
          <p:nvPr>
            <p:ph type="body" sz="half" idx="1"/>
          </p:nvPr>
        </p:nvSpPr>
        <p:spPr/>
        <p:txBody>
          <a:bodyPr/>
          <a:lstStyle/>
          <a:p>
            <a:pPr>
              <a:lnSpc>
                <a:spcPct val="80000"/>
              </a:lnSpc>
              <a:buFontTx/>
              <a:buNone/>
            </a:pPr>
            <a:r>
              <a:rPr lang="en-US" sz="2000"/>
              <a:t>The defining characteristic of an atomic bomb</a:t>
            </a:r>
            <a:br>
              <a:rPr lang="en-US" sz="2000"/>
            </a:br>
            <a:r>
              <a:rPr lang="en-US" sz="2000"/>
              <a:t>that distinguishes it from any conventional bomb is radiation.</a:t>
            </a:r>
          </a:p>
          <a:p>
            <a:pPr>
              <a:lnSpc>
                <a:spcPct val="80000"/>
              </a:lnSpc>
              <a:buFontTx/>
              <a:buNone/>
            </a:pPr>
            <a:r>
              <a:rPr lang="en-US" sz="2000"/>
              <a:t>Those exposed within about 1000 meters of the hypocenter</a:t>
            </a:r>
            <a:br>
              <a:rPr lang="en-US" sz="2000"/>
            </a:br>
            <a:r>
              <a:rPr lang="en-US" sz="2000"/>
              <a:t>received life-threatening doses, and most died within a few days.</a:t>
            </a:r>
          </a:p>
          <a:p>
            <a:pPr>
              <a:lnSpc>
                <a:spcPct val="80000"/>
              </a:lnSpc>
              <a:buFontTx/>
              <a:buNone/>
            </a:pPr>
            <a:r>
              <a:rPr lang="en-US" sz="2000"/>
              <a:t>Decades later, that radiation was still producing harmful aftereffects.  Leukemia and other cancers appeared over the course of 2 to 20 years, and radiation effects still threaten the health of the survivors. </a:t>
            </a:r>
          </a:p>
        </p:txBody>
      </p:sp>
      <p:pic>
        <p:nvPicPr>
          <p:cNvPr id="15365" name="Picture 5" descr="w17-2"/>
          <p:cNvPicPr>
            <a:picLocks noGrp="1" noChangeAspect="1" noChangeArrowheads="1"/>
          </p:cNvPicPr>
          <p:nvPr>
            <p:ph sz="half" idx="2"/>
          </p:nvPr>
        </p:nvPicPr>
        <p:blipFill>
          <a:blip r:embed="rId2"/>
          <a:srcRect/>
          <a:stretch>
            <a:fillRect/>
          </a:stretch>
        </p:blipFill>
        <p:spPr>
          <a:xfrm>
            <a:off x="4762500" y="2389188"/>
            <a:ext cx="3810000" cy="2946400"/>
          </a:xfrm>
          <a:noFill/>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b="1"/>
              <a:t>Black Rain</a:t>
            </a:r>
          </a:p>
        </p:txBody>
      </p:sp>
      <p:sp>
        <p:nvSpPr>
          <p:cNvPr id="40963" name="Rectangle 3"/>
          <p:cNvSpPr>
            <a:spLocks noGrp="1" noChangeArrowheads="1"/>
          </p:cNvSpPr>
          <p:nvPr>
            <p:ph type="body" sz="half" idx="1"/>
          </p:nvPr>
        </p:nvSpPr>
        <p:spPr/>
        <p:txBody>
          <a:bodyPr/>
          <a:lstStyle/>
          <a:p>
            <a:pPr>
              <a:lnSpc>
                <a:spcPct val="80000"/>
              </a:lnSpc>
              <a:buFontTx/>
              <a:buNone/>
            </a:pPr>
            <a:r>
              <a:rPr lang="en-US" sz="1800"/>
              <a:t>Soon after the explosion, a giant mushroom cloud billowed upward, carrying dirt, dust, and other debris high into the air. After the explosion, soot generated by the conflagration was carried by hot air high into the sky. this dust and soot became radioactive, mixed with water vapor in the air, then fell back to earth in what came to be called "black rain.“</a:t>
            </a:r>
          </a:p>
          <a:p>
            <a:pPr>
              <a:lnSpc>
                <a:spcPct val="80000"/>
              </a:lnSpc>
              <a:buFontTx/>
              <a:buNone/>
            </a:pPr>
            <a:r>
              <a:rPr lang="en-US" sz="1800"/>
              <a:t>The black rain contained radioactive material. Fish died and floated to the surface in the ponds and rivers where this rain fell. Many of the people who drank from wells in areas where the black rain fell suffered from diarrhea for three months. </a:t>
            </a:r>
          </a:p>
        </p:txBody>
      </p:sp>
      <p:pic>
        <p:nvPicPr>
          <p:cNvPr id="40965" name="Picture 5" descr="w17-4"/>
          <p:cNvPicPr>
            <a:picLocks noGrp="1" noChangeAspect="1" noChangeArrowheads="1"/>
          </p:cNvPicPr>
          <p:nvPr>
            <p:ph sz="half" idx="2"/>
          </p:nvPr>
        </p:nvPicPr>
        <p:blipFill>
          <a:blip r:embed="rId2"/>
          <a:srcRect/>
          <a:stretch>
            <a:fillRect/>
          </a:stretch>
        </p:blipFill>
        <p:spPr>
          <a:xfrm>
            <a:off x="5391150" y="2135188"/>
            <a:ext cx="2552700" cy="3454400"/>
          </a:xfrm>
          <a:noFill/>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noChangeArrowheads="1"/>
          </p:cNvSpPr>
          <p:nvPr>
            <p:ph type="title"/>
          </p:nvPr>
        </p:nvSpPr>
        <p:spPr/>
        <p:txBody>
          <a:bodyPr/>
          <a:lstStyle/>
          <a:p>
            <a:r>
              <a:rPr lang="en-US"/>
              <a:t>Keloids </a:t>
            </a:r>
          </a:p>
        </p:txBody>
      </p:sp>
      <p:sp>
        <p:nvSpPr>
          <p:cNvPr id="44035" name="Rectangle 3"/>
          <p:cNvSpPr>
            <a:spLocks noGrp="1" noChangeArrowheads="1"/>
          </p:cNvSpPr>
          <p:nvPr>
            <p:ph type="body" sz="half" idx="1"/>
          </p:nvPr>
        </p:nvSpPr>
        <p:spPr/>
        <p:txBody>
          <a:bodyPr/>
          <a:lstStyle/>
          <a:p>
            <a:pPr>
              <a:buFontTx/>
              <a:buNone/>
            </a:pPr>
            <a:r>
              <a:rPr lang="en-US" sz="2800"/>
              <a:t>Scars left by exposure to heat and radiation erupted 2-3 years after the blast</a:t>
            </a:r>
          </a:p>
        </p:txBody>
      </p:sp>
      <p:pic>
        <p:nvPicPr>
          <p:cNvPr id="44038" name="Picture 6" descr="hp111-ac"/>
          <p:cNvPicPr>
            <a:picLocks noGrp="1" noChangeAspect="1" noChangeArrowheads="1"/>
          </p:cNvPicPr>
          <p:nvPr>
            <p:ph sz="half" idx="2"/>
          </p:nvPr>
        </p:nvPicPr>
        <p:blipFill>
          <a:blip r:embed="rId2"/>
          <a:srcRect/>
          <a:stretch>
            <a:fillRect/>
          </a:stretch>
        </p:blipFill>
        <p:spPr>
          <a:xfrm>
            <a:off x="4762500" y="2192338"/>
            <a:ext cx="3810000" cy="3340100"/>
          </a:xfrm>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Pacific_Theater_Map_1937"/>
          <p:cNvPicPr>
            <a:picLocks noChangeAspect="1" noChangeArrowheads="1"/>
          </p:cNvPicPr>
          <p:nvPr/>
        </p:nvPicPr>
        <p:blipFill>
          <a:blip r:embed="rId3"/>
          <a:srcRect/>
          <a:stretch>
            <a:fillRect/>
          </a:stretch>
        </p:blipFill>
        <p:spPr bwMode="auto">
          <a:xfrm>
            <a:off x="0" y="0"/>
            <a:ext cx="9144000" cy="6657975"/>
          </a:xfrm>
          <a:prstGeom prst="rect">
            <a:avLst/>
          </a:prstGeom>
          <a:noFill/>
        </p:spPr>
      </p:pic>
      <p:sp>
        <p:nvSpPr>
          <p:cNvPr id="19459" name="Rectangle 3"/>
          <p:cNvSpPr>
            <a:spLocks noGrp="1" noChangeArrowheads="1"/>
          </p:cNvSpPr>
          <p:nvPr>
            <p:ph type="title"/>
          </p:nvPr>
        </p:nvSpPr>
        <p:spPr>
          <a:xfrm>
            <a:off x="0" y="0"/>
            <a:ext cx="2362200" cy="762000"/>
          </a:xfrm>
        </p:spPr>
        <p:txBody>
          <a:bodyPr/>
          <a:lstStyle/>
          <a:p>
            <a:r>
              <a:rPr lang="en-US"/>
              <a:t>1937</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p:txBody>
          <a:bodyPr/>
          <a:lstStyle/>
          <a:p>
            <a:r>
              <a:rPr lang="en-US"/>
              <a:t>Cataracts</a:t>
            </a:r>
          </a:p>
        </p:txBody>
      </p:sp>
      <p:sp>
        <p:nvSpPr>
          <p:cNvPr id="46085" name="Rectangle 5"/>
          <p:cNvSpPr>
            <a:spLocks noGrp="1" noChangeArrowheads="1"/>
          </p:cNvSpPr>
          <p:nvPr>
            <p:ph type="body" sz="half" idx="1"/>
          </p:nvPr>
        </p:nvSpPr>
        <p:spPr/>
        <p:txBody>
          <a:bodyPr/>
          <a:lstStyle/>
          <a:p>
            <a:pPr>
              <a:buFontTx/>
              <a:buNone/>
            </a:pPr>
            <a:r>
              <a:rPr lang="en-US" sz="2400"/>
              <a:t>The patient was exposed 820m from the hypocenter and had white cloudiness in both eyes. The dark area in the center of this photo is the cloudiness caused by an A-bomb cataract. </a:t>
            </a:r>
          </a:p>
          <a:p>
            <a:pPr>
              <a:buFontTx/>
              <a:buNone/>
            </a:pPr>
            <a:r>
              <a:rPr lang="en-US" sz="2400"/>
              <a:t>Cataracts occurred several months to several years after exposure.</a:t>
            </a:r>
          </a:p>
        </p:txBody>
      </p:sp>
      <p:pic>
        <p:nvPicPr>
          <p:cNvPr id="46087" name="Picture 7" descr="hakunaisho"/>
          <p:cNvPicPr>
            <a:picLocks noGrp="1" noChangeAspect="1" noChangeArrowheads="1"/>
          </p:cNvPicPr>
          <p:nvPr>
            <p:ph sz="half" idx="2"/>
          </p:nvPr>
        </p:nvPicPr>
        <p:blipFill>
          <a:blip r:embed="rId2"/>
          <a:srcRect/>
          <a:stretch>
            <a:fillRect/>
          </a:stretch>
        </p:blipFill>
        <p:spPr>
          <a:xfrm>
            <a:off x="4762500" y="2001838"/>
            <a:ext cx="3810000" cy="3721100"/>
          </a:xfrm>
          <a:noFill/>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title"/>
          </p:nvPr>
        </p:nvSpPr>
        <p:spPr/>
        <p:txBody>
          <a:bodyPr/>
          <a:lstStyle/>
          <a:p>
            <a:r>
              <a:rPr lang="en-US"/>
              <a:t>The Blast Pressure</a:t>
            </a:r>
          </a:p>
        </p:txBody>
      </p:sp>
      <p:sp>
        <p:nvSpPr>
          <p:cNvPr id="53253" name="Rectangle 5"/>
          <p:cNvSpPr>
            <a:spLocks noGrp="1" noChangeArrowheads="1"/>
          </p:cNvSpPr>
          <p:nvPr>
            <p:ph type="body" sz="half" idx="1"/>
          </p:nvPr>
        </p:nvSpPr>
        <p:spPr/>
        <p:txBody>
          <a:bodyPr/>
          <a:lstStyle/>
          <a:p>
            <a:pPr>
              <a:buFontTx/>
              <a:buNone/>
            </a:pPr>
            <a:r>
              <a:rPr lang="en-US" sz="2800"/>
              <a:t>The wind velocity on the ground beneath the explosion center was 980 miles/hr, which is five times stronger than the wind generated by strong hurricanes </a:t>
            </a:r>
          </a:p>
        </p:txBody>
      </p:sp>
      <p:pic>
        <p:nvPicPr>
          <p:cNvPr id="53257" name="Picture 9" descr="hiroshima"/>
          <p:cNvPicPr>
            <a:picLocks noGrp="1" noChangeAspect="1" noChangeArrowheads="1"/>
          </p:cNvPicPr>
          <p:nvPr>
            <p:ph sz="half" idx="2"/>
          </p:nvPr>
        </p:nvPicPr>
        <p:blipFill>
          <a:blip r:embed="rId2"/>
          <a:srcRect/>
          <a:stretch>
            <a:fillRect/>
          </a:stretch>
        </p:blipFill>
        <p:spPr>
          <a:xfrm>
            <a:off x="4648200" y="2454275"/>
            <a:ext cx="4038600" cy="2816225"/>
          </a:xfrm>
          <a:noFill/>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Heat</a:t>
            </a:r>
          </a:p>
        </p:txBody>
      </p:sp>
      <p:sp>
        <p:nvSpPr>
          <p:cNvPr id="17411" name="Rectangle 3"/>
          <p:cNvSpPr>
            <a:spLocks noGrp="1" noChangeArrowheads="1"/>
          </p:cNvSpPr>
          <p:nvPr>
            <p:ph type="body" idx="1"/>
          </p:nvPr>
        </p:nvSpPr>
        <p:spPr/>
        <p:txBody>
          <a:bodyPr/>
          <a:lstStyle/>
          <a:p>
            <a:pPr>
              <a:buFontTx/>
              <a:buNone/>
            </a:pPr>
            <a:r>
              <a:rPr lang="en-US"/>
              <a:t>Within 0.3 seconds of detonation, </a:t>
            </a:r>
            <a:br>
              <a:rPr lang="en-US"/>
            </a:br>
            <a:r>
              <a:rPr lang="en-US"/>
              <a:t>the fireball high in the air grew</a:t>
            </a:r>
            <a:br>
              <a:rPr lang="en-US"/>
            </a:br>
            <a:r>
              <a:rPr lang="en-US"/>
              <a:t>to a diameter of more than 200 meters. </a:t>
            </a:r>
            <a:br>
              <a:rPr lang="en-US"/>
            </a:br>
            <a:r>
              <a:rPr lang="en-US"/>
              <a:t>The temperature on the surface was 7,000 degrees C. </a:t>
            </a:r>
          </a:p>
          <a:p>
            <a:pPr>
              <a:buFontTx/>
              <a:buNone/>
            </a:pPr>
            <a:endParaRPr lang="en-US"/>
          </a:p>
          <a:p>
            <a:pPr>
              <a:buFontTx/>
              <a:buNone/>
            </a:pPr>
            <a:r>
              <a:rPr lang="en-US"/>
              <a:t>The heat rays released by that fireball</a:t>
            </a:r>
            <a:br>
              <a:rPr lang="en-US"/>
            </a:br>
            <a:r>
              <a:rPr lang="en-US"/>
              <a:t>devastated the people and things below.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p:txBody>
          <a:bodyPr/>
          <a:lstStyle/>
          <a:p>
            <a:r>
              <a:rPr lang="en-US" sz="4000"/>
              <a:t>Human Shadow Etched in Stone </a:t>
            </a:r>
          </a:p>
        </p:txBody>
      </p:sp>
      <p:sp>
        <p:nvSpPr>
          <p:cNvPr id="31749" name="Rectangle 5"/>
          <p:cNvSpPr>
            <a:spLocks noGrp="1" noChangeArrowheads="1"/>
          </p:cNvSpPr>
          <p:nvPr>
            <p:ph type="body" sz="half" idx="1"/>
          </p:nvPr>
        </p:nvSpPr>
        <p:spPr/>
        <p:txBody>
          <a:bodyPr/>
          <a:lstStyle/>
          <a:p>
            <a:pPr>
              <a:lnSpc>
                <a:spcPct val="90000"/>
              </a:lnSpc>
              <a:buFontTx/>
              <a:buNone/>
            </a:pPr>
            <a:r>
              <a:rPr lang="en-US" sz="2000"/>
              <a:t>A person sitting on the bank steps waiting for it to open was exposed to the flash from the atomic bomb explosion. Receiving the rays directly from the front, the victim undoubtedly died on the spot from massive burns. The surface of the surrounding stone steps was turned whitish by the intense heat rays. The place where the person was sitting remained dark like a shadow </a:t>
            </a:r>
          </a:p>
        </p:txBody>
      </p:sp>
      <p:pic>
        <p:nvPicPr>
          <p:cNvPr id="31751" name="Picture 7" descr="5102-0021"/>
          <p:cNvPicPr>
            <a:picLocks noGrp="1" noChangeAspect="1" noChangeArrowheads="1"/>
          </p:cNvPicPr>
          <p:nvPr>
            <p:ph sz="half" idx="2"/>
          </p:nvPr>
        </p:nvPicPr>
        <p:blipFill>
          <a:blip r:embed="rId2"/>
          <a:srcRect/>
          <a:stretch>
            <a:fillRect/>
          </a:stretch>
        </p:blipFill>
        <p:spPr>
          <a:xfrm>
            <a:off x="5194300" y="1957388"/>
            <a:ext cx="2946400" cy="3810000"/>
          </a:xfrm>
          <a:noFill/>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Grp="1" noChangeArrowheads="1"/>
          </p:cNvSpPr>
          <p:nvPr>
            <p:ph type="title" sz="quarter"/>
          </p:nvPr>
        </p:nvSpPr>
        <p:spPr/>
        <p:txBody>
          <a:bodyPr/>
          <a:lstStyle/>
          <a:p>
            <a:r>
              <a:rPr lang="en-US"/>
              <a:t>Pictures</a:t>
            </a:r>
          </a:p>
        </p:txBody>
      </p:sp>
      <p:pic>
        <p:nvPicPr>
          <p:cNvPr id="61450" name="Picture 10" descr="mini002"/>
          <p:cNvPicPr>
            <a:picLocks noGrp="1" noChangeAspect="1" noChangeArrowheads="1"/>
          </p:cNvPicPr>
          <p:nvPr>
            <p:ph sz="quarter" idx="2"/>
          </p:nvPr>
        </p:nvPicPr>
        <p:blipFill>
          <a:blip r:embed="rId2"/>
          <a:srcRect/>
          <a:stretch>
            <a:fillRect/>
          </a:stretch>
        </p:blipFill>
        <p:spPr>
          <a:xfrm>
            <a:off x="5280025" y="1816100"/>
            <a:ext cx="2773363" cy="1752600"/>
          </a:xfrm>
          <a:noFill/>
          <a:ln/>
        </p:spPr>
      </p:pic>
      <p:pic>
        <p:nvPicPr>
          <p:cNvPr id="61452" name="Picture 12" descr="Hiroshi"/>
          <p:cNvPicPr>
            <a:picLocks noGrp="1" noChangeAspect="1" noChangeArrowheads="1"/>
          </p:cNvPicPr>
          <p:nvPr>
            <p:ph sz="quarter" idx="3"/>
          </p:nvPr>
        </p:nvPicPr>
        <p:blipFill>
          <a:blip r:embed="rId3"/>
          <a:srcRect/>
          <a:stretch>
            <a:fillRect/>
          </a:stretch>
        </p:blipFill>
        <p:spPr>
          <a:xfrm>
            <a:off x="457200" y="3994150"/>
            <a:ext cx="4038600" cy="2076450"/>
          </a:xfrm>
          <a:noFill/>
          <a:ln/>
        </p:spPr>
      </p:pic>
      <p:pic>
        <p:nvPicPr>
          <p:cNvPr id="61453" name="Picture 13" descr="Hiroshima-big"/>
          <p:cNvPicPr>
            <a:picLocks noGrp="1" noChangeAspect="1" noChangeArrowheads="1"/>
          </p:cNvPicPr>
          <p:nvPr>
            <p:ph sz="quarter" idx="1"/>
          </p:nvPr>
        </p:nvPicPr>
        <p:blipFill>
          <a:blip r:embed="rId4"/>
          <a:srcRect/>
          <a:stretch>
            <a:fillRect/>
          </a:stretch>
        </p:blipFill>
        <p:spPr>
          <a:xfrm>
            <a:off x="471488" y="1600200"/>
            <a:ext cx="4008437" cy="2185988"/>
          </a:xfrm>
          <a:noFill/>
          <a:ln/>
        </p:spPr>
      </p:pic>
      <p:pic>
        <p:nvPicPr>
          <p:cNvPr id="61456" name="Picture 16" descr="A-Bomb Hiroshima Victim 1"/>
          <p:cNvPicPr>
            <a:picLocks noGrp="1" noChangeAspect="1" noChangeArrowheads="1"/>
          </p:cNvPicPr>
          <p:nvPr>
            <p:ph sz="quarter" idx="4"/>
          </p:nvPr>
        </p:nvPicPr>
        <p:blipFill>
          <a:blip r:embed="rId5"/>
          <a:srcRect/>
          <a:stretch>
            <a:fillRect/>
          </a:stretch>
        </p:blipFill>
        <p:spPr>
          <a:xfrm>
            <a:off x="5106988" y="3938588"/>
            <a:ext cx="3119437" cy="2187575"/>
          </a:xfrm>
          <a:noFill/>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Fire</a:t>
            </a:r>
          </a:p>
        </p:txBody>
      </p:sp>
      <p:sp>
        <p:nvSpPr>
          <p:cNvPr id="18435" name="Rectangle 3"/>
          <p:cNvSpPr>
            <a:spLocks noGrp="1" noChangeArrowheads="1"/>
          </p:cNvSpPr>
          <p:nvPr>
            <p:ph type="body" sz="half" idx="1"/>
          </p:nvPr>
        </p:nvSpPr>
        <p:spPr/>
        <p:txBody>
          <a:bodyPr/>
          <a:lstStyle/>
          <a:p>
            <a:pPr>
              <a:lnSpc>
                <a:spcPct val="80000"/>
              </a:lnSpc>
              <a:buFontTx/>
              <a:buNone/>
            </a:pPr>
            <a:r>
              <a:rPr lang="en-US" sz="2400"/>
              <a:t>When the atomic bomb  detonated, houses at or near the hypocenter ignited all at once.  Flames leapt up quickly throughout the city.</a:t>
            </a:r>
            <a:br>
              <a:rPr lang="en-US" sz="2400"/>
            </a:br>
            <a:r>
              <a:rPr lang="en-US" sz="2400"/>
              <a:t>For the  next 3 days, the city burned. Within a radius of two kilometers, all combustible material was burned and the thousands of people trapped under collapsed buildings were burned to death.</a:t>
            </a:r>
          </a:p>
        </p:txBody>
      </p:sp>
      <p:pic>
        <p:nvPicPr>
          <p:cNvPr id="18437" name="Picture 5" descr="sa100-1"/>
          <p:cNvPicPr>
            <a:picLocks noGrp="1" noChangeAspect="1" noChangeArrowheads="1"/>
          </p:cNvPicPr>
          <p:nvPr>
            <p:ph sz="quarter" idx="2"/>
          </p:nvPr>
        </p:nvPicPr>
        <p:blipFill>
          <a:blip r:embed="rId2"/>
          <a:srcRect/>
          <a:stretch>
            <a:fillRect/>
          </a:stretch>
        </p:blipFill>
        <p:spPr>
          <a:xfrm>
            <a:off x="4762500" y="1606550"/>
            <a:ext cx="3810000" cy="2171700"/>
          </a:xfrm>
          <a:noFill/>
          <a:ln/>
        </p:spPr>
      </p:pic>
      <p:pic>
        <p:nvPicPr>
          <p:cNvPr id="18439" name="Picture 7" descr="sa020-1"/>
          <p:cNvPicPr>
            <a:picLocks noGrp="1" noChangeAspect="1" noChangeArrowheads="1"/>
          </p:cNvPicPr>
          <p:nvPr>
            <p:ph sz="quarter" idx="3"/>
          </p:nvPr>
        </p:nvPicPr>
        <p:blipFill>
          <a:blip r:embed="rId3"/>
          <a:srcRect/>
          <a:stretch>
            <a:fillRect/>
          </a:stretch>
        </p:blipFill>
        <p:spPr>
          <a:xfrm>
            <a:off x="5065713" y="3938588"/>
            <a:ext cx="3201987" cy="2187575"/>
          </a:xfrm>
          <a:noFill/>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Relief</a:t>
            </a:r>
          </a:p>
        </p:txBody>
      </p:sp>
      <p:sp>
        <p:nvSpPr>
          <p:cNvPr id="19459" name="Rectangle 3"/>
          <p:cNvSpPr>
            <a:spLocks noGrp="1" noChangeArrowheads="1"/>
          </p:cNvSpPr>
          <p:nvPr>
            <p:ph type="body" sz="half" idx="1"/>
          </p:nvPr>
        </p:nvSpPr>
        <p:spPr/>
        <p:txBody>
          <a:bodyPr/>
          <a:lstStyle/>
          <a:p>
            <a:pPr>
              <a:lnSpc>
                <a:spcPct val="80000"/>
              </a:lnSpc>
              <a:buFontTx/>
              <a:buNone/>
            </a:pPr>
            <a:r>
              <a:rPr lang="en-US" sz="1800"/>
              <a:t>The atomic bomb instantaneously destroyed the Prefectural government offices, City Hall, the police stations, and all government buildings.</a:t>
            </a:r>
          </a:p>
          <a:p>
            <a:pPr>
              <a:lnSpc>
                <a:spcPct val="80000"/>
              </a:lnSpc>
              <a:buFontTx/>
              <a:buNone/>
            </a:pPr>
            <a:r>
              <a:rPr lang="en-US" sz="1800"/>
              <a:t>The next day, the Army Marine Headquarters (commonly known as the Akatsuki Corps), which sustained only slight damage, </a:t>
            </a:r>
            <a:br>
              <a:rPr lang="en-US" sz="1800"/>
            </a:br>
            <a:r>
              <a:rPr lang="en-US" sz="1800"/>
              <a:t>took the lead in establishing the Hiroshima Security Regiment Headquarters.</a:t>
            </a:r>
          </a:p>
          <a:p>
            <a:pPr>
              <a:lnSpc>
                <a:spcPct val="80000"/>
              </a:lnSpc>
              <a:buFontTx/>
              <a:buNone/>
            </a:pPr>
            <a:r>
              <a:rPr lang="en-US" sz="1800"/>
              <a:t>The military, the government, and the people united to carry out relief activities, often with little understanding of the effects of radiation.</a:t>
            </a:r>
          </a:p>
        </p:txBody>
      </p:sp>
      <p:pic>
        <p:nvPicPr>
          <p:cNvPr id="19461" name="Picture 5" descr="3203_2"/>
          <p:cNvPicPr>
            <a:picLocks noGrp="1" noChangeAspect="1" noChangeArrowheads="1"/>
          </p:cNvPicPr>
          <p:nvPr>
            <p:ph sz="half" idx="2"/>
          </p:nvPr>
        </p:nvPicPr>
        <p:blipFill>
          <a:blip r:embed="rId2"/>
          <a:srcRect/>
          <a:stretch>
            <a:fillRect/>
          </a:stretch>
        </p:blipFill>
        <p:spPr>
          <a:xfrm>
            <a:off x="5105400" y="1957388"/>
            <a:ext cx="3124200" cy="3810000"/>
          </a:xfrm>
          <a:noFill/>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960"/>
            <a:ext cx="8229600" cy="764895"/>
          </a:xfrm>
        </p:spPr>
        <p:txBody>
          <a:bodyPr/>
          <a:lstStyle/>
          <a:p>
            <a:r>
              <a:rPr lang="en-US" dirty="0" smtClean="0"/>
              <a:t>Atomic Bomb Paragraphs</a:t>
            </a:r>
            <a:endParaRPr lang="en-US" dirty="0"/>
          </a:p>
        </p:txBody>
      </p:sp>
      <p:sp>
        <p:nvSpPr>
          <p:cNvPr id="3" name="Text Placeholder 2"/>
          <p:cNvSpPr>
            <a:spLocks noGrp="1"/>
          </p:cNvSpPr>
          <p:nvPr>
            <p:ph idx="1"/>
          </p:nvPr>
        </p:nvSpPr>
        <p:spPr>
          <a:xfrm>
            <a:off x="290824" y="1008280"/>
            <a:ext cx="8676258" cy="5700659"/>
          </a:xfrm>
        </p:spPr>
        <p:txBody>
          <a:bodyPr>
            <a:normAutofit fontScale="85000" lnSpcReduction="10000"/>
          </a:bodyPr>
          <a:lstStyle/>
          <a:p>
            <a:r>
              <a:rPr lang="en-US" b="1" dirty="0" smtClean="0"/>
              <a:t>Directions:</a:t>
            </a:r>
            <a:r>
              <a:rPr lang="en-US" dirty="0" smtClean="0"/>
              <a:t>  You and your partner are going to get a packet of different perspectives on America using the atomic bombs.  </a:t>
            </a:r>
            <a:r>
              <a:rPr lang="en-US" b="1" dirty="0" smtClean="0"/>
              <a:t>Please do not write on the packet</a:t>
            </a:r>
            <a:r>
              <a:rPr lang="en-US" dirty="0" smtClean="0"/>
              <a:t>.  Using the information in the packet you are going to going to write a paragraph (5 complete sentences) for each of the questions:</a:t>
            </a:r>
          </a:p>
          <a:p>
            <a:pPr>
              <a:buNone/>
            </a:pPr>
            <a:r>
              <a:rPr lang="en-US" b="1" dirty="0" smtClean="0"/>
              <a:t>1.  Why did the United States decide to use the atomic bombs?  What reasons are given in the sources?</a:t>
            </a:r>
          </a:p>
          <a:p>
            <a:pPr marL="514350" indent="-514350">
              <a:buAutoNum type="arabicPeriod" startAt="2"/>
            </a:pPr>
            <a:r>
              <a:rPr lang="en-US" b="1" dirty="0" smtClean="0"/>
              <a:t>Why do some people say that the United States did not need to use the bombs?  What reasons do they give?</a:t>
            </a:r>
          </a:p>
          <a:p>
            <a:pPr marL="514350" indent="-514350">
              <a:buAutoNum type="arabicPeriod" startAt="2"/>
            </a:pPr>
            <a:r>
              <a:rPr lang="en-US" b="1" dirty="0" smtClean="0"/>
              <a:t>What do you think about the United States using the atomic bombs?  Did they make the right or wrong decision?  What alternatives could they have used?</a:t>
            </a:r>
            <a:endParaRPr lang="en-US" b="1"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Notebook Catch-up</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If you are missing anything in your interactive notebook, finish it.</a:t>
            </a:r>
          </a:p>
          <a:p>
            <a:pPr marL="514350" indent="-514350">
              <a:buAutoNum type="arabicPeriod"/>
            </a:pPr>
            <a:r>
              <a:rPr lang="en-US" dirty="0" smtClean="0"/>
              <a:t>If you are done with your interactive notebook, help someone who is not finished.</a:t>
            </a:r>
          </a:p>
          <a:p>
            <a:pPr marL="514350" indent="-514350">
              <a:buAutoNum type="arabicPeriod"/>
            </a:pPr>
            <a:r>
              <a:rPr lang="en-US" dirty="0" smtClean="0"/>
              <a:t>You have the rest of </a:t>
            </a:r>
            <a:r>
              <a:rPr lang="en-US" smtClean="0"/>
              <a:t>the period.</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Pacific_Theater_Map_1940"/>
          <p:cNvPicPr>
            <a:picLocks noChangeAspect="1" noChangeArrowheads="1"/>
          </p:cNvPicPr>
          <p:nvPr/>
        </p:nvPicPr>
        <p:blipFill>
          <a:blip r:embed="rId3"/>
          <a:srcRect/>
          <a:stretch>
            <a:fillRect/>
          </a:stretch>
        </p:blipFill>
        <p:spPr bwMode="auto">
          <a:xfrm>
            <a:off x="0" y="0"/>
            <a:ext cx="9144000" cy="6657975"/>
          </a:xfrm>
          <a:prstGeom prst="rect">
            <a:avLst/>
          </a:prstGeom>
          <a:noFill/>
        </p:spPr>
      </p:pic>
      <p:sp>
        <p:nvSpPr>
          <p:cNvPr id="25603" name="Rectangle 3"/>
          <p:cNvSpPr>
            <a:spLocks noGrp="1" noChangeArrowheads="1"/>
          </p:cNvSpPr>
          <p:nvPr>
            <p:ph type="title"/>
          </p:nvPr>
        </p:nvSpPr>
        <p:spPr>
          <a:xfrm>
            <a:off x="0" y="0"/>
            <a:ext cx="2362200" cy="762000"/>
          </a:xfrm>
        </p:spPr>
        <p:txBody>
          <a:bodyPr/>
          <a:lstStyle/>
          <a:p>
            <a:r>
              <a:rPr lang="en-US"/>
              <a:t>1940</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Pacific_Theater_Map_1940"/>
          <p:cNvPicPr>
            <a:picLocks noChangeAspect="1" noChangeArrowheads="1"/>
          </p:cNvPicPr>
          <p:nvPr/>
        </p:nvPicPr>
        <p:blipFill>
          <a:blip r:embed="rId3"/>
          <a:srcRect/>
          <a:stretch>
            <a:fillRect/>
          </a:stretch>
        </p:blipFill>
        <p:spPr bwMode="auto">
          <a:xfrm>
            <a:off x="0" y="0"/>
            <a:ext cx="9144000" cy="6657975"/>
          </a:xfrm>
          <a:prstGeom prst="rect">
            <a:avLst/>
          </a:prstGeom>
          <a:noFill/>
        </p:spPr>
      </p:pic>
      <p:sp>
        <p:nvSpPr>
          <p:cNvPr id="28675" name="Rectangle 3"/>
          <p:cNvSpPr>
            <a:spLocks noGrp="1" noChangeArrowheads="1"/>
          </p:cNvSpPr>
          <p:nvPr>
            <p:ph type="title"/>
          </p:nvPr>
        </p:nvSpPr>
        <p:spPr>
          <a:xfrm>
            <a:off x="0" y="0"/>
            <a:ext cx="2362200" cy="762000"/>
          </a:xfrm>
        </p:spPr>
        <p:txBody>
          <a:bodyPr/>
          <a:lstStyle/>
          <a:p>
            <a:r>
              <a:rPr lang="en-US"/>
              <a:t>1941</a:t>
            </a:r>
          </a:p>
        </p:txBody>
      </p:sp>
      <p:grpSp>
        <p:nvGrpSpPr>
          <p:cNvPr id="2" name="Group 13"/>
          <p:cNvGrpSpPr>
            <a:grpSpLocks/>
          </p:cNvGrpSpPr>
          <p:nvPr/>
        </p:nvGrpSpPr>
        <p:grpSpPr bwMode="auto">
          <a:xfrm>
            <a:off x="2209800" y="2819400"/>
            <a:ext cx="6934200" cy="1066800"/>
            <a:chOff x="1392" y="1776"/>
            <a:chExt cx="4368" cy="672"/>
          </a:xfrm>
        </p:grpSpPr>
        <p:grpSp>
          <p:nvGrpSpPr>
            <p:cNvPr id="3" name="Group 7"/>
            <p:cNvGrpSpPr>
              <a:grpSpLocks/>
            </p:cNvGrpSpPr>
            <p:nvPr/>
          </p:nvGrpSpPr>
          <p:grpSpPr bwMode="auto">
            <a:xfrm>
              <a:off x="1392" y="1776"/>
              <a:ext cx="576" cy="576"/>
              <a:chOff x="1392" y="1824"/>
              <a:chExt cx="576" cy="576"/>
            </a:xfrm>
          </p:grpSpPr>
          <p:sp>
            <p:nvSpPr>
              <p:cNvPr id="28676" name="AutoShape 4"/>
              <p:cNvSpPr>
                <a:spLocks noChangeArrowheads="1"/>
              </p:cNvSpPr>
              <p:nvPr/>
            </p:nvSpPr>
            <p:spPr bwMode="auto">
              <a:xfrm>
                <a:off x="1488" y="1920"/>
                <a:ext cx="384" cy="38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38100">
                <a:solidFill>
                  <a:srgbClr val="FF0000"/>
                </a:solidFill>
                <a:round/>
                <a:headEnd/>
                <a:tailEnd/>
              </a:ln>
            </p:spPr>
            <p:txBody>
              <a:bodyPr wrap="none" anchor="ctr">
                <a:prstTxWarp prst="textNoShape">
                  <a:avLst/>
                </a:prstTxWarp>
              </a:bodyPr>
              <a:lstStyle/>
              <a:p>
                <a:endParaRPr lang="en-US"/>
              </a:p>
            </p:txBody>
          </p:sp>
          <p:sp>
            <p:nvSpPr>
              <p:cNvPr id="28677" name="Line 5"/>
              <p:cNvSpPr>
                <a:spLocks noChangeShapeType="1"/>
              </p:cNvSpPr>
              <p:nvPr/>
            </p:nvSpPr>
            <p:spPr bwMode="auto">
              <a:xfrm>
                <a:off x="1392" y="2112"/>
                <a:ext cx="576" cy="0"/>
              </a:xfrm>
              <a:prstGeom prst="line">
                <a:avLst/>
              </a:prstGeom>
              <a:noFill/>
              <a:ln w="38100">
                <a:solidFill>
                  <a:srgbClr val="FF0000"/>
                </a:solidFill>
                <a:round/>
                <a:headEnd/>
                <a:tailEnd/>
              </a:ln>
            </p:spPr>
            <p:txBody>
              <a:bodyPr wrap="none" anchor="ctr">
                <a:prstTxWarp prst="textNoShape">
                  <a:avLst/>
                </a:prstTxWarp>
              </a:bodyPr>
              <a:lstStyle/>
              <a:p>
                <a:endParaRPr lang="en-US"/>
              </a:p>
            </p:txBody>
          </p:sp>
          <p:sp>
            <p:nvSpPr>
              <p:cNvPr id="28678" name="Line 6"/>
              <p:cNvSpPr>
                <a:spLocks noChangeShapeType="1"/>
              </p:cNvSpPr>
              <p:nvPr/>
            </p:nvSpPr>
            <p:spPr bwMode="auto">
              <a:xfrm>
                <a:off x="1680" y="1824"/>
                <a:ext cx="0" cy="576"/>
              </a:xfrm>
              <a:prstGeom prst="line">
                <a:avLst/>
              </a:prstGeom>
              <a:noFill/>
              <a:ln w="38100">
                <a:solidFill>
                  <a:srgbClr val="FF0000"/>
                </a:solidFill>
                <a:round/>
                <a:headEnd/>
                <a:tailEnd/>
              </a:ln>
            </p:spPr>
            <p:txBody>
              <a:bodyPr wrap="none" anchor="ctr">
                <a:prstTxWarp prst="textNoShape">
                  <a:avLst/>
                </a:prstTxWarp>
              </a:bodyPr>
              <a:lstStyle/>
              <a:p>
                <a:endParaRPr lang="en-US"/>
              </a:p>
            </p:txBody>
          </p:sp>
        </p:grpSp>
        <p:grpSp>
          <p:nvGrpSpPr>
            <p:cNvPr id="4" name="Group 8"/>
            <p:cNvGrpSpPr>
              <a:grpSpLocks/>
            </p:cNvGrpSpPr>
            <p:nvPr/>
          </p:nvGrpSpPr>
          <p:grpSpPr bwMode="auto">
            <a:xfrm>
              <a:off x="5184" y="1872"/>
              <a:ext cx="576" cy="576"/>
              <a:chOff x="1392" y="1824"/>
              <a:chExt cx="576" cy="576"/>
            </a:xfrm>
          </p:grpSpPr>
          <p:sp>
            <p:nvSpPr>
              <p:cNvPr id="28681" name="AutoShape 9"/>
              <p:cNvSpPr>
                <a:spLocks noChangeArrowheads="1"/>
              </p:cNvSpPr>
              <p:nvPr/>
            </p:nvSpPr>
            <p:spPr bwMode="auto">
              <a:xfrm>
                <a:off x="1488" y="1920"/>
                <a:ext cx="384" cy="38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38100">
                <a:solidFill>
                  <a:srgbClr val="FF0000"/>
                </a:solidFill>
                <a:round/>
                <a:headEnd/>
                <a:tailEnd/>
              </a:ln>
            </p:spPr>
            <p:txBody>
              <a:bodyPr wrap="none" anchor="ctr">
                <a:prstTxWarp prst="textNoShape">
                  <a:avLst/>
                </a:prstTxWarp>
              </a:bodyPr>
              <a:lstStyle/>
              <a:p>
                <a:endParaRPr lang="en-US"/>
              </a:p>
            </p:txBody>
          </p:sp>
          <p:sp>
            <p:nvSpPr>
              <p:cNvPr id="28682" name="Line 10"/>
              <p:cNvSpPr>
                <a:spLocks noChangeShapeType="1"/>
              </p:cNvSpPr>
              <p:nvPr/>
            </p:nvSpPr>
            <p:spPr bwMode="auto">
              <a:xfrm>
                <a:off x="1392" y="2112"/>
                <a:ext cx="576" cy="0"/>
              </a:xfrm>
              <a:prstGeom prst="line">
                <a:avLst/>
              </a:prstGeom>
              <a:noFill/>
              <a:ln w="38100">
                <a:solidFill>
                  <a:srgbClr val="FF0000"/>
                </a:solidFill>
                <a:round/>
                <a:headEnd/>
                <a:tailEnd/>
              </a:ln>
            </p:spPr>
            <p:txBody>
              <a:bodyPr wrap="none" anchor="ctr">
                <a:prstTxWarp prst="textNoShape">
                  <a:avLst/>
                </a:prstTxWarp>
              </a:bodyPr>
              <a:lstStyle/>
              <a:p>
                <a:endParaRPr lang="en-US"/>
              </a:p>
            </p:txBody>
          </p:sp>
          <p:sp>
            <p:nvSpPr>
              <p:cNvPr id="28683" name="Line 11"/>
              <p:cNvSpPr>
                <a:spLocks noChangeShapeType="1"/>
              </p:cNvSpPr>
              <p:nvPr/>
            </p:nvSpPr>
            <p:spPr bwMode="auto">
              <a:xfrm>
                <a:off x="1680" y="1824"/>
                <a:ext cx="0" cy="576"/>
              </a:xfrm>
              <a:prstGeom prst="line">
                <a:avLst/>
              </a:prstGeom>
              <a:noFill/>
              <a:ln w="38100">
                <a:solidFill>
                  <a:srgbClr val="FF0000"/>
                </a:solidFill>
                <a:round/>
                <a:headEnd/>
                <a:tailEnd/>
              </a:ln>
            </p:spPr>
            <p:txBody>
              <a:bodyPr wrap="none" anchor="ctr">
                <a:prstTxWarp prst="textNoShape">
                  <a:avLst/>
                </a:prstTxWarp>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547"/>
            <a:ext cx="8229600" cy="626319"/>
          </a:xfrm>
        </p:spPr>
        <p:txBody>
          <a:bodyPr>
            <a:normAutofit fontScale="90000"/>
          </a:bodyPr>
          <a:lstStyle/>
          <a:p>
            <a:r>
              <a:rPr lang="en-US" dirty="0" smtClean="0"/>
              <a:t>Early in the Pacific</a:t>
            </a:r>
            <a:endParaRPr lang="en-US" dirty="0"/>
          </a:p>
        </p:txBody>
      </p:sp>
      <p:sp>
        <p:nvSpPr>
          <p:cNvPr id="3" name="Content Placeholder 2"/>
          <p:cNvSpPr>
            <a:spLocks noGrp="1"/>
          </p:cNvSpPr>
          <p:nvPr>
            <p:ph idx="1"/>
          </p:nvPr>
        </p:nvSpPr>
        <p:spPr>
          <a:xfrm>
            <a:off x="197359" y="995343"/>
            <a:ext cx="8786821" cy="5706061"/>
          </a:xfrm>
        </p:spPr>
        <p:txBody>
          <a:bodyPr/>
          <a:lstStyle/>
          <a:p>
            <a:r>
              <a:rPr lang="en-US" dirty="0" smtClean="0"/>
              <a:t>December 7, 1941- Japan attack U.S. forces at Pearl Harbor causing the United States to declare war on Japan.</a:t>
            </a:r>
          </a:p>
          <a:p>
            <a:r>
              <a:rPr lang="en-US" dirty="0" smtClean="0"/>
              <a:t>Roosevelt and the Allies determine the main threat is Hitler and he should receive the majority of the attention.</a:t>
            </a:r>
          </a:p>
          <a:p>
            <a:r>
              <a:rPr lang="en-US" dirty="0" smtClean="0"/>
              <a:t>Battle of Midway June 1942- Significant because the Allies stop the advancement of Japanese forces.  Turn Japan from offensive war to defensive war.</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2944</TotalTime>
  <Words>1779</Words>
  <Application>Microsoft Office PowerPoint</Application>
  <PresentationFormat>On-screen Show (4:3)</PresentationFormat>
  <Paragraphs>185</Paragraphs>
  <Slides>69</Slides>
  <Notes>19</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Agenda</vt:lpstr>
      <vt:lpstr>DNA World War II Timeline</vt:lpstr>
      <vt:lpstr>Notes: World War II in the Pacific</vt:lpstr>
      <vt:lpstr>Prewar</vt:lpstr>
      <vt:lpstr>1932</vt:lpstr>
      <vt:lpstr>1937</vt:lpstr>
      <vt:lpstr>1940</vt:lpstr>
      <vt:lpstr>1941</vt:lpstr>
      <vt:lpstr>Early in the Pacific</vt:lpstr>
      <vt:lpstr>Fleet Admiral Yamamoto</vt:lpstr>
      <vt:lpstr>Attack on Pearl Harbor</vt:lpstr>
      <vt:lpstr>Pearl Harbor</vt:lpstr>
      <vt:lpstr>Japanese Aircraft</vt:lpstr>
      <vt:lpstr>The Attack</vt:lpstr>
      <vt:lpstr>The Attack</vt:lpstr>
      <vt:lpstr>Aftermath</vt:lpstr>
      <vt:lpstr>1941</vt:lpstr>
      <vt:lpstr>1942</vt:lpstr>
      <vt:lpstr>Plan of Attack</vt:lpstr>
      <vt:lpstr>Fighting in the Pacific Video Clip</vt:lpstr>
      <vt:lpstr>World War II Reaction and Meetings</vt:lpstr>
      <vt:lpstr>What fighting the The Pacific may have looked like.</vt:lpstr>
      <vt:lpstr>1943-1944</vt:lpstr>
      <vt:lpstr>Strategic Bombing</vt:lpstr>
      <vt:lpstr>Island-Hopping Warfare</vt:lpstr>
      <vt:lpstr>PowerPoint Presentation</vt:lpstr>
      <vt:lpstr>Iwo Jima and Okinawa</vt:lpstr>
      <vt:lpstr>The Battle of Okinawa</vt:lpstr>
      <vt:lpstr>Kamikaze.</vt:lpstr>
      <vt:lpstr>PowerPoint Presentation</vt:lpstr>
      <vt:lpstr>PowerPoint Presentation</vt:lpstr>
      <vt:lpstr>PowerPoint Presentation</vt:lpstr>
      <vt:lpstr>PowerPoint Presentation</vt:lpstr>
      <vt:lpstr>A ‘Kaiten’-or suicide torpedo.</vt:lpstr>
      <vt:lpstr>PowerPoint Presentation</vt:lpstr>
      <vt:lpstr>PowerPoint Presentation</vt:lpstr>
      <vt:lpstr>PowerPoint Presentation</vt:lpstr>
      <vt:lpstr>PowerPoint Presentation</vt:lpstr>
      <vt:lpstr>Attacking Okinawa island.</vt:lpstr>
      <vt:lpstr>Okinawa Island - May 1945</vt:lpstr>
      <vt:lpstr>Kamikase attacks reach their peak.</vt:lpstr>
      <vt:lpstr>Civilians caught up in the fighting</vt:lpstr>
      <vt:lpstr>PowerPoint Presentation</vt:lpstr>
      <vt:lpstr>The ‘Ohka’</vt:lpstr>
      <vt:lpstr>PowerPoint Presentation</vt:lpstr>
      <vt:lpstr>The Manhattan Project</vt:lpstr>
      <vt:lpstr>PowerPoint Presentation</vt:lpstr>
      <vt:lpstr>PowerPoint Presentation</vt:lpstr>
      <vt:lpstr>Hiroshima and Nagasaki</vt:lpstr>
      <vt:lpstr>PowerPoint Presentation</vt:lpstr>
      <vt:lpstr>PowerPoint Presentation</vt:lpstr>
      <vt:lpstr>PowerPoint Presentation</vt:lpstr>
      <vt:lpstr>Hiroshima- Aug 6 1945</vt:lpstr>
      <vt:lpstr>PowerPoint Presentation</vt:lpstr>
      <vt:lpstr>PowerPoint Presentation</vt:lpstr>
      <vt:lpstr>Nuclear Strikes</vt:lpstr>
      <vt:lpstr>Radiation</vt:lpstr>
      <vt:lpstr>Black Rain</vt:lpstr>
      <vt:lpstr>Keloids </vt:lpstr>
      <vt:lpstr>Cataracts</vt:lpstr>
      <vt:lpstr>The Blast Pressure</vt:lpstr>
      <vt:lpstr>Heat</vt:lpstr>
      <vt:lpstr>Human Shadow Etched in Stone </vt:lpstr>
      <vt:lpstr>Pictures</vt:lpstr>
      <vt:lpstr>Fire</vt:lpstr>
      <vt:lpstr>Relief</vt:lpstr>
      <vt:lpstr>Summary</vt:lpstr>
      <vt:lpstr>Atomic Bomb Paragraphs</vt:lpstr>
      <vt:lpstr>Interactive Notebook Catch-up</vt:lpstr>
    </vt:vector>
  </TitlesOfParts>
  <Company>Summit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Reid  Luszeck</dc:creator>
  <cp:lastModifiedBy>Technology</cp:lastModifiedBy>
  <cp:revision>7</cp:revision>
  <dcterms:created xsi:type="dcterms:W3CDTF">2013-02-19T02:15:20Z</dcterms:created>
  <dcterms:modified xsi:type="dcterms:W3CDTF">2013-02-21T20:12:39Z</dcterms:modified>
</cp:coreProperties>
</file>